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66" r:id="rId2"/>
    <p:sldId id="373" r:id="rId3"/>
    <p:sldId id="374" r:id="rId4"/>
    <p:sldId id="375" r:id="rId5"/>
    <p:sldId id="383" r:id="rId6"/>
    <p:sldId id="376" r:id="rId7"/>
    <p:sldId id="384" r:id="rId8"/>
    <p:sldId id="385" r:id="rId9"/>
    <p:sldId id="386" r:id="rId10"/>
    <p:sldId id="388" r:id="rId11"/>
    <p:sldId id="389" r:id="rId12"/>
    <p:sldId id="390" r:id="rId13"/>
    <p:sldId id="391" r:id="rId14"/>
    <p:sldId id="392" r:id="rId15"/>
    <p:sldId id="393" r:id="rId16"/>
    <p:sldId id="381" r:id="rId17"/>
    <p:sldId id="382" r:id="rId18"/>
    <p:sldId id="324" r:id="rId19"/>
  </p:sldIdLst>
  <p:sldSz cx="9144000" cy="5143500" type="screen16x9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149C"/>
    <a:srgbClr val="00CC00"/>
    <a:srgbClr val="637557"/>
    <a:srgbClr val="0000FF"/>
    <a:srgbClr val="69A12B"/>
    <a:srgbClr val="2353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2029" autoAdjust="0"/>
  </p:normalViewPr>
  <p:slideViewPr>
    <p:cSldViewPr>
      <p:cViewPr>
        <p:scale>
          <a:sx n="117" d="100"/>
          <a:sy n="117" d="100"/>
        </p:scale>
        <p:origin x="-1470" y="-52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576DCEEB-341D-4306-AEC1-D2A4D81D33B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53B3DC73-BEBB-4927-AFBD-AD43AB6992F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DDEEC39-5E78-49C6-80FF-D305F33FD071}" type="datetimeFigureOut">
              <a:rPr lang="ru-RU"/>
              <a:pPr>
                <a:defRPr/>
              </a:pPr>
              <a:t>10.03.2025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xmlns="" id="{166457C1-E671-4383-85F8-2817002F6EE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xmlns="" id="{BD9CCAE3-87F7-4F24-B89D-87D1850D83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FB5CFD9-2F61-4C17-B1CA-A022F644F60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274A8AA-EC7E-4584-A3DD-7E59A193E5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7BD45667-18A8-46B9-988A-DF84F450A06B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346370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>
            <a:extLst>
              <a:ext uri="{FF2B5EF4-FFF2-40B4-BE49-F238E27FC236}">
                <a16:creationId xmlns:a16="http://schemas.microsoft.com/office/drawing/2014/main" xmlns="" id="{EACF1017-3C1A-4B04-A60C-7D203205CF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5AA3A4E-123B-4DE4-BC4C-F40B7FBA5F56}" type="slidenum">
              <a:rPr lang="ru-RU" altLang="en-US">
                <a:latin typeface="Calibri" panose="020F0502020204030204" pitchFamily="34" charset="0"/>
              </a:rPr>
              <a:pPr eaLnBrk="1" hangingPunct="1"/>
              <a:t>1</a:t>
            </a:fld>
            <a:endParaRPr lang="ru-RU" altLang="en-US">
              <a:latin typeface="Calibri" panose="020F0502020204030204" pitchFamily="34" charset="0"/>
            </a:endParaRPr>
          </a:p>
        </p:txBody>
      </p:sp>
      <p:sp>
        <p:nvSpPr>
          <p:cNvPr id="81923" name="Rectangle 2">
            <a:extLst>
              <a:ext uri="{FF2B5EF4-FFF2-40B4-BE49-F238E27FC236}">
                <a16:creationId xmlns:a16="http://schemas.microsoft.com/office/drawing/2014/main" xmlns="" id="{7D2F045B-6B8B-4A3E-BDA0-5D944B3DC76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838" y="742950"/>
            <a:ext cx="6613525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4" name="Rectangle 3">
            <a:extLst>
              <a:ext uri="{FF2B5EF4-FFF2-40B4-BE49-F238E27FC236}">
                <a16:creationId xmlns:a16="http://schemas.microsoft.com/office/drawing/2014/main" xmlns="" id="{8633E0E4-D1DE-45CC-BA83-D43EF6AB60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14875"/>
            <a:ext cx="5438775" cy="44688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30188" indent="-230188" eaLnBrk="1" hangingPunct="1">
              <a:lnSpc>
                <a:spcPct val="90000"/>
              </a:lnSpc>
            </a:pPr>
            <a:endParaRPr lang="en-US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>
            <a:extLst>
              <a:ext uri="{FF2B5EF4-FFF2-40B4-BE49-F238E27FC236}">
                <a16:creationId xmlns:a16="http://schemas.microsoft.com/office/drawing/2014/main" xmlns="" id="{EACF1017-3C1A-4B04-A60C-7D203205CF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5AA3A4E-123B-4DE4-BC4C-F40B7FBA5F56}" type="slidenum">
              <a:rPr lang="ru-RU" altLang="en-US">
                <a:latin typeface="Calibri" panose="020F0502020204030204" pitchFamily="34" charset="0"/>
              </a:rPr>
              <a:pPr eaLnBrk="1" hangingPunct="1"/>
              <a:t>10</a:t>
            </a:fld>
            <a:endParaRPr lang="ru-RU" altLang="en-US">
              <a:latin typeface="Calibri" panose="020F0502020204030204" pitchFamily="34" charset="0"/>
            </a:endParaRPr>
          </a:p>
        </p:txBody>
      </p:sp>
      <p:sp>
        <p:nvSpPr>
          <p:cNvPr id="81923" name="Rectangle 2">
            <a:extLst>
              <a:ext uri="{FF2B5EF4-FFF2-40B4-BE49-F238E27FC236}">
                <a16:creationId xmlns:a16="http://schemas.microsoft.com/office/drawing/2014/main" xmlns="" id="{7D2F045B-6B8B-4A3E-BDA0-5D944B3DC76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838" y="742950"/>
            <a:ext cx="6613525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4" name="Rectangle 3">
            <a:extLst>
              <a:ext uri="{FF2B5EF4-FFF2-40B4-BE49-F238E27FC236}">
                <a16:creationId xmlns:a16="http://schemas.microsoft.com/office/drawing/2014/main" xmlns="" id="{8633E0E4-D1DE-45CC-BA83-D43EF6AB60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14875"/>
            <a:ext cx="5438775" cy="44688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30188" indent="-230188" eaLnBrk="1" hangingPunct="1">
              <a:lnSpc>
                <a:spcPct val="90000"/>
              </a:lnSpc>
            </a:pPr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>
            <a:extLst>
              <a:ext uri="{FF2B5EF4-FFF2-40B4-BE49-F238E27FC236}">
                <a16:creationId xmlns:a16="http://schemas.microsoft.com/office/drawing/2014/main" xmlns="" id="{EACF1017-3C1A-4B04-A60C-7D203205CF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5AA3A4E-123B-4DE4-BC4C-F40B7FBA5F56}" type="slidenum">
              <a:rPr lang="ru-RU" altLang="en-US">
                <a:latin typeface="Calibri" panose="020F0502020204030204" pitchFamily="34" charset="0"/>
              </a:rPr>
              <a:pPr eaLnBrk="1" hangingPunct="1"/>
              <a:t>11</a:t>
            </a:fld>
            <a:endParaRPr lang="ru-RU" altLang="en-US">
              <a:latin typeface="Calibri" panose="020F0502020204030204" pitchFamily="34" charset="0"/>
            </a:endParaRPr>
          </a:p>
        </p:txBody>
      </p:sp>
      <p:sp>
        <p:nvSpPr>
          <p:cNvPr id="81923" name="Rectangle 2">
            <a:extLst>
              <a:ext uri="{FF2B5EF4-FFF2-40B4-BE49-F238E27FC236}">
                <a16:creationId xmlns:a16="http://schemas.microsoft.com/office/drawing/2014/main" xmlns="" id="{7D2F045B-6B8B-4A3E-BDA0-5D944B3DC76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838" y="742950"/>
            <a:ext cx="6613525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4" name="Rectangle 3">
            <a:extLst>
              <a:ext uri="{FF2B5EF4-FFF2-40B4-BE49-F238E27FC236}">
                <a16:creationId xmlns:a16="http://schemas.microsoft.com/office/drawing/2014/main" xmlns="" id="{8633E0E4-D1DE-45CC-BA83-D43EF6AB60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14875"/>
            <a:ext cx="5438775" cy="44688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30188" indent="-230188" eaLnBrk="1" hangingPunct="1">
              <a:lnSpc>
                <a:spcPct val="90000"/>
              </a:lnSpc>
            </a:pPr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>
            <a:extLst>
              <a:ext uri="{FF2B5EF4-FFF2-40B4-BE49-F238E27FC236}">
                <a16:creationId xmlns:a16="http://schemas.microsoft.com/office/drawing/2014/main" xmlns="" id="{EACF1017-3C1A-4B04-A60C-7D203205CF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5AA3A4E-123B-4DE4-BC4C-F40B7FBA5F56}" type="slidenum">
              <a:rPr lang="ru-RU" altLang="en-US">
                <a:latin typeface="Calibri" panose="020F0502020204030204" pitchFamily="34" charset="0"/>
              </a:rPr>
              <a:pPr eaLnBrk="1" hangingPunct="1"/>
              <a:t>12</a:t>
            </a:fld>
            <a:endParaRPr lang="ru-RU" altLang="en-US">
              <a:latin typeface="Calibri" panose="020F0502020204030204" pitchFamily="34" charset="0"/>
            </a:endParaRPr>
          </a:p>
        </p:txBody>
      </p:sp>
      <p:sp>
        <p:nvSpPr>
          <p:cNvPr id="81923" name="Rectangle 2">
            <a:extLst>
              <a:ext uri="{FF2B5EF4-FFF2-40B4-BE49-F238E27FC236}">
                <a16:creationId xmlns:a16="http://schemas.microsoft.com/office/drawing/2014/main" xmlns="" id="{7D2F045B-6B8B-4A3E-BDA0-5D944B3DC76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838" y="742950"/>
            <a:ext cx="6613525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4" name="Rectangle 3">
            <a:extLst>
              <a:ext uri="{FF2B5EF4-FFF2-40B4-BE49-F238E27FC236}">
                <a16:creationId xmlns:a16="http://schemas.microsoft.com/office/drawing/2014/main" xmlns="" id="{8633E0E4-D1DE-45CC-BA83-D43EF6AB60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14875"/>
            <a:ext cx="5438775" cy="44688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30188" indent="-230188" eaLnBrk="1" hangingPunct="1">
              <a:lnSpc>
                <a:spcPct val="90000"/>
              </a:lnSpc>
            </a:pPr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>
            <a:extLst>
              <a:ext uri="{FF2B5EF4-FFF2-40B4-BE49-F238E27FC236}">
                <a16:creationId xmlns:a16="http://schemas.microsoft.com/office/drawing/2014/main" xmlns="" id="{EACF1017-3C1A-4B04-A60C-7D203205CF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5AA3A4E-123B-4DE4-BC4C-F40B7FBA5F56}" type="slidenum">
              <a:rPr lang="ru-RU" altLang="en-US">
                <a:latin typeface="Calibri" panose="020F0502020204030204" pitchFamily="34" charset="0"/>
              </a:rPr>
              <a:pPr eaLnBrk="1" hangingPunct="1"/>
              <a:t>13</a:t>
            </a:fld>
            <a:endParaRPr lang="ru-RU" altLang="en-US">
              <a:latin typeface="Calibri" panose="020F0502020204030204" pitchFamily="34" charset="0"/>
            </a:endParaRPr>
          </a:p>
        </p:txBody>
      </p:sp>
      <p:sp>
        <p:nvSpPr>
          <p:cNvPr id="81923" name="Rectangle 2">
            <a:extLst>
              <a:ext uri="{FF2B5EF4-FFF2-40B4-BE49-F238E27FC236}">
                <a16:creationId xmlns:a16="http://schemas.microsoft.com/office/drawing/2014/main" xmlns="" id="{7D2F045B-6B8B-4A3E-BDA0-5D944B3DC76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838" y="742950"/>
            <a:ext cx="6613525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4" name="Rectangle 3">
            <a:extLst>
              <a:ext uri="{FF2B5EF4-FFF2-40B4-BE49-F238E27FC236}">
                <a16:creationId xmlns:a16="http://schemas.microsoft.com/office/drawing/2014/main" xmlns="" id="{8633E0E4-D1DE-45CC-BA83-D43EF6AB60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14875"/>
            <a:ext cx="5438775" cy="44688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30188" indent="-230188" eaLnBrk="1" hangingPunct="1">
              <a:lnSpc>
                <a:spcPct val="90000"/>
              </a:lnSpc>
            </a:pPr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>
            <a:extLst>
              <a:ext uri="{FF2B5EF4-FFF2-40B4-BE49-F238E27FC236}">
                <a16:creationId xmlns:a16="http://schemas.microsoft.com/office/drawing/2014/main" xmlns="" id="{EACF1017-3C1A-4B04-A60C-7D203205CF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5AA3A4E-123B-4DE4-BC4C-F40B7FBA5F56}" type="slidenum">
              <a:rPr lang="ru-RU" altLang="en-US">
                <a:latin typeface="Calibri" panose="020F0502020204030204" pitchFamily="34" charset="0"/>
              </a:rPr>
              <a:pPr eaLnBrk="1" hangingPunct="1"/>
              <a:t>14</a:t>
            </a:fld>
            <a:endParaRPr lang="ru-RU" altLang="en-US">
              <a:latin typeface="Calibri" panose="020F0502020204030204" pitchFamily="34" charset="0"/>
            </a:endParaRPr>
          </a:p>
        </p:txBody>
      </p:sp>
      <p:sp>
        <p:nvSpPr>
          <p:cNvPr id="81923" name="Rectangle 2">
            <a:extLst>
              <a:ext uri="{FF2B5EF4-FFF2-40B4-BE49-F238E27FC236}">
                <a16:creationId xmlns:a16="http://schemas.microsoft.com/office/drawing/2014/main" xmlns="" id="{7D2F045B-6B8B-4A3E-BDA0-5D944B3DC76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838" y="742950"/>
            <a:ext cx="6613525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4" name="Rectangle 3">
            <a:extLst>
              <a:ext uri="{FF2B5EF4-FFF2-40B4-BE49-F238E27FC236}">
                <a16:creationId xmlns:a16="http://schemas.microsoft.com/office/drawing/2014/main" xmlns="" id="{8633E0E4-D1DE-45CC-BA83-D43EF6AB60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14875"/>
            <a:ext cx="5438775" cy="44688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30188" indent="-230188" eaLnBrk="1" hangingPunct="1">
              <a:lnSpc>
                <a:spcPct val="90000"/>
              </a:lnSpc>
            </a:pPr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>
            <a:extLst>
              <a:ext uri="{FF2B5EF4-FFF2-40B4-BE49-F238E27FC236}">
                <a16:creationId xmlns:a16="http://schemas.microsoft.com/office/drawing/2014/main" xmlns="" id="{EACF1017-3C1A-4B04-A60C-7D203205CF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5AA3A4E-123B-4DE4-BC4C-F40B7FBA5F56}" type="slidenum">
              <a:rPr lang="ru-RU" altLang="en-US">
                <a:latin typeface="Calibri" panose="020F0502020204030204" pitchFamily="34" charset="0"/>
              </a:rPr>
              <a:pPr eaLnBrk="1" hangingPunct="1"/>
              <a:t>15</a:t>
            </a:fld>
            <a:endParaRPr lang="ru-RU" altLang="en-US">
              <a:latin typeface="Calibri" panose="020F0502020204030204" pitchFamily="34" charset="0"/>
            </a:endParaRPr>
          </a:p>
        </p:txBody>
      </p:sp>
      <p:sp>
        <p:nvSpPr>
          <p:cNvPr id="81923" name="Rectangle 2">
            <a:extLst>
              <a:ext uri="{FF2B5EF4-FFF2-40B4-BE49-F238E27FC236}">
                <a16:creationId xmlns:a16="http://schemas.microsoft.com/office/drawing/2014/main" xmlns="" id="{7D2F045B-6B8B-4A3E-BDA0-5D944B3DC76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838" y="742950"/>
            <a:ext cx="6613525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4" name="Rectangle 3">
            <a:extLst>
              <a:ext uri="{FF2B5EF4-FFF2-40B4-BE49-F238E27FC236}">
                <a16:creationId xmlns:a16="http://schemas.microsoft.com/office/drawing/2014/main" xmlns="" id="{8633E0E4-D1DE-45CC-BA83-D43EF6AB60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14875"/>
            <a:ext cx="5438775" cy="44688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30188" indent="-230188" eaLnBrk="1" hangingPunct="1">
              <a:lnSpc>
                <a:spcPct val="90000"/>
              </a:lnSpc>
            </a:pPr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>
            <a:extLst>
              <a:ext uri="{FF2B5EF4-FFF2-40B4-BE49-F238E27FC236}">
                <a16:creationId xmlns:a16="http://schemas.microsoft.com/office/drawing/2014/main" xmlns="" id="{EACF1017-3C1A-4B04-A60C-7D203205CF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5AA3A4E-123B-4DE4-BC4C-F40B7FBA5F56}" type="slidenum">
              <a:rPr lang="ru-RU" altLang="en-US">
                <a:latin typeface="Calibri" panose="020F0502020204030204" pitchFamily="34" charset="0"/>
              </a:rPr>
              <a:pPr eaLnBrk="1" hangingPunct="1"/>
              <a:t>16</a:t>
            </a:fld>
            <a:endParaRPr lang="ru-RU" altLang="en-US">
              <a:latin typeface="Calibri" panose="020F0502020204030204" pitchFamily="34" charset="0"/>
            </a:endParaRPr>
          </a:p>
        </p:txBody>
      </p:sp>
      <p:sp>
        <p:nvSpPr>
          <p:cNvPr id="81923" name="Rectangle 2">
            <a:extLst>
              <a:ext uri="{FF2B5EF4-FFF2-40B4-BE49-F238E27FC236}">
                <a16:creationId xmlns:a16="http://schemas.microsoft.com/office/drawing/2014/main" xmlns="" id="{7D2F045B-6B8B-4A3E-BDA0-5D944B3DC76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838" y="742950"/>
            <a:ext cx="6613525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4" name="Rectangle 3">
            <a:extLst>
              <a:ext uri="{FF2B5EF4-FFF2-40B4-BE49-F238E27FC236}">
                <a16:creationId xmlns:a16="http://schemas.microsoft.com/office/drawing/2014/main" xmlns="" id="{8633E0E4-D1DE-45CC-BA83-D43EF6AB60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14875"/>
            <a:ext cx="5438775" cy="44688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30188" indent="-230188" eaLnBrk="1" hangingPunct="1">
              <a:lnSpc>
                <a:spcPct val="90000"/>
              </a:lnSpc>
            </a:pPr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>
            <a:extLst>
              <a:ext uri="{FF2B5EF4-FFF2-40B4-BE49-F238E27FC236}">
                <a16:creationId xmlns:a16="http://schemas.microsoft.com/office/drawing/2014/main" xmlns="" id="{EACF1017-3C1A-4B04-A60C-7D203205CF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5AA3A4E-123B-4DE4-BC4C-F40B7FBA5F56}" type="slidenum">
              <a:rPr lang="ru-RU" altLang="en-US">
                <a:latin typeface="Calibri" panose="020F0502020204030204" pitchFamily="34" charset="0"/>
              </a:rPr>
              <a:pPr eaLnBrk="1" hangingPunct="1"/>
              <a:t>17</a:t>
            </a:fld>
            <a:endParaRPr lang="ru-RU" altLang="en-US">
              <a:latin typeface="Calibri" panose="020F0502020204030204" pitchFamily="34" charset="0"/>
            </a:endParaRPr>
          </a:p>
        </p:txBody>
      </p:sp>
      <p:sp>
        <p:nvSpPr>
          <p:cNvPr id="81923" name="Rectangle 2">
            <a:extLst>
              <a:ext uri="{FF2B5EF4-FFF2-40B4-BE49-F238E27FC236}">
                <a16:creationId xmlns:a16="http://schemas.microsoft.com/office/drawing/2014/main" xmlns="" id="{7D2F045B-6B8B-4A3E-BDA0-5D944B3DC76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838" y="742950"/>
            <a:ext cx="6613525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4" name="Rectangle 3">
            <a:extLst>
              <a:ext uri="{FF2B5EF4-FFF2-40B4-BE49-F238E27FC236}">
                <a16:creationId xmlns:a16="http://schemas.microsoft.com/office/drawing/2014/main" xmlns="" id="{8633E0E4-D1DE-45CC-BA83-D43EF6AB60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14875"/>
            <a:ext cx="5438775" cy="44688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30188" indent="-230188" eaLnBrk="1" hangingPunct="1">
              <a:lnSpc>
                <a:spcPct val="90000"/>
              </a:lnSpc>
            </a:pPr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>
            <a:extLst>
              <a:ext uri="{FF2B5EF4-FFF2-40B4-BE49-F238E27FC236}">
                <a16:creationId xmlns:a16="http://schemas.microsoft.com/office/drawing/2014/main" xmlns="" id="{EACF1017-3C1A-4B04-A60C-7D203205CF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5AA3A4E-123B-4DE4-BC4C-F40B7FBA5F56}" type="slidenum">
              <a:rPr lang="ru-RU" altLang="en-US">
                <a:latin typeface="Calibri" panose="020F0502020204030204" pitchFamily="34" charset="0"/>
              </a:rPr>
              <a:pPr eaLnBrk="1" hangingPunct="1"/>
              <a:t>18</a:t>
            </a:fld>
            <a:endParaRPr lang="ru-RU" altLang="en-US">
              <a:latin typeface="Calibri" panose="020F0502020204030204" pitchFamily="34" charset="0"/>
            </a:endParaRPr>
          </a:p>
        </p:txBody>
      </p:sp>
      <p:sp>
        <p:nvSpPr>
          <p:cNvPr id="81923" name="Rectangle 2">
            <a:extLst>
              <a:ext uri="{FF2B5EF4-FFF2-40B4-BE49-F238E27FC236}">
                <a16:creationId xmlns:a16="http://schemas.microsoft.com/office/drawing/2014/main" xmlns="" id="{7D2F045B-6B8B-4A3E-BDA0-5D944B3DC76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838" y="742950"/>
            <a:ext cx="6613525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4" name="Rectangle 3">
            <a:extLst>
              <a:ext uri="{FF2B5EF4-FFF2-40B4-BE49-F238E27FC236}">
                <a16:creationId xmlns:a16="http://schemas.microsoft.com/office/drawing/2014/main" xmlns="" id="{8633E0E4-D1DE-45CC-BA83-D43EF6AB60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14875"/>
            <a:ext cx="5438775" cy="44688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30188" indent="-230188" eaLnBrk="1" hangingPunct="1">
              <a:lnSpc>
                <a:spcPct val="90000"/>
              </a:lnSpc>
            </a:pPr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>
            <a:extLst>
              <a:ext uri="{FF2B5EF4-FFF2-40B4-BE49-F238E27FC236}">
                <a16:creationId xmlns:a16="http://schemas.microsoft.com/office/drawing/2014/main" xmlns="" id="{EACF1017-3C1A-4B04-A60C-7D203205CF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5AA3A4E-123B-4DE4-BC4C-F40B7FBA5F56}" type="slidenum">
              <a:rPr lang="ru-RU" altLang="en-US">
                <a:latin typeface="Calibri" panose="020F0502020204030204" pitchFamily="34" charset="0"/>
              </a:rPr>
              <a:pPr eaLnBrk="1" hangingPunct="1"/>
              <a:t>2</a:t>
            </a:fld>
            <a:endParaRPr lang="ru-RU" altLang="en-US">
              <a:latin typeface="Calibri" panose="020F0502020204030204" pitchFamily="34" charset="0"/>
            </a:endParaRPr>
          </a:p>
        </p:txBody>
      </p:sp>
      <p:sp>
        <p:nvSpPr>
          <p:cNvPr id="81923" name="Rectangle 2">
            <a:extLst>
              <a:ext uri="{FF2B5EF4-FFF2-40B4-BE49-F238E27FC236}">
                <a16:creationId xmlns:a16="http://schemas.microsoft.com/office/drawing/2014/main" xmlns="" id="{7D2F045B-6B8B-4A3E-BDA0-5D944B3DC76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838" y="742950"/>
            <a:ext cx="6613525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4" name="Rectangle 3">
            <a:extLst>
              <a:ext uri="{FF2B5EF4-FFF2-40B4-BE49-F238E27FC236}">
                <a16:creationId xmlns:a16="http://schemas.microsoft.com/office/drawing/2014/main" xmlns="" id="{8633E0E4-D1DE-45CC-BA83-D43EF6AB60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14875"/>
            <a:ext cx="5438775" cy="44688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30188" indent="-230188" eaLnBrk="1" hangingPunct="1">
              <a:lnSpc>
                <a:spcPct val="90000"/>
              </a:lnSpc>
            </a:pPr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>
            <a:extLst>
              <a:ext uri="{FF2B5EF4-FFF2-40B4-BE49-F238E27FC236}">
                <a16:creationId xmlns:a16="http://schemas.microsoft.com/office/drawing/2014/main" xmlns="" id="{EACF1017-3C1A-4B04-A60C-7D203205CF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5AA3A4E-123B-4DE4-BC4C-F40B7FBA5F56}" type="slidenum">
              <a:rPr lang="ru-RU" altLang="en-US">
                <a:latin typeface="Calibri" panose="020F0502020204030204" pitchFamily="34" charset="0"/>
              </a:rPr>
              <a:pPr eaLnBrk="1" hangingPunct="1"/>
              <a:t>3</a:t>
            </a:fld>
            <a:endParaRPr lang="ru-RU" altLang="en-US">
              <a:latin typeface="Calibri" panose="020F0502020204030204" pitchFamily="34" charset="0"/>
            </a:endParaRPr>
          </a:p>
        </p:txBody>
      </p:sp>
      <p:sp>
        <p:nvSpPr>
          <p:cNvPr id="81923" name="Rectangle 2">
            <a:extLst>
              <a:ext uri="{FF2B5EF4-FFF2-40B4-BE49-F238E27FC236}">
                <a16:creationId xmlns:a16="http://schemas.microsoft.com/office/drawing/2014/main" xmlns="" id="{7D2F045B-6B8B-4A3E-BDA0-5D944B3DC76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838" y="742950"/>
            <a:ext cx="6613525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4" name="Rectangle 3">
            <a:extLst>
              <a:ext uri="{FF2B5EF4-FFF2-40B4-BE49-F238E27FC236}">
                <a16:creationId xmlns:a16="http://schemas.microsoft.com/office/drawing/2014/main" xmlns="" id="{8633E0E4-D1DE-45CC-BA83-D43EF6AB60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14875"/>
            <a:ext cx="5438775" cy="44688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30188" indent="-230188" eaLnBrk="1" hangingPunct="1">
              <a:lnSpc>
                <a:spcPct val="90000"/>
              </a:lnSpc>
            </a:pPr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>
            <a:extLst>
              <a:ext uri="{FF2B5EF4-FFF2-40B4-BE49-F238E27FC236}">
                <a16:creationId xmlns:a16="http://schemas.microsoft.com/office/drawing/2014/main" xmlns="" id="{EACF1017-3C1A-4B04-A60C-7D203205CF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5AA3A4E-123B-4DE4-BC4C-F40B7FBA5F56}" type="slidenum">
              <a:rPr lang="ru-RU" altLang="en-US">
                <a:latin typeface="Calibri" panose="020F0502020204030204" pitchFamily="34" charset="0"/>
              </a:rPr>
              <a:pPr eaLnBrk="1" hangingPunct="1"/>
              <a:t>4</a:t>
            </a:fld>
            <a:endParaRPr lang="ru-RU" altLang="en-US">
              <a:latin typeface="Calibri" panose="020F0502020204030204" pitchFamily="34" charset="0"/>
            </a:endParaRPr>
          </a:p>
        </p:txBody>
      </p:sp>
      <p:sp>
        <p:nvSpPr>
          <p:cNvPr id="81923" name="Rectangle 2">
            <a:extLst>
              <a:ext uri="{FF2B5EF4-FFF2-40B4-BE49-F238E27FC236}">
                <a16:creationId xmlns:a16="http://schemas.microsoft.com/office/drawing/2014/main" xmlns="" id="{7D2F045B-6B8B-4A3E-BDA0-5D944B3DC76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838" y="742950"/>
            <a:ext cx="6613525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4" name="Rectangle 3">
            <a:extLst>
              <a:ext uri="{FF2B5EF4-FFF2-40B4-BE49-F238E27FC236}">
                <a16:creationId xmlns:a16="http://schemas.microsoft.com/office/drawing/2014/main" xmlns="" id="{8633E0E4-D1DE-45CC-BA83-D43EF6AB60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14875"/>
            <a:ext cx="5438775" cy="44688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30188" indent="-230188" eaLnBrk="1" hangingPunct="1">
              <a:lnSpc>
                <a:spcPct val="90000"/>
              </a:lnSpc>
            </a:pPr>
            <a:endParaRPr lang="en-US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>
            <a:extLst>
              <a:ext uri="{FF2B5EF4-FFF2-40B4-BE49-F238E27FC236}">
                <a16:creationId xmlns:a16="http://schemas.microsoft.com/office/drawing/2014/main" xmlns="" id="{EACF1017-3C1A-4B04-A60C-7D203205CF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5AA3A4E-123B-4DE4-BC4C-F40B7FBA5F56}" type="slidenum">
              <a:rPr lang="ru-RU" altLang="en-US">
                <a:latin typeface="Calibri" panose="020F0502020204030204" pitchFamily="34" charset="0"/>
              </a:rPr>
              <a:pPr eaLnBrk="1" hangingPunct="1"/>
              <a:t>5</a:t>
            </a:fld>
            <a:endParaRPr lang="ru-RU" altLang="en-US">
              <a:latin typeface="Calibri" panose="020F0502020204030204" pitchFamily="34" charset="0"/>
            </a:endParaRPr>
          </a:p>
        </p:txBody>
      </p:sp>
      <p:sp>
        <p:nvSpPr>
          <p:cNvPr id="81923" name="Rectangle 2">
            <a:extLst>
              <a:ext uri="{FF2B5EF4-FFF2-40B4-BE49-F238E27FC236}">
                <a16:creationId xmlns:a16="http://schemas.microsoft.com/office/drawing/2014/main" xmlns="" id="{7D2F045B-6B8B-4A3E-BDA0-5D944B3DC76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838" y="742950"/>
            <a:ext cx="6613525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4" name="Rectangle 3">
            <a:extLst>
              <a:ext uri="{FF2B5EF4-FFF2-40B4-BE49-F238E27FC236}">
                <a16:creationId xmlns:a16="http://schemas.microsoft.com/office/drawing/2014/main" xmlns="" id="{8633E0E4-D1DE-45CC-BA83-D43EF6AB60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14875"/>
            <a:ext cx="5438775" cy="44688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30188" indent="-230188" eaLnBrk="1" hangingPunct="1">
              <a:lnSpc>
                <a:spcPct val="90000"/>
              </a:lnSpc>
            </a:pPr>
            <a:endParaRPr lang="en-US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>
            <a:extLst>
              <a:ext uri="{FF2B5EF4-FFF2-40B4-BE49-F238E27FC236}">
                <a16:creationId xmlns:a16="http://schemas.microsoft.com/office/drawing/2014/main" xmlns="" id="{EACF1017-3C1A-4B04-A60C-7D203205CF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5AA3A4E-123B-4DE4-BC4C-F40B7FBA5F56}" type="slidenum">
              <a:rPr lang="ru-RU" altLang="en-US">
                <a:latin typeface="Calibri" panose="020F0502020204030204" pitchFamily="34" charset="0"/>
              </a:rPr>
              <a:pPr eaLnBrk="1" hangingPunct="1"/>
              <a:t>6</a:t>
            </a:fld>
            <a:endParaRPr lang="ru-RU" altLang="en-US">
              <a:latin typeface="Calibri" panose="020F0502020204030204" pitchFamily="34" charset="0"/>
            </a:endParaRPr>
          </a:p>
        </p:txBody>
      </p:sp>
      <p:sp>
        <p:nvSpPr>
          <p:cNvPr id="81923" name="Rectangle 2">
            <a:extLst>
              <a:ext uri="{FF2B5EF4-FFF2-40B4-BE49-F238E27FC236}">
                <a16:creationId xmlns:a16="http://schemas.microsoft.com/office/drawing/2014/main" xmlns="" id="{7D2F045B-6B8B-4A3E-BDA0-5D944B3DC76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838" y="742950"/>
            <a:ext cx="6613525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4" name="Rectangle 3">
            <a:extLst>
              <a:ext uri="{FF2B5EF4-FFF2-40B4-BE49-F238E27FC236}">
                <a16:creationId xmlns:a16="http://schemas.microsoft.com/office/drawing/2014/main" xmlns="" id="{8633E0E4-D1DE-45CC-BA83-D43EF6AB60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14875"/>
            <a:ext cx="5438775" cy="44688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30188" indent="-230188" eaLnBrk="1" hangingPunct="1">
              <a:lnSpc>
                <a:spcPct val="90000"/>
              </a:lnSpc>
            </a:pPr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>
            <a:extLst>
              <a:ext uri="{FF2B5EF4-FFF2-40B4-BE49-F238E27FC236}">
                <a16:creationId xmlns:a16="http://schemas.microsoft.com/office/drawing/2014/main" xmlns="" id="{EACF1017-3C1A-4B04-A60C-7D203205CF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5AA3A4E-123B-4DE4-BC4C-F40B7FBA5F56}" type="slidenum">
              <a:rPr lang="ru-RU" altLang="en-US">
                <a:latin typeface="Calibri" panose="020F0502020204030204" pitchFamily="34" charset="0"/>
              </a:rPr>
              <a:pPr eaLnBrk="1" hangingPunct="1"/>
              <a:t>7</a:t>
            </a:fld>
            <a:endParaRPr lang="ru-RU" altLang="en-US">
              <a:latin typeface="Calibri" panose="020F0502020204030204" pitchFamily="34" charset="0"/>
            </a:endParaRPr>
          </a:p>
        </p:txBody>
      </p:sp>
      <p:sp>
        <p:nvSpPr>
          <p:cNvPr id="81923" name="Rectangle 2">
            <a:extLst>
              <a:ext uri="{FF2B5EF4-FFF2-40B4-BE49-F238E27FC236}">
                <a16:creationId xmlns:a16="http://schemas.microsoft.com/office/drawing/2014/main" xmlns="" id="{7D2F045B-6B8B-4A3E-BDA0-5D944B3DC76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838" y="742950"/>
            <a:ext cx="6613525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4" name="Rectangle 3">
            <a:extLst>
              <a:ext uri="{FF2B5EF4-FFF2-40B4-BE49-F238E27FC236}">
                <a16:creationId xmlns:a16="http://schemas.microsoft.com/office/drawing/2014/main" xmlns="" id="{8633E0E4-D1DE-45CC-BA83-D43EF6AB60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14875"/>
            <a:ext cx="5438775" cy="44688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30188" indent="-230188" eaLnBrk="1" hangingPunct="1">
              <a:lnSpc>
                <a:spcPct val="90000"/>
              </a:lnSpc>
            </a:pPr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>
            <a:extLst>
              <a:ext uri="{FF2B5EF4-FFF2-40B4-BE49-F238E27FC236}">
                <a16:creationId xmlns:a16="http://schemas.microsoft.com/office/drawing/2014/main" xmlns="" id="{EACF1017-3C1A-4B04-A60C-7D203205CF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5AA3A4E-123B-4DE4-BC4C-F40B7FBA5F56}" type="slidenum">
              <a:rPr lang="ru-RU" altLang="en-US">
                <a:latin typeface="Calibri" panose="020F0502020204030204" pitchFamily="34" charset="0"/>
              </a:rPr>
              <a:pPr eaLnBrk="1" hangingPunct="1"/>
              <a:t>8</a:t>
            </a:fld>
            <a:endParaRPr lang="ru-RU" altLang="en-US">
              <a:latin typeface="Calibri" panose="020F0502020204030204" pitchFamily="34" charset="0"/>
            </a:endParaRPr>
          </a:p>
        </p:txBody>
      </p:sp>
      <p:sp>
        <p:nvSpPr>
          <p:cNvPr id="81923" name="Rectangle 2">
            <a:extLst>
              <a:ext uri="{FF2B5EF4-FFF2-40B4-BE49-F238E27FC236}">
                <a16:creationId xmlns:a16="http://schemas.microsoft.com/office/drawing/2014/main" xmlns="" id="{7D2F045B-6B8B-4A3E-BDA0-5D944B3DC76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838" y="742950"/>
            <a:ext cx="6613525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4" name="Rectangle 3">
            <a:extLst>
              <a:ext uri="{FF2B5EF4-FFF2-40B4-BE49-F238E27FC236}">
                <a16:creationId xmlns:a16="http://schemas.microsoft.com/office/drawing/2014/main" xmlns="" id="{8633E0E4-D1DE-45CC-BA83-D43EF6AB60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14875"/>
            <a:ext cx="5438775" cy="44688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30188" indent="-230188" eaLnBrk="1" hangingPunct="1">
              <a:lnSpc>
                <a:spcPct val="90000"/>
              </a:lnSpc>
            </a:pPr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>
            <a:extLst>
              <a:ext uri="{FF2B5EF4-FFF2-40B4-BE49-F238E27FC236}">
                <a16:creationId xmlns:a16="http://schemas.microsoft.com/office/drawing/2014/main" xmlns="" id="{EACF1017-3C1A-4B04-A60C-7D203205CF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5AA3A4E-123B-4DE4-BC4C-F40B7FBA5F56}" type="slidenum">
              <a:rPr lang="ru-RU" altLang="en-US">
                <a:latin typeface="Calibri" panose="020F0502020204030204" pitchFamily="34" charset="0"/>
              </a:rPr>
              <a:pPr eaLnBrk="1" hangingPunct="1"/>
              <a:t>9</a:t>
            </a:fld>
            <a:endParaRPr lang="ru-RU" altLang="en-US">
              <a:latin typeface="Calibri" panose="020F0502020204030204" pitchFamily="34" charset="0"/>
            </a:endParaRPr>
          </a:p>
        </p:txBody>
      </p:sp>
      <p:sp>
        <p:nvSpPr>
          <p:cNvPr id="81923" name="Rectangle 2">
            <a:extLst>
              <a:ext uri="{FF2B5EF4-FFF2-40B4-BE49-F238E27FC236}">
                <a16:creationId xmlns:a16="http://schemas.microsoft.com/office/drawing/2014/main" xmlns="" id="{7D2F045B-6B8B-4A3E-BDA0-5D944B3DC76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838" y="742950"/>
            <a:ext cx="6613525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4" name="Rectangle 3">
            <a:extLst>
              <a:ext uri="{FF2B5EF4-FFF2-40B4-BE49-F238E27FC236}">
                <a16:creationId xmlns:a16="http://schemas.microsoft.com/office/drawing/2014/main" xmlns="" id="{8633E0E4-D1DE-45CC-BA83-D43EF6AB60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14875"/>
            <a:ext cx="5438775" cy="44688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30188" indent="-230188" eaLnBrk="1" hangingPunct="1">
              <a:lnSpc>
                <a:spcPct val="90000"/>
              </a:lnSpc>
            </a:pPr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D478C89-684E-4AAE-BD89-958A26AD4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A3E4E-C88E-4465-8AE1-1F002E1B7C26}" type="datetimeFigureOut">
              <a:rPr lang="ru-RU"/>
              <a:pPr>
                <a:defRPr/>
              </a:pPr>
              <a:t>10.03.2025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73D060A-3FDB-4B6F-B915-C87F004A5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8790486-4874-405D-AD4B-FBD4C9024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A1FB2C-DF91-4F7D-9FE5-89089BC7D1EC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984213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581AFA5-618B-4716-8C00-4A5CA7705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9E5FC-C303-4669-AFEB-39BFF1DEE3A8}" type="datetimeFigureOut">
              <a:rPr lang="ru-RU"/>
              <a:pPr>
                <a:defRPr/>
              </a:pPr>
              <a:t>10.03.2025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AF1C665-A1EC-4248-BEE8-2DD79806B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FC199EB-9F44-437E-973A-A67933F23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965A3F-711A-4FFC-B542-E3284C19F7FB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196505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9046F28-0413-4CDB-9B8B-E53B65157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DC425-C757-4D46-98CC-287B07294883}" type="datetimeFigureOut">
              <a:rPr lang="ru-RU"/>
              <a:pPr>
                <a:defRPr/>
              </a:pPr>
              <a:t>10.03.2025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CBBFF65-F32D-4F34-A01E-BE0BDB0F5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A77FE46-D384-4C51-B8E0-3B122A7EB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EBE8A5-1B4E-4F0B-AA73-E0CE4AD0884E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0894984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85800" y="457200"/>
            <a:ext cx="77724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xmlns="" id="{F55F075F-8BBD-4EF1-A188-F2873D5E2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6D7D1-DC66-4DDE-9798-6FEEBC7D0077}" type="datetimeFigureOut">
              <a:rPr lang="ru-RU"/>
              <a:pPr>
                <a:defRPr/>
              </a:pPr>
              <a:t>10.03.2025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xmlns="" id="{CAF74221-3FC9-4DF2-9662-0C929FC3B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xmlns="" id="{32E345F9-6A09-4C82-88BE-42C61DF8E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CFC7BC-1175-412C-837E-DC8FD3FA4D08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145608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73663CA-2D5A-4AFC-A5B1-885FF5EC8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B1287-72D3-4C7E-9C1D-A71A4467A671}" type="datetimeFigureOut">
              <a:rPr lang="ru-RU"/>
              <a:pPr>
                <a:defRPr/>
              </a:pPr>
              <a:t>10.03.2025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36CFF34-F2FF-4244-9EC3-29367CF95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9985ED7-32FB-435A-AEC2-7877A953E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276B90-C397-4735-9382-CDB185F40591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715627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2A0DBA7-52AD-4C16-A9FA-146F5E16C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9A7CD-0448-46FE-A180-3A403742055B}" type="datetimeFigureOut">
              <a:rPr lang="ru-RU"/>
              <a:pPr>
                <a:defRPr/>
              </a:pPr>
              <a:t>10.03.2025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4C278B0-D74E-40F4-AA05-90DD3DC16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362DD88-A881-488F-A383-F52F716AD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A3A4A0-6763-4FB5-BE64-82178EBC521D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360098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3F89ADA2-C6A8-4BF8-8C07-C27A3D83B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9187B-7FF5-4A36-A072-8BA4E0988D43}" type="datetimeFigureOut">
              <a:rPr lang="ru-RU"/>
              <a:pPr>
                <a:defRPr/>
              </a:pPr>
              <a:t>10.03.2025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2BC2EBDB-034D-4E9E-840C-AA1AAA7D5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86B13FEE-B42A-48D8-8EB5-B91758211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9848D3-5041-4FB2-8615-F603F6812FB7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862840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xmlns="" id="{5112F485-4F08-4CA9-ABC2-4F93010B1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F4040-D6E2-46B4-8355-3D80FB0BC98A}" type="datetimeFigureOut">
              <a:rPr lang="ru-RU"/>
              <a:pPr>
                <a:defRPr/>
              </a:pPr>
              <a:t>10.03.2025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xmlns="" id="{506E4B72-6E19-47F2-AE4C-5B85E365A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xmlns="" id="{151B9A75-93C6-4D0C-B950-F5D8816E6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B18B87-CC6D-43F3-B4A3-D7DA3BF5C8C5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395140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xmlns="" id="{F72729D3-6072-4DE0-BABC-078149C39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1719D-73D2-437C-B025-CBA1BACEE5E0}" type="datetimeFigureOut">
              <a:rPr lang="ru-RU"/>
              <a:pPr>
                <a:defRPr/>
              </a:pPr>
              <a:t>10.03.2025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xmlns="" id="{2BE91432-09F7-4070-A2A4-32F7450B1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xmlns="" id="{FFBC270C-EFCF-4DB2-8D39-3759DB937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A460FD-63B6-4B86-9F61-7A7FEB50B2FC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065424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xmlns="" id="{592FF7D9-BE7C-4F54-8B3D-7B75810C8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DA2EF-BD41-4CFA-92F8-FADF7E34FB85}" type="datetimeFigureOut">
              <a:rPr lang="ru-RU"/>
              <a:pPr>
                <a:defRPr/>
              </a:pPr>
              <a:t>10.03.2025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xmlns="" id="{CCE89425-572D-45FC-BD1A-32A60DC1B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xmlns="" id="{DD3DE66F-532A-424A-B79D-770A8D2A5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22AE3D-0613-487D-BCB5-243E364844B5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447519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13E78A93-75F5-475E-9E4F-9C07E269A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308D6-A0FF-432C-A1EA-6ABD250E58C1}" type="datetimeFigureOut">
              <a:rPr lang="ru-RU"/>
              <a:pPr>
                <a:defRPr/>
              </a:pPr>
              <a:t>10.03.2025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3CC910E0-B164-4F59-BE81-157E7119E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2A3CD850-8179-4E5F-AA65-EA83F4BE7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57AA8A-1E8E-47AF-B178-6A6BF2B773BA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112482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02E16735-2F3F-42C0-ABF0-4570F3951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F8038-F848-431C-A628-2CE475E21BE3}" type="datetimeFigureOut">
              <a:rPr lang="ru-RU"/>
              <a:pPr>
                <a:defRPr/>
              </a:pPr>
              <a:t>10.03.2025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7A3F3E8F-0E29-4512-93F3-0651FEC7B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761089F1-DC80-4767-9CBC-D5E2128FA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537D43-6F6C-4FE8-990D-E3765A31EF11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387550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>
            <a:extLst>
              <a:ext uri="{FF2B5EF4-FFF2-40B4-BE49-F238E27FC236}">
                <a16:creationId xmlns:a16="http://schemas.microsoft.com/office/drawing/2014/main" xmlns="" id="{404D888D-69BF-4525-9329-2137E3FB94C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заголовка</a:t>
            </a:r>
          </a:p>
        </p:txBody>
      </p:sp>
      <p:sp>
        <p:nvSpPr>
          <p:cNvPr id="12291" name="Текст 2">
            <a:extLst>
              <a:ext uri="{FF2B5EF4-FFF2-40B4-BE49-F238E27FC236}">
                <a16:creationId xmlns:a16="http://schemas.microsoft.com/office/drawing/2014/main" xmlns="" id="{D33C0E66-6859-4B31-AD7D-820152D39C9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E6247A5-CDA3-4F29-B9EB-E8DEC097D7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4973992-70A8-43A7-82C7-77F3F03790FB}" type="datetimeFigureOut">
              <a:rPr lang="ru-RU"/>
              <a:pPr>
                <a:defRPr/>
              </a:pPr>
              <a:t>10.03.2025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DB9D96A-3B42-4522-9133-730E722B21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A3D53BB-677D-4CF2-BD74-41C6C7713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1F2193BF-C245-4C4F-A977-FF7155026B5B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7.jpe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1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jpeg"/><Relationship Id="rId11" Type="http://schemas.openxmlformats.org/officeDocument/2006/relationships/image" Target="../media/image36.jpeg"/><Relationship Id="rId5" Type="http://schemas.openxmlformats.org/officeDocument/2006/relationships/image" Target="../media/image30.jpeg"/><Relationship Id="rId10" Type="http://schemas.openxmlformats.org/officeDocument/2006/relationships/image" Target="../media/image35.jpeg"/><Relationship Id="rId4" Type="http://schemas.openxmlformats.org/officeDocument/2006/relationships/image" Target="../media/image2.png"/><Relationship Id="rId9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7.gif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gif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1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xmlns="" id="{536BF21E-FC10-4E80-A191-AD3C5BE28F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4846638"/>
            <a:ext cx="6858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i="1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Arial" charset="0"/>
              </a:rPr>
              <a:t>  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xmlns="" id="{5C2E8FC0-CF81-4FB4-9C01-C769644E6D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50938"/>
            <a:ext cx="184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0964" name="Rectangle 4">
            <a:extLst>
              <a:ext uri="{FF2B5EF4-FFF2-40B4-BE49-F238E27FC236}">
                <a16:creationId xmlns:a16="http://schemas.microsoft.com/office/drawing/2014/main" xmlns="" id="{4C887A50-DF8D-4298-A27F-AFBCC836F7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99256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40965" name="Picture 2" descr="flag-bg">
            <a:extLst>
              <a:ext uri="{FF2B5EF4-FFF2-40B4-BE49-F238E27FC236}">
                <a16:creationId xmlns:a16="http://schemas.microsoft.com/office/drawing/2014/main" xmlns="" id="{C990222E-CDA0-4E2F-AA1C-2BB84A9E3819}"/>
              </a:ext>
            </a:extLst>
          </p:cNvPr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638"/>
            <a:ext cx="9144000" cy="593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Рисунок 9">
            <a:extLst>
              <a:ext uri="{FF2B5EF4-FFF2-40B4-BE49-F238E27FC236}">
                <a16:creationId xmlns:a16="http://schemas.microsoft.com/office/drawing/2014/main" xmlns="" id="{0819B069-C9F4-40EB-8C89-90462072D412}"/>
              </a:ext>
            </a:extLst>
          </p:cNvPr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8" y="0"/>
            <a:ext cx="417512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7" name="Text Box 16">
            <a:extLst>
              <a:ext uri="{FF2B5EF4-FFF2-40B4-BE49-F238E27FC236}">
                <a16:creationId xmlns:a16="http://schemas.microsoft.com/office/drawing/2014/main" xmlns="" id="{442B9F92-B45E-4763-9EC9-BD2355DBE9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26988"/>
            <a:ext cx="2657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sz="1200">
                <a:solidFill>
                  <a:schemeClr val="bg1"/>
                </a:solidFill>
              </a:rPr>
              <a:t>Министерство здравоохранения</a:t>
            </a:r>
            <a:br>
              <a:rPr lang="ru-RU" altLang="en-US" sz="1200">
                <a:solidFill>
                  <a:schemeClr val="bg1"/>
                </a:solidFill>
              </a:rPr>
            </a:br>
            <a:r>
              <a:rPr lang="ru-RU" altLang="en-US" sz="1200">
                <a:solidFill>
                  <a:schemeClr val="bg1"/>
                </a:solidFill>
              </a:rPr>
              <a:t>Республики Карелия</a:t>
            </a:r>
          </a:p>
        </p:txBody>
      </p:sp>
      <p:sp>
        <p:nvSpPr>
          <p:cNvPr id="40968" name="Rectangle 3">
            <a:extLst>
              <a:ext uri="{FF2B5EF4-FFF2-40B4-BE49-F238E27FC236}">
                <a16:creationId xmlns:a16="http://schemas.microsoft.com/office/drawing/2014/main" xmlns="" id="{B653B1A3-9384-458E-B127-814AC2CF14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4227934"/>
            <a:ext cx="824440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4000" b="1" i="1" dirty="0" smtClean="0">
                <a:solidFill>
                  <a:srgbClr val="000099"/>
                </a:solidFill>
              </a:rPr>
              <a:t>Республика Карелия</a:t>
            </a:r>
          </a:p>
          <a:p>
            <a:pPr algn="ctr" eaLnBrk="1" hangingPunct="1"/>
            <a:endParaRPr lang="ru-RU" altLang="en-US" sz="4000" i="1" dirty="0">
              <a:solidFill>
                <a:srgbClr val="000099"/>
              </a:solidFill>
            </a:endParaRPr>
          </a:p>
        </p:txBody>
      </p:sp>
      <p:pic>
        <p:nvPicPr>
          <p:cNvPr id="11267" name="Picture 3" descr="Поздравление со 100-летием образования Республики Карелия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699542"/>
            <a:ext cx="6431087" cy="3677778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xmlns="" id="{536BF21E-FC10-4E80-A191-AD3C5BE28F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4846638"/>
            <a:ext cx="6858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i="1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Arial" charset="0"/>
              </a:rPr>
              <a:t>  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xmlns="" id="{5C2E8FC0-CF81-4FB4-9C01-C769644E6D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50938"/>
            <a:ext cx="184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0964" name="Rectangle 4">
            <a:extLst>
              <a:ext uri="{FF2B5EF4-FFF2-40B4-BE49-F238E27FC236}">
                <a16:creationId xmlns:a16="http://schemas.microsoft.com/office/drawing/2014/main" xmlns="" id="{4C887A50-DF8D-4298-A27F-AFBCC836F7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99256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40965" name="Picture 2" descr="flag-bg">
            <a:extLst>
              <a:ext uri="{FF2B5EF4-FFF2-40B4-BE49-F238E27FC236}">
                <a16:creationId xmlns:a16="http://schemas.microsoft.com/office/drawing/2014/main" xmlns="" id="{C990222E-CDA0-4E2F-AA1C-2BB84A9E3819}"/>
              </a:ext>
            </a:extLst>
          </p:cNvPr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638"/>
            <a:ext cx="9144000" cy="593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Рисунок 9">
            <a:extLst>
              <a:ext uri="{FF2B5EF4-FFF2-40B4-BE49-F238E27FC236}">
                <a16:creationId xmlns:a16="http://schemas.microsoft.com/office/drawing/2014/main" xmlns="" id="{0819B069-C9F4-40EB-8C89-90462072D412}"/>
              </a:ext>
            </a:extLst>
          </p:cNvPr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8" y="0"/>
            <a:ext cx="417512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7" name="Text Box 16">
            <a:extLst>
              <a:ext uri="{FF2B5EF4-FFF2-40B4-BE49-F238E27FC236}">
                <a16:creationId xmlns:a16="http://schemas.microsoft.com/office/drawing/2014/main" xmlns="" id="{442B9F92-B45E-4763-9EC9-BD2355DBE9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26988"/>
            <a:ext cx="2657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sz="1200">
                <a:solidFill>
                  <a:schemeClr val="bg1"/>
                </a:solidFill>
              </a:rPr>
              <a:t>Министерство здравоохранения</a:t>
            </a:r>
            <a:br>
              <a:rPr lang="ru-RU" altLang="en-US" sz="1200">
                <a:solidFill>
                  <a:schemeClr val="bg1"/>
                </a:solidFill>
              </a:rPr>
            </a:br>
            <a:r>
              <a:rPr lang="ru-RU" altLang="en-US" sz="1200">
                <a:solidFill>
                  <a:schemeClr val="bg1"/>
                </a:solidFill>
              </a:rPr>
              <a:t>Республики Карелия</a:t>
            </a:r>
          </a:p>
        </p:txBody>
      </p:sp>
      <p:sp>
        <p:nvSpPr>
          <p:cNvPr id="40968" name="Rectangle 3">
            <a:extLst>
              <a:ext uri="{FF2B5EF4-FFF2-40B4-BE49-F238E27FC236}">
                <a16:creationId xmlns:a16="http://schemas.microsoft.com/office/drawing/2014/main" xmlns="" id="{B653B1A3-9384-458E-B127-814AC2CF14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627534"/>
            <a:ext cx="88569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2800" b="1" i="1" dirty="0" smtClean="0">
                <a:solidFill>
                  <a:srgbClr val="000099"/>
                </a:solidFill>
              </a:rPr>
              <a:t>Поддержка медицинских работников</a:t>
            </a:r>
          </a:p>
        </p:txBody>
      </p:sp>
      <p:sp>
        <p:nvSpPr>
          <p:cNvPr id="23" name="Rectangle 3">
            <a:extLst>
              <a:ext uri="{FF2B5EF4-FFF2-40B4-BE49-F238E27FC236}">
                <a16:creationId xmlns:a16="http://schemas.microsoft.com/office/drawing/2014/main" xmlns="" id="{B653B1A3-9384-458E-B127-814AC2CF14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1563638"/>
            <a:ext cx="129614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3600" b="1" i="1" dirty="0" smtClean="0">
                <a:solidFill>
                  <a:srgbClr val="FF0000"/>
                </a:solidFill>
              </a:rPr>
              <a:t>447</a:t>
            </a:r>
          </a:p>
        </p:txBody>
      </p:sp>
      <p:sp>
        <p:nvSpPr>
          <p:cNvPr id="24" name="Rectangle 3">
            <a:extLst>
              <a:ext uri="{FF2B5EF4-FFF2-40B4-BE49-F238E27FC236}">
                <a16:creationId xmlns:a16="http://schemas.microsoft.com/office/drawing/2014/main" xmlns="" id="{B653B1A3-9384-458E-B127-814AC2CF14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648" y="1347614"/>
            <a:ext cx="338437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b="1" i="1" dirty="0" smtClean="0">
                <a:solidFill>
                  <a:srgbClr val="0070C0"/>
                </a:solidFill>
              </a:rPr>
              <a:t>Медицинских работника получили выплаты по федеральной программе Земский доктор</a:t>
            </a: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1403648" y="3147814"/>
            <a:ext cx="0" cy="12961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3">
            <a:extLst>
              <a:ext uri="{FF2B5EF4-FFF2-40B4-BE49-F238E27FC236}">
                <a16:creationId xmlns:a16="http://schemas.microsoft.com/office/drawing/2014/main" xmlns="" id="{B653B1A3-9384-458E-B127-814AC2CF14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9992" y="3363838"/>
            <a:ext cx="129614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3600" b="1" i="1" dirty="0" smtClean="0">
                <a:solidFill>
                  <a:srgbClr val="FF0000"/>
                </a:solidFill>
              </a:rPr>
              <a:t>20%</a:t>
            </a:r>
          </a:p>
        </p:txBody>
      </p:sp>
      <p:sp>
        <p:nvSpPr>
          <p:cNvPr id="28" name="Rectangle 3">
            <a:extLst>
              <a:ext uri="{FF2B5EF4-FFF2-40B4-BE49-F238E27FC236}">
                <a16:creationId xmlns:a16="http://schemas.microsoft.com/office/drawing/2014/main" xmlns="" id="{B653B1A3-9384-458E-B127-814AC2CF14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2120" y="3214305"/>
            <a:ext cx="338437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b="1" i="1" dirty="0" smtClean="0">
                <a:solidFill>
                  <a:srgbClr val="0070C0"/>
                </a:solidFill>
              </a:rPr>
              <a:t>Рост средней заработной платы медицинских работников ежегодно</a:t>
            </a: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1403648" y="1275606"/>
            <a:ext cx="0" cy="12961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3">
            <a:extLst>
              <a:ext uri="{FF2B5EF4-FFF2-40B4-BE49-F238E27FC236}">
                <a16:creationId xmlns:a16="http://schemas.microsoft.com/office/drawing/2014/main" xmlns="" id="{B653B1A3-9384-458E-B127-814AC2CF14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7984" y="1565379"/>
            <a:ext cx="129614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3600" b="1" i="1" dirty="0" smtClean="0">
                <a:solidFill>
                  <a:srgbClr val="FF0000"/>
                </a:solidFill>
              </a:rPr>
              <a:t>164</a:t>
            </a:r>
          </a:p>
        </p:txBody>
      </p:sp>
      <p:sp>
        <p:nvSpPr>
          <p:cNvPr id="31" name="Rectangle 3">
            <a:extLst>
              <a:ext uri="{FF2B5EF4-FFF2-40B4-BE49-F238E27FC236}">
                <a16:creationId xmlns:a16="http://schemas.microsoft.com/office/drawing/2014/main" xmlns="" id="{B653B1A3-9384-458E-B127-814AC2CF14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0112" y="1419622"/>
            <a:ext cx="338437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b="1" i="1" dirty="0" smtClean="0">
                <a:solidFill>
                  <a:srgbClr val="0070C0"/>
                </a:solidFill>
              </a:rPr>
              <a:t>Служебных квартир предоставлено медицинским работникам</a:t>
            </a: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5580112" y="1275606"/>
            <a:ext cx="0" cy="12961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">
            <a:extLst>
              <a:ext uri="{FF2B5EF4-FFF2-40B4-BE49-F238E27FC236}">
                <a16:creationId xmlns:a16="http://schemas.microsoft.com/office/drawing/2014/main" xmlns="" id="{B653B1A3-9384-458E-B127-814AC2CF14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3363838"/>
            <a:ext cx="129614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3600" b="1" i="1" dirty="0" smtClean="0">
                <a:solidFill>
                  <a:srgbClr val="FF0000"/>
                </a:solidFill>
              </a:rPr>
              <a:t> 50 </a:t>
            </a:r>
            <a:r>
              <a:rPr lang="ru-RU" altLang="en-US" b="1" i="1" dirty="0" smtClean="0">
                <a:solidFill>
                  <a:srgbClr val="FF0000"/>
                </a:solidFill>
              </a:rPr>
              <a:t>млн. руб.</a:t>
            </a:r>
          </a:p>
        </p:txBody>
      </p:sp>
      <p:sp>
        <p:nvSpPr>
          <p:cNvPr id="34" name="Rectangle 3">
            <a:extLst>
              <a:ext uri="{FF2B5EF4-FFF2-40B4-BE49-F238E27FC236}">
                <a16:creationId xmlns:a16="http://schemas.microsoft.com/office/drawing/2014/main" xmlns="" id="{B653B1A3-9384-458E-B127-814AC2CF14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648" y="3075806"/>
            <a:ext cx="3384376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b="1" i="1" dirty="0" smtClean="0">
                <a:solidFill>
                  <a:srgbClr val="0070C0"/>
                </a:solidFill>
              </a:rPr>
              <a:t>Направляется на дополнительные меры социальной поддержки в рамках региональной программы ежегодно</a:t>
            </a: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5652120" y="3075806"/>
            <a:ext cx="0" cy="12961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xmlns="" id="{536BF21E-FC10-4E80-A191-AD3C5BE28F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4846638"/>
            <a:ext cx="6858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i="1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Arial" charset="0"/>
              </a:rPr>
              <a:t>  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xmlns="" id="{5C2E8FC0-CF81-4FB4-9C01-C769644E6D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50938"/>
            <a:ext cx="184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0964" name="Rectangle 4">
            <a:extLst>
              <a:ext uri="{FF2B5EF4-FFF2-40B4-BE49-F238E27FC236}">
                <a16:creationId xmlns:a16="http://schemas.microsoft.com/office/drawing/2014/main" xmlns="" id="{4C887A50-DF8D-4298-A27F-AFBCC836F7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99256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40965" name="Picture 2" descr="flag-bg">
            <a:extLst>
              <a:ext uri="{FF2B5EF4-FFF2-40B4-BE49-F238E27FC236}">
                <a16:creationId xmlns:a16="http://schemas.microsoft.com/office/drawing/2014/main" xmlns="" id="{C990222E-CDA0-4E2F-AA1C-2BB84A9E3819}"/>
              </a:ext>
            </a:extLst>
          </p:cNvPr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638"/>
            <a:ext cx="9144000" cy="593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Рисунок 9">
            <a:extLst>
              <a:ext uri="{FF2B5EF4-FFF2-40B4-BE49-F238E27FC236}">
                <a16:creationId xmlns:a16="http://schemas.microsoft.com/office/drawing/2014/main" xmlns="" id="{0819B069-C9F4-40EB-8C89-90462072D412}"/>
              </a:ext>
            </a:extLst>
          </p:cNvPr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8" y="0"/>
            <a:ext cx="417512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7" name="Text Box 16">
            <a:extLst>
              <a:ext uri="{FF2B5EF4-FFF2-40B4-BE49-F238E27FC236}">
                <a16:creationId xmlns:a16="http://schemas.microsoft.com/office/drawing/2014/main" xmlns="" id="{442B9F92-B45E-4763-9EC9-BD2355DBE9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26988"/>
            <a:ext cx="2657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sz="1200">
                <a:solidFill>
                  <a:schemeClr val="bg1"/>
                </a:solidFill>
              </a:rPr>
              <a:t>Министерство здравоохранения</a:t>
            </a:r>
            <a:br>
              <a:rPr lang="ru-RU" altLang="en-US" sz="1200">
                <a:solidFill>
                  <a:schemeClr val="bg1"/>
                </a:solidFill>
              </a:rPr>
            </a:br>
            <a:r>
              <a:rPr lang="ru-RU" altLang="en-US" sz="1200">
                <a:solidFill>
                  <a:schemeClr val="bg1"/>
                </a:solidFill>
              </a:rPr>
              <a:t>Республики Карелия</a:t>
            </a:r>
          </a:p>
        </p:txBody>
      </p:sp>
      <p:sp>
        <p:nvSpPr>
          <p:cNvPr id="40968" name="Rectangle 3">
            <a:extLst>
              <a:ext uri="{FF2B5EF4-FFF2-40B4-BE49-F238E27FC236}">
                <a16:creationId xmlns:a16="http://schemas.microsoft.com/office/drawing/2014/main" xmlns="" id="{B653B1A3-9384-458E-B127-814AC2CF14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627534"/>
            <a:ext cx="88569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2800" b="1" i="1" dirty="0" smtClean="0">
                <a:solidFill>
                  <a:srgbClr val="000099"/>
                </a:solidFill>
              </a:rPr>
              <a:t>Строительство новых объектов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1520" y="1279519"/>
            <a:ext cx="37442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Строительство филиала </a:t>
            </a:r>
            <a:endParaRPr lang="ru-RU" sz="1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ГБУЗ РК «Городская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поликлиника №4»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г.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Петрозаводска</a:t>
            </a:r>
            <a:endParaRPr lang="ru-RU" sz="1600" dirty="0"/>
          </a:p>
        </p:txBody>
      </p:sp>
      <p:pic>
        <p:nvPicPr>
          <p:cNvPr id="26" name="Рисунок 25" descr="w4IVrKcfDZ6JEuqI3TnmwRknY139hLqEytr2yfwetXKzHmIfh4WWa08CZb-MNEbPonPuoq0eBxv3idonyYL1WuH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83768" y="2473010"/>
            <a:ext cx="2423656" cy="1817742"/>
          </a:xfrm>
          <a:prstGeom prst="rect">
            <a:avLst/>
          </a:prstGeom>
        </p:spPr>
      </p:pic>
      <p:pic>
        <p:nvPicPr>
          <p:cNvPr id="27" name="Рисунок 26" descr="VFWJKP8ftG1IuFyviXG0Os9CZnwOwp77TodKn2n3PrIz70FjelEeJtBddKceG_G2erv0YUuLT38IQg1quQBpJKXp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498" y="2473010"/>
            <a:ext cx="2339898" cy="181774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406855" y="1278878"/>
            <a:ext cx="42441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55600" algn="ctr"/>
            <a:r>
              <a:rPr lang="ru-RU" sz="1600" b="1" dirty="0" smtClean="0">
                <a:solidFill>
                  <a:srgbClr val="1F497D"/>
                </a:solidFill>
              </a:rPr>
              <a:t>Реконструкция </a:t>
            </a:r>
          </a:p>
          <a:p>
            <a:pPr lvl="0" indent="355600" algn="ctr"/>
            <a:r>
              <a:rPr lang="ru-RU" sz="1600" b="1" dirty="0" smtClean="0">
                <a:solidFill>
                  <a:srgbClr val="1F497D"/>
                </a:solidFill>
              </a:rPr>
              <a:t>диагностического </a:t>
            </a:r>
            <a:r>
              <a:rPr lang="ru-RU" sz="1600" b="1" dirty="0">
                <a:solidFill>
                  <a:srgbClr val="1F497D"/>
                </a:solidFill>
              </a:rPr>
              <a:t>корпуса </a:t>
            </a:r>
            <a:endParaRPr lang="ru-RU" sz="1600" b="1" dirty="0" smtClean="0">
              <a:solidFill>
                <a:srgbClr val="1F497D"/>
              </a:solidFill>
            </a:endParaRPr>
          </a:p>
          <a:p>
            <a:pPr lvl="0" indent="355600" algn="ctr"/>
            <a:r>
              <a:rPr lang="ru-RU" sz="1600" b="1" dirty="0" smtClean="0">
                <a:solidFill>
                  <a:srgbClr val="1F497D"/>
                </a:solidFill>
              </a:rPr>
              <a:t>ГБУЗ </a:t>
            </a:r>
            <a:r>
              <a:rPr lang="ru-RU" sz="1600" b="1" dirty="0">
                <a:solidFill>
                  <a:srgbClr val="1F497D"/>
                </a:solidFill>
              </a:rPr>
              <a:t>«Республиканская больница им. В.А</a:t>
            </a:r>
            <a:r>
              <a:rPr lang="ru-RU" sz="1600" b="1" dirty="0" smtClean="0">
                <a:solidFill>
                  <a:srgbClr val="1F497D"/>
                </a:solidFill>
              </a:rPr>
              <a:t>. Баранова» </a:t>
            </a:r>
            <a:endParaRPr lang="ru-RU" sz="1600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405" y="2473010"/>
            <a:ext cx="2444056" cy="182693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327" y="2473010"/>
            <a:ext cx="1443169" cy="1817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0871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xmlns="" id="{536BF21E-FC10-4E80-A191-AD3C5BE28F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4846638"/>
            <a:ext cx="6858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i="1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Arial" charset="0"/>
              </a:rPr>
              <a:t>  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xmlns="" id="{5C2E8FC0-CF81-4FB4-9C01-C769644E6D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50938"/>
            <a:ext cx="184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0964" name="Rectangle 4">
            <a:extLst>
              <a:ext uri="{FF2B5EF4-FFF2-40B4-BE49-F238E27FC236}">
                <a16:creationId xmlns:a16="http://schemas.microsoft.com/office/drawing/2014/main" xmlns="" id="{4C887A50-DF8D-4298-A27F-AFBCC836F7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99256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40965" name="Picture 2" descr="flag-bg">
            <a:extLst>
              <a:ext uri="{FF2B5EF4-FFF2-40B4-BE49-F238E27FC236}">
                <a16:creationId xmlns:a16="http://schemas.microsoft.com/office/drawing/2014/main" xmlns="" id="{C990222E-CDA0-4E2F-AA1C-2BB84A9E3819}"/>
              </a:ext>
            </a:extLst>
          </p:cNvPr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638"/>
            <a:ext cx="9144000" cy="593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Рисунок 9">
            <a:extLst>
              <a:ext uri="{FF2B5EF4-FFF2-40B4-BE49-F238E27FC236}">
                <a16:creationId xmlns:a16="http://schemas.microsoft.com/office/drawing/2014/main" xmlns="" id="{0819B069-C9F4-40EB-8C89-90462072D412}"/>
              </a:ext>
            </a:extLst>
          </p:cNvPr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8" y="0"/>
            <a:ext cx="417512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7" name="Text Box 16">
            <a:extLst>
              <a:ext uri="{FF2B5EF4-FFF2-40B4-BE49-F238E27FC236}">
                <a16:creationId xmlns:a16="http://schemas.microsoft.com/office/drawing/2014/main" xmlns="" id="{442B9F92-B45E-4763-9EC9-BD2355DBE9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26988"/>
            <a:ext cx="2657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sz="1200">
                <a:solidFill>
                  <a:schemeClr val="bg1"/>
                </a:solidFill>
              </a:rPr>
              <a:t>Министерство здравоохранения</a:t>
            </a:r>
            <a:br>
              <a:rPr lang="ru-RU" altLang="en-US" sz="1200">
                <a:solidFill>
                  <a:schemeClr val="bg1"/>
                </a:solidFill>
              </a:rPr>
            </a:br>
            <a:r>
              <a:rPr lang="ru-RU" altLang="en-US" sz="1200">
                <a:solidFill>
                  <a:schemeClr val="bg1"/>
                </a:solidFill>
              </a:rPr>
              <a:t>Республики Карелия</a:t>
            </a:r>
          </a:p>
        </p:txBody>
      </p:sp>
      <p:sp>
        <p:nvSpPr>
          <p:cNvPr id="40968" name="Rectangle 3">
            <a:extLst>
              <a:ext uri="{FF2B5EF4-FFF2-40B4-BE49-F238E27FC236}">
                <a16:creationId xmlns:a16="http://schemas.microsoft.com/office/drawing/2014/main" xmlns="" id="{B653B1A3-9384-458E-B127-814AC2CF14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627534"/>
            <a:ext cx="88569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2800" b="1" i="1" dirty="0" smtClean="0">
                <a:solidFill>
                  <a:srgbClr val="000099"/>
                </a:solidFill>
              </a:rPr>
              <a:t>Строительство новых объектов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29856" y="1131590"/>
            <a:ext cx="7686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4F81BD">
                    <a:lumMod val="75000"/>
                  </a:srgbClr>
                </a:solidFill>
              </a:rPr>
              <a:t>Строительство хирургического корпуса </a:t>
            </a:r>
            <a:r>
              <a:rPr lang="ru-RU" sz="1600" b="1" dirty="0" smtClean="0">
                <a:solidFill>
                  <a:srgbClr val="4F81BD">
                    <a:lumMod val="75000"/>
                  </a:srgbClr>
                </a:solidFill>
              </a:rPr>
              <a:t>ГБУЗ РК «Республиканская </a:t>
            </a:r>
            <a:r>
              <a:rPr lang="ru-RU" sz="1600" b="1" dirty="0">
                <a:solidFill>
                  <a:srgbClr val="4F81BD">
                    <a:lumMod val="75000"/>
                  </a:srgbClr>
                </a:solidFill>
              </a:rPr>
              <a:t>больницы скорой и экстренной медицинской </a:t>
            </a:r>
            <a:r>
              <a:rPr lang="ru-RU" sz="1600" b="1" dirty="0" smtClean="0">
                <a:solidFill>
                  <a:srgbClr val="4F81BD">
                    <a:lumMod val="75000"/>
                  </a:srgbClr>
                </a:solidFill>
              </a:rPr>
              <a:t>помощи»</a:t>
            </a:r>
            <a:endParaRPr lang="ru-RU" dirty="0"/>
          </a:p>
        </p:txBody>
      </p:sp>
      <p:pic>
        <p:nvPicPr>
          <p:cNvPr id="13" name="Рисунок 12" descr="Q7AyjLEZAF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1855246"/>
            <a:ext cx="3096344" cy="2322260"/>
          </a:xfrm>
          <a:prstGeom prst="rect">
            <a:avLst/>
          </a:prstGeom>
        </p:spPr>
      </p:pic>
      <p:pic>
        <p:nvPicPr>
          <p:cNvPr id="14" name="Рисунок 13" descr="PZnpKQXAviY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17968" y="1845946"/>
            <a:ext cx="4098448" cy="230425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29856" y="4362450"/>
            <a:ext cx="7686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4F81BD">
                    <a:lumMod val="75000"/>
                  </a:srgbClr>
                </a:solidFill>
              </a:rPr>
              <a:t>5 этажей операционных хирургического отделения </a:t>
            </a:r>
          </a:p>
          <a:p>
            <a:pPr algn="ctr"/>
            <a:r>
              <a:rPr lang="ru-RU" sz="1600" b="1" dirty="0" smtClean="0">
                <a:solidFill>
                  <a:srgbClr val="4F81BD">
                    <a:lumMod val="75000"/>
                  </a:srgbClr>
                </a:solidFill>
              </a:rPr>
              <a:t>с современным оборудованием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7911660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xmlns="" id="{536BF21E-FC10-4E80-A191-AD3C5BE28F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4846638"/>
            <a:ext cx="6858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i="1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Arial" charset="0"/>
              </a:rPr>
              <a:t>  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xmlns="" id="{5C2E8FC0-CF81-4FB4-9C01-C769644E6D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50938"/>
            <a:ext cx="184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0964" name="Rectangle 4">
            <a:extLst>
              <a:ext uri="{FF2B5EF4-FFF2-40B4-BE49-F238E27FC236}">
                <a16:creationId xmlns:a16="http://schemas.microsoft.com/office/drawing/2014/main" xmlns="" id="{4C887A50-DF8D-4298-A27F-AFBCC836F7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99256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40965" name="Picture 2" descr="flag-bg">
            <a:extLst>
              <a:ext uri="{FF2B5EF4-FFF2-40B4-BE49-F238E27FC236}">
                <a16:creationId xmlns:a16="http://schemas.microsoft.com/office/drawing/2014/main" xmlns="" id="{C990222E-CDA0-4E2F-AA1C-2BB84A9E3819}"/>
              </a:ext>
            </a:extLst>
          </p:cNvPr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638"/>
            <a:ext cx="9144000" cy="593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Рисунок 9">
            <a:extLst>
              <a:ext uri="{FF2B5EF4-FFF2-40B4-BE49-F238E27FC236}">
                <a16:creationId xmlns:a16="http://schemas.microsoft.com/office/drawing/2014/main" xmlns="" id="{0819B069-C9F4-40EB-8C89-90462072D412}"/>
              </a:ext>
            </a:extLst>
          </p:cNvPr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8" y="0"/>
            <a:ext cx="417512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7" name="Text Box 16">
            <a:extLst>
              <a:ext uri="{FF2B5EF4-FFF2-40B4-BE49-F238E27FC236}">
                <a16:creationId xmlns:a16="http://schemas.microsoft.com/office/drawing/2014/main" xmlns="" id="{442B9F92-B45E-4763-9EC9-BD2355DBE9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26988"/>
            <a:ext cx="2657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sz="1200">
                <a:solidFill>
                  <a:schemeClr val="bg1"/>
                </a:solidFill>
              </a:rPr>
              <a:t>Министерство здравоохранения</a:t>
            </a:r>
            <a:br>
              <a:rPr lang="ru-RU" altLang="en-US" sz="1200">
                <a:solidFill>
                  <a:schemeClr val="bg1"/>
                </a:solidFill>
              </a:rPr>
            </a:br>
            <a:r>
              <a:rPr lang="ru-RU" altLang="en-US" sz="1200">
                <a:solidFill>
                  <a:schemeClr val="bg1"/>
                </a:solidFill>
              </a:rPr>
              <a:t>Республики Карелия</a:t>
            </a:r>
          </a:p>
        </p:txBody>
      </p:sp>
      <p:sp>
        <p:nvSpPr>
          <p:cNvPr id="40968" name="Rectangle 3">
            <a:extLst>
              <a:ext uri="{FF2B5EF4-FFF2-40B4-BE49-F238E27FC236}">
                <a16:creationId xmlns:a16="http://schemas.microsoft.com/office/drawing/2014/main" xmlns="" id="{B653B1A3-9384-458E-B127-814AC2CF14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627534"/>
            <a:ext cx="88569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2800" b="1" i="1" dirty="0" smtClean="0">
                <a:solidFill>
                  <a:srgbClr val="000099"/>
                </a:solidFill>
              </a:rPr>
              <a:t>Строительство новых объектов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9750" y="1131590"/>
            <a:ext cx="77766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600" b="1" dirty="0" smtClean="0">
                <a:solidFill>
                  <a:srgbClr val="4F81BD">
                    <a:lumMod val="75000"/>
                  </a:srgbClr>
                </a:solidFill>
              </a:rPr>
              <a:t>До 2030 года планируется строительство 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rgbClr val="4F81BD">
                    <a:lumMod val="75000"/>
                  </a:srgbClr>
                </a:solidFill>
              </a:rPr>
              <a:t>«</a:t>
            </a:r>
            <a:r>
              <a:rPr lang="ru-RU" sz="1600" b="1" dirty="0">
                <a:solidFill>
                  <a:srgbClr val="4F81BD">
                    <a:lumMod val="75000"/>
                  </a:srgbClr>
                </a:solidFill>
              </a:rPr>
              <a:t>Республиканский онкологический диспансер Республики Карелия» </a:t>
            </a:r>
            <a:endParaRPr lang="ru-RU" sz="1600" b="1" dirty="0" smtClean="0">
              <a:solidFill>
                <a:srgbClr val="4F81BD">
                  <a:lumMod val="75000"/>
                </a:srgbClr>
              </a:solidFill>
            </a:endParaRPr>
          </a:p>
          <a:p>
            <a:pPr algn="ctr">
              <a:defRPr/>
            </a:pPr>
            <a:r>
              <a:rPr lang="ru-RU" sz="1600" b="1" dirty="0" smtClean="0">
                <a:solidFill>
                  <a:srgbClr val="4F81BD">
                    <a:lumMod val="75000"/>
                  </a:srgbClr>
                </a:solidFill>
              </a:rPr>
              <a:t>в </a:t>
            </a:r>
            <a:r>
              <a:rPr lang="ru-RU" sz="1600" b="1" dirty="0">
                <a:solidFill>
                  <a:srgbClr val="4F81BD">
                    <a:lumMod val="75000"/>
                  </a:srgbClr>
                </a:solidFill>
              </a:rPr>
              <a:t>г. Петрозаводске</a:t>
            </a:r>
            <a:endParaRPr lang="ru-RU" altLang="ru-RU" sz="1600" b="1" dirty="0">
              <a:solidFill>
                <a:srgbClr val="4F81BD">
                  <a:lumMod val="75000"/>
                </a:srgbClr>
              </a:solidFill>
            </a:endParaRPr>
          </a:p>
        </p:txBody>
      </p:sp>
      <p:pic>
        <p:nvPicPr>
          <p:cNvPr id="10" name="Рисунок 9" descr="https://gubdaily.ru/wp-content/uploads/2023/11/ujTyHcY8Ysw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59732" y="1959979"/>
            <a:ext cx="4896544" cy="2214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827584" y="4186328"/>
            <a:ext cx="77766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600" b="1" dirty="0" smtClean="0">
                <a:solidFill>
                  <a:srgbClr val="4F81BD">
                    <a:lumMod val="75000"/>
                  </a:srgbClr>
                </a:solidFill>
              </a:rPr>
              <a:t>Площадь 50 000 кв. м.</a:t>
            </a:r>
          </a:p>
          <a:p>
            <a:pPr algn="ctr">
              <a:defRPr/>
            </a:pPr>
            <a:r>
              <a:rPr lang="ru-RU" altLang="ru-RU" sz="1600" b="1" dirty="0" smtClean="0">
                <a:solidFill>
                  <a:srgbClr val="4F81BD">
                    <a:lumMod val="75000"/>
                  </a:srgbClr>
                </a:solidFill>
              </a:rPr>
              <a:t>Новейшее высокотехнологичное оборудование</a:t>
            </a:r>
            <a:endParaRPr lang="ru-RU" altLang="ru-RU" sz="1600" b="1" dirty="0">
              <a:solidFill>
                <a:srgbClr val="4F81B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859129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xmlns="" id="{536BF21E-FC10-4E80-A191-AD3C5BE28F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4846638"/>
            <a:ext cx="6858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i="1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Arial" charset="0"/>
              </a:rPr>
              <a:t>  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xmlns="" id="{5C2E8FC0-CF81-4FB4-9C01-C769644E6D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50938"/>
            <a:ext cx="184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0964" name="Rectangle 4">
            <a:extLst>
              <a:ext uri="{FF2B5EF4-FFF2-40B4-BE49-F238E27FC236}">
                <a16:creationId xmlns:a16="http://schemas.microsoft.com/office/drawing/2014/main" xmlns="" id="{4C887A50-DF8D-4298-A27F-AFBCC836F7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99256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40965" name="Picture 2" descr="flag-bg">
            <a:extLst>
              <a:ext uri="{FF2B5EF4-FFF2-40B4-BE49-F238E27FC236}">
                <a16:creationId xmlns:a16="http://schemas.microsoft.com/office/drawing/2014/main" xmlns="" id="{C990222E-CDA0-4E2F-AA1C-2BB84A9E3819}"/>
              </a:ext>
            </a:extLst>
          </p:cNvPr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638"/>
            <a:ext cx="9144000" cy="593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Рисунок 9">
            <a:extLst>
              <a:ext uri="{FF2B5EF4-FFF2-40B4-BE49-F238E27FC236}">
                <a16:creationId xmlns:a16="http://schemas.microsoft.com/office/drawing/2014/main" xmlns="" id="{0819B069-C9F4-40EB-8C89-90462072D412}"/>
              </a:ext>
            </a:extLst>
          </p:cNvPr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8" y="0"/>
            <a:ext cx="417512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7" name="Text Box 16">
            <a:extLst>
              <a:ext uri="{FF2B5EF4-FFF2-40B4-BE49-F238E27FC236}">
                <a16:creationId xmlns:a16="http://schemas.microsoft.com/office/drawing/2014/main" xmlns="" id="{442B9F92-B45E-4763-9EC9-BD2355DBE9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26988"/>
            <a:ext cx="2657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sz="1200">
                <a:solidFill>
                  <a:schemeClr val="bg1"/>
                </a:solidFill>
              </a:rPr>
              <a:t>Министерство здравоохранения</a:t>
            </a:r>
            <a:br>
              <a:rPr lang="ru-RU" altLang="en-US" sz="1200">
                <a:solidFill>
                  <a:schemeClr val="bg1"/>
                </a:solidFill>
              </a:rPr>
            </a:br>
            <a:r>
              <a:rPr lang="ru-RU" altLang="en-US" sz="1200">
                <a:solidFill>
                  <a:schemeClr val="bg1"/>
                </a:solidFill>
              </a:rPr>
              <a:t>Республики Карелия</a:t>
            </a:r>
          </a:p>
        </p:txBody>
      </p:sp>
      <p:sp>
        <p:nvSpPr>
          <p:cNvPr id="40968" name="Rectangle 3">
            <a:extLst>
              <a:ext uri="{FF2B5EF4-FFF2-40B4-BE49-F238E27FC236}">
                <a16:creationId xmlns:a16="http://schemas.microsoft.com/office/drawing/2014/main" xmlns="" id="{B653B1A3-9384-458E-B127-814AC2CF14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627534"/>
            <a:ext cx="88569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2800" b="1" i="1" dirty="0" smtClean="0">
                <a:solidFill>
                  <a:srgbClr val="000099"/>
                </a:solidFill>
              </a:rPr>
              <a:t>Строительство новых объектов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3568" y="1131590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4F81BD">
                    <a:lumMod val="75000"/>
                  </a:srgbClr>
                </a:solidFill>
              </a:rPr>
              <a:t>С 2017 года приобретено 55 новых </a:t>
            </a:r>
            <a:r>
              <a:rPr lang="ru-RU" sz="1600" b="1" dirty="0" err="1" smtClean="0">
                <a:solidFill>
                  <a:srgbClr val="4F81BD">
                    <a:lumMod val="75000"/>
                  </a:srgbClr>
                </a:solidFill>
              </a:rPr>
              <a:t>ФАПов</a:t>
            </a:r>
            <a:r>
              <a:rPr lang="ru-RU" sz="1600" b="1" dirty="0" smtClean="0">
                <a:solidFill>
                  <a:srgbClr val="4F81BD">
                    <a:lumMod val="75000"/>
                  </a:srgbClr>
                </a:solidFill>
              </a:rPr>
              <a:t> и 4 врачебные амбулатории, </a:t>
            </a:r>
          </a:p>
          <a:p>
            <a:pPr algn="ctr"/>
            <a:r>
              <a:rPr lang="ru-RU" sz="1600" b="1" dirty="0" smtClean="0">
                <a:solidFill>
                  <a:srgbClr val="4F81BD">
                    <a:lumMod val="75000"/>
                  </a:srgbClr>
                </a:solidFill>
              </a:rPr>
              <a:t>до 2030 запланировано приобретение </a:t>
            </a:r>
          </a:p>
          <a:p>
            <a:pPr algn="ctr"/>
            <a:r>
              <a:rPr lang="ru-RU" sz="1600" b="1" dirty="0" smtClean="0">
                <a:solidFill>
                  <a:srgbClr val="4F81BD">
                    <a:lumMod val="75000"/>
                  </a:srgbClr>
                </a:solidFill>
              </a:rPr>
              <a:t>37 новых </a:t>
            </a:r>
            <a:r>
              <a:rPr lang="ru-RU" sz="1600" b="1" dirty="0" err="1" smtClean="0">
                <a:solidFill>
                  <a:srgbClr val="4F81BD">
                    <a:lumMod val="75000"/>
                  </a:srgbClr>
                </a:solidFill>
              </a:rPr>
              <a:t>ФАПов</a:t>
            </a:r>
            <a:r>
              <a:rPr lang="ru-RU" sz="1600" b="1" dirty="0" smtClean="0">
                <a:solidFill>
                  <a:srgbClr val="4F81BD">
                    <a:lumMod val="75000"/>
                  </a:srgbClr>
                </a:solidFill>
              </a:rPr>
              <a:t> и 23 врачебных амбулаторий. 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/>
          <a:srcRect r="4326" b="21651"/>
          <a:stretch>
            <a:fillRect/>
          </a:stretch>
        </p:blipFill>
        <p:spPr bwMode="auto">
          <a:xfrm>
            <a:off x="755577" y="2139702"/>
            <a:ext cx="3600400" cy="2130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naumov_ki\Desktop\ВА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135033"/>
            <a:ext cx="3789040" cy="2135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4722007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xmlns="" id="{536BF21E-FC10-4E80-A191-AD3C5BE28F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4846638"/>
            <a:ext cx="6858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i="1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Arial" charset="0"/>
              </a:rPr>
              <a:t>  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xmlns="" id="{5C2E8FC0-CF81-4FB4-9C01-C769644E6D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50938"/>
            <a:ext cx="184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0964" name="Rectangle 4">
            <a:extLst>
              <a:ext uri="{FF2B5EF4-FFF2-40B4-BE49-F238E27FC236}">
                <a16:creationId xmlns:a16="http://schemas.microsoft.com/office/drawing/2014/main" xmlns="" id="{4C887A50-DF8D-4298-A27F-AFBCC836F7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99256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40965" name="Picture 2" descr="flag-bg">
            <a:extLst>
              <a:ext uri="{FF2B5EF4-FFF2-40B4-BE49-F238E27FC236}">
                <a16:creationId xmlns:a16="http://schemas.microsoft.com/office/drawing/2014/main" xmlns="" id="{C990222E-CDA0-4E2F-AA1C-2BB84A9E3819}"/>
              </a:ext>
            </a:extLst>
          </p:cNvPr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638"/>
            <a:ext cx="9144000" cy="593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Рисунок 9">
            <a:extLst>
              <a:ext uri="{FF2B5EF4-FFF2-40B4-BE49-F238E27FC236}">
                <a16:creationId xmlns:a16="http://schemas.microsoft.com/office/drawing/2014/main" xmlns="" id="{0819B069-C9F4-40EB-8C89-90462072D412}"/>
              </a:ext>
            </a:extLst>
          </p:cNvPr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8" y="0"/>
            <a:ext cx="417512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7" name="Text Box 16">
            <a:extLst>
              <a:ext uri="{FF2B5EF4-FFF2-40B4-BE49-F238E27FC236}">
                <a16:creationId xmlns:a16="http://schemas.microsoft.com/office/drawing/2014/main" xmlns="" id="{442B9F92-B45E-4763-9EC9-BD2355DBE9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26988"/>
            <a:ext cx="2657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sz="1200">
                <a:solidFill>
                  <a:schemeClr val="bg1"/>
                </a:solidFill>
              </a:rPr>
              <a:t>Министерство здравоохранения</a:t>
            </a:r>
            <a:br>
              <a:rPr lang="ru-RU" altLang="en-US" sz="1200">
                <a:solidFill>
                  <a:schemeClr val="bg1"/>
                </a:solidFill>
              </a:rPr>
            </a:br>
            <a:r>
              <a:rPr lang="ru-RU" altLang="en-US" sz="1200">
                <a:solidFill>
                  <a:schemeClr val="bg1"/>
                </a:solidFill>
              </a:rPr>
              <a:t>Республики Карелия</a:t>
            </a:r>
          </a:p>
        </p:txBody>
      </p:sp>
      <p:sp>
        <p:nvSpPr>
          <p:cNvPr id="12" name="Прямоугольник 36"/>
          <p:cNvSpPr>
            <a:spLocks noChangeArrowheads="1"/>
          </p:cNvSpPr>
          <p:nvPr/>
        </p:nvSpPr>
        <p:spPr bwMode="auto">
          <a:xfrm>
            <a:off x="200473" y="765175"/>
            <a:ext cx="892899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b="1" dirty="0">
                <a:solidFill>
                  <a:schemeClr val="accent1">
                    <a:lumMod val="75000"/>
                  </a:schemeClr>
                </a:solidFill>
              </a:rPr>
              <a:t>5,0 тыс. ед. современного </a:t>
            </a:r>
            <a:r>
              <a:rPr lang="ru-RU" altLang="ru-RU" b="1" dirty="0" smtClean="0">
                <a:solidFill>
                  <a:schemeClr val="accent1">
                    <a:lumMod val="75000"/>
                  </a:schemeClr>
                </a:solidFill>
              </a:rPr>
              <a:t>оборудования, медицинских изделий и автотранспорта приобретается для медицинских учреждений ежегодно</a:t>
            </a:r>
            <a:endParaRPr lang="ru-RU" alt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13" name="Группа 12"/>
          <p:cNvGrpSpPr>
            <a:grpSpLocks/>
          </p:cNvGrpSpPr>
          <p:nvPr/>
        </p:nvGrpSpPr>
        <p:grpSpPr bwMode="auto">
          <a:xfrm>
            <a:off x="182265" y="1873249"/>
            <a:ext cx="3240360" cy="2304257"/>
            <a:chOff x="560512" y="2204864"/>
            <a:chExt cx="4680520" cy="3623256"/>
          </a:xfrm>
        </p:grpSpPr>
        <p:grpSp>
          <p:nvGrpSpPr>
            <p:cNvPr id="14" name="Группа 1"/>
            <p:cNvGrpSpPr>
              <a:grpSpLocks/>
            </p:cNvGrpSpPr>
            <p:nvPr/>
          </p:nvGrpSpPr>
          <p:grpSpPr bwMode="auto">
            <a:xfrm>
              <a:off x="560512" y="2204864"/>
              <a:ext cx="4680520" cy="3600400"/>
              <a:chOff x="560512" y="2111055"/>
              <a:chExt cx="5537142" cy="3694209"/>
            </a:xfrm>
          </p:grpSpPr>
          <p:pic>
            <p:nvPicPr>
              <p:cNvPr id="16" name="Рисунок 31" descr="H_8rd7e_Inw.jpg"/>
              <p:cNvPicPr>
                <a:picLocks noChangeAspect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60512" y="4005065"/>
                <a:ext cx="2650228" cy="18001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" name="Рисунок 33" descr="vpn3NydnY4o.jpg"/>
              <p:cNvPicPr>
                <a:picLocks noChangeAspect="1"/>
              </p:cNvPicPr>
              <p:nvPr/>
            </p:nvPicPr>
            <p:blipFill>
              <a:blip r:embed="rId6" cstate="print"/>
              <a:srcRect r="11925"/>
              <a:stretch>
                <a:fillRect/>
              </a:stretch>
            </p:blipFill>
            <p:spPr bwMode="auto">
              <a:xfrm>
                <a:off x="560512" y="2111055"/>
                <a:ext cx="2656822" cy="18940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" name="Рисунок 15"/>
              <p:cNvPicPr>
                <a:picLocks noChangeAspect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3217334" y="2111055"/>
                <a:ext cx="2880320" cy="19217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5" name="Рисунок 16"/>
            <p:cNvPicPr>
              <a:picLocks noChangeAspect="1"/>
            </p:cNvPicPr>
            <p:nvPr/>
          </p:nvPicPr>
          <p:blipFill>
            <a:blip r:embed="rId8" cstate="print"/>
            <a:srcRect t="30051" r="47900"/>
            <a:stretch>
              <a:fillRect/>
            </a:stretch>
          </p:blipFill>
          <p:spPr bwMode="auto">
            <a:xfrm>
              <a:off x="2800737" y="4077778"/>
              <a:ext cx="2440295" cy="1750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3" name="Picture 2" descr="https://sun9-19.userapi.com/impg/F1VL7dpD0mVMOSEu68jdCjT49FK3Vcan-2TYtA/g3k_6_fN9gg.jpg?size=1280x960&amp;quality=96&amp;proxy=1&amp;sign=27252ff401c54fb5b4c6dd796cdf8dda&amp;type=album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84149" y="1611313"/>
            <a:ext cx="1896575" cy="1424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naumov_ki\Desktop\T_vTjCkcecI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782" y="1884192"/>
            <a:ext cx="3248824" cy="242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naumov_ki\Desktop\DnLc-_EcVFc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960" y="3219822"/>
            <a:ext cx="1896575" cy="1419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3597829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xmlns="" id="{536BF21E-FC10-4E80-A191-AD3C5BE28F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4846638"/>
            <a:ext cx="6858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i="1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Arial" charset="0"/>
              </a:rPr>
              <a:t>  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xmlns="" id="{5C2E8FC0-CF81-4FB4-9C01-C769644E6D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50938"/>
            <a:ext cx="184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0964" name="Rectangle 4">
            <a:extLst>
              <a:ext uri="{FF2B5EF4-FFF2-40B4-BE49-F238E27FC236}">
                <a16:creationId xmlns:a16="http://schemas.microsoft.com/office/drawing/2014/main" xmlns="" id="{4C887A50-DF8D-4298-A27F-AFBCC836F7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99256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40965" name="Picture 2" descr="flag-bg">
            <a:extLst>
              <a:ext uri="{FF2B5EF4-FFF2-40B4-BE49-F238E27FC236}">
                <a16:creationId xmlns:a16="http://schemas.microsoft.com/office/drawing/2014/main" xmlns="" id="{C990222E-CDA0-4E2F-AA1C-2BB84A9E3819}"/>
              </a:ext>
            </a:extLst>
          </p:cNvPr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638"/>
            <a:ext cx="9144000" cy="593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Рисунок 9">
            <a:extLst>
              <a:ext uri="{FF2B5EF4-FFF2-40B4-BE49-F238E27FC236}">
                <a16:creationId xmlns:a16="http://schemas.microsoft.com/office/drawing/2014/main" xmlns="" id="{0819B069-C9F4-40EB-8C89-90462072D412}"/>
              </a:ext>
            </a:extLst>
          </p:cNvPr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8" y="0"/>
            <a:ext cx="417512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7" name="Text Box 16">
            <a:extLst>
              <a:ext uri="{FF2B5EF4-FFF2-40B4-BE49-F238E27FC236}">
                <a16:creationId xmlns:a16="http://schemas.microsoft.com/office/drawing/2014/main" xmlns="" id="{442B9F92-B45E-4763-9EC9-BD2355DBE9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26988"/>
            <a:ext cx="2657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sz="1200">
                <a:solidFill>
                  <a:schemeClr val="bg1"/>
                </a:solidFill>
              </a:rPr>
              <a:t>Министерство здравоохранения</a:t>
            </a:r>
            <a:br>
              <a:rPr lang="ru-RU" altLang="en-US" sz="1200">
                <a:solidFill>
                  <a:schemeClr val="bg1"/>
                </a:solidFill>
              </a:rPr>
            </a:br>
            <a:r>
              <a:rPr lang="ru-RU" altLang="en-US" sz="1200">
                <a:solidFill>
                  <a:schemeClr val="bg1"/>
                </a:solidFill>
              </a:rPr>
              <a:t>Республики Карелия</a:t>
            </a:r>
          </a:p>
        </p:txBody>
      </p:sp>
      <p:sp>
        <p:nvSpPr>
          <p:cNvPr id="40968" name="Rectangle 3">
            <a:extLst>
              <a:ext uri="{FF2B5EF4-FFF2-40B4-BE49-F238E27FC236}">
                <a16:creationId xmlns:a16="http://schemas.microsoft.com/office/drawing/2014/main" xmlns="" id="{B653B1A3-9384-458E-B127-814AC2CF14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627534"/>
            <a:ext cx="835292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2800" b="1" i="1" dirty="0" smtClean="0">
                <a:solidFill>
                  <a:srgbClr val="000099"/>
                </a:solidFill>
              </a:rPr>
              <a:t>Особо востребованные специальности:</a:t>
            </a:r>
            <a:endParaRPr lang="ru-RU" altLang="en-US" sz="2800" i="1" dirty="0">
              <a:solidFill>
                <a:srgbClr val="000099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xmlns="" id="{B653B1A3-9384-458E-B127-814AC2CF14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536" y="1349644"/>
            <a:ext cx="8352928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2400" b="1" i="1" dirty="0" smtClean="0">
                <a:solidFill>
                  <a:srgbClr val="0070C0"/>
                </a:solidFill>
              </a:rPr>
              <a:t>Врач- анестезиолог-реаниматолог</a:t>
            </a:r>
          </a:p>
          <a:p>
            <a:pPr algn="ctr" eaLnBrk="1" hangingPunct="1"/>
            <a:r>
              <a:rPr lang="ru-RU" altLang="en-US" sz="2400" b="1" i="1" dirty="0" smtClean="0">
                <a:solidFill>
                  <a:srgbClr val="0070C0"/>
                </a:solidFill>
              </a:rPr>
              <a:t>Врач- акушер-гинеколог</a:t>
            </a:r>
          </a:p>
          <a:p>
            <a:pPr algn="ctr" eaLnBrk="1" hangingPunct="1"/>
            <a:r>
              <a:rPr lang="ru-RU" altLang="en-US" sz="2400" b="1" i="1" dirty="0" smtClean="0">
                <a:solidFill>
                  <a:srgbClr val="0070C0"/>
                </a:solidFill>
              </a:rPr>
              <a:t>Врач- стоматолог</a:t>
            </a:r>
          </a:p>
          <a:p>
            <a:pPr algn="ctr" eaLnBrk="1" hangingPunct="1"/>
            <a:r>
              <a:rPr lang="ru-RU" altLang="en-US" sz="2400" b="1" i="1" dirty="0" smtClean="0">
                <a:solidFill>
                  <a:srgbClr val="0070C0"/>
                </a:solidFill>
              </a:rPr>
              <a:t>Врач-хирург</a:t>
            </a:r>
          </a:p>
          <a:p>
            <a:pPr algn="ctr" eaLnBrk="1" hangingPunct="1"/>
            <a:r>
              <a:rPr lang="ru-RU" altLang="en-US" sz="2400" b="1" i="1" dirty="0" smtClean="0">
                <a:solidFill>
                  <a:srgbClr val="0070C0"/>
                </a:solidFill>
              </a:rPr>
              <a:t>Врач-стоматолог</a:t>
            </a:r>
          </a:p>
          <a:p>
            <a:pPr algn="ctr" eaLnBrk="1" hangingPunct="1"/>
            <a:r>
              <a:rPr lang="ru-RU" altLang="en-US" sz="2400" b="1" i="1" dirty="0" smtClean="0">
                <a:solidFill>
                  <a:srgbClr val="0070C0"/>
                </a:solidFill>
              </a:rPr>
              <a:t>Врач-онколог</a:t>
            </a:r>
          </a:p>
          <a:p>
            <a:pPr algn="ctr" eaLnBrk="1" hangingPunct="1"/>
            <a:r>
              <a:rPr lang="ru-RU" altLang="en-US" sz="2400" b="1" i="1" dirty="0" smtClean="0">
                <a:solidFill>
                  <a:srgbClr val="0070C0"/>
                </a:solidFill>
              </a:rPr>
              <a:t>Врач – невролог</a:t>
            </a:r>
          </a:p>
          <a:p>
            <a:pPr algn="ctr" eaLnBrk="1" hangingPunct="1"/>
            <a:r>
              <a:rPr lang="ru-RU" altLang="en-US" sz="2400" b="1" i="1" dirty="0" smtClean="0">
                <a:solidFill>
                  <a:srgbClr val="0070C0"/>
                </a:solidFill>
              </a:rPr>
              <a:t>Врач общей практики</a:t>
            </a:r>
          </a:p>
          <a:p>
            <a:pPr algn="ctr" eaLnBrk="1" hangingPunct="1"/>
            <a:r>
              <a:rPr lang="ru-RU" altLang="en-US" sz="2400" b="1" i="1" dirty="0" smtClean="0">
                <a:solidFill>
                  <a:srgbClr val="0070C0"/>
                </a:solidFill>
              </a:rPr>
              <a:t>Врач скорой медицинской помощи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xmlns="" id="{536BF21E-FC10-4E80-A191-AD3C5BE28F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4846638"/>
            <a:ext cx="6858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i="1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Arial" charset="0"/>
              </a:rPr>
              <a:t>  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xmlns="" id="{5C2E8FC0-CF81-4FB4-9C01-C769644E6D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50938"/>
            <a:ext cx="184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0964" name="Rectangle 4">
            <a:extLst>
              <a:ext uri="{FF2B5EF4-FFF2-40B4-BE49-F238E27FC236}">
                <a16:creationId xmlns:a16="http://schemas.microsoft.com/office/drawing/2014/main" xmlns="" id="{4C887A50-DF8D-4298-A27F-AFBCC836F7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99256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40965" name="Picture 2" descr="flag-bg">
            <a:extLst>
              <a:ext uri="{FF2B5EF4-FFF2-40B4-BE49-F238E27FC236}">
                <a16:creationId xmlns:a16="http://schemas.microsoft.com/office/drawing/2014/main" xmlns="" id="{C990222E-CDA0-4E2F-AA1C-2BB84A9E3819}"/>
              </a:ext>
            </a:extLst>
          </p:cNvPr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638"/>
            <a:ext cx="9144000" cy="593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Рисунок 9">
            <a:extLst>
              <a:ext uri="{FF2B5EF4-FFF2-40B4-BE49-F238E27FC236}">
                <a16:creationId xmlns:a16="http://schemas.microsoft.com/office/drawing/2014/main" xmlns="" id="{0819B069-C9F4-40EB-8C89-90462072D412}"/>
              </a:ext>
            </a:extLst>
          </p:cNvPr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8" y="0"/>
            <a:ext cx="417512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7" name="Text Box 16">
            <a:extLst>
              <a:ext uri="{FF2B5EF4-FFF2-40B4-BE49-F238E27FC236}">
                <a16:creationId xmlns:a16="http://schemas.microsoft.com/office/drawing/2014/main" xmlns="" id="{442B9F92-B45E-4763-9EC9-BD2355DBE9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26988"/>
            <a:ext cx="2657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sz="1200">
                <a:solidFill>
                  <a:schemeClr val="bg1"/>
                </a:solidFill>
              </a:rPr>
              <a:t>Министерство здравоохранения</a:t>
            </a:r>
            <a:br>
              <a:rPr lang="ru-RU" altLang="en-US" sz="1200">
                <a:solidFill>
                  <a:schemeClr val="bg1"/>
                </a:solidFill>
              </a:rPr>
            </a:br>
            <a:r>
              <a:rPr lang="ru-RU" altLang="en-US" sz="1200">
                <a:solidFill>
                  <a:schemeClr val="bg1"/>
                </a:solidFill>
              </a:rPr>
              <a:t>Республики Карелия</a:t>
            </a:r>
          </a:p>
        </p:txBody>
      </p:sp>
      <p:sp>
        <p:nvSpPr>
          <p:cNvPr id="40968" name="Rectangle 3">
            <a:extLst>
              <a:ext uri="{FF2B5EF4-FFF2-40B4-BE49-F238E27FC236}">
                <a16:creationId xmlns:a16="http://schemas.microsoft.com/office/drawing/2014/main" xmlns="" id="{B653B1A3-9384-458E-B127-814AC2CF14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3608" y="627534"/>
            <a:ext cx="6696744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2800" b="1" i="1" dirty="0" smtClean="0">
                <a:solidFill>
                  <a:srgbClr val="02149C"/>
                </a:solidFill>
              </a:rPr>
              <a:t>КОНТАКТЫ </a:t>
            </a:r>
          </a:p>
          <a:p>
            <a:pPr algn="ctr" eaLnBrk="1" hangingPunct="1"/>
            <a:r>
              <a:rPr lang="ru-RU" altLang="en-US" sz="2800" b="1" i="1" dirty="0" smtClean="0">
                <a:solidFill>
                  <a:srgbClr val="02149C"/>
                </a:solidFill>
              </a:rPr>
              <a:t>Министерства здравоохранения Республики Карелия</a:t>
            </a:r>
            <a:endParaRPr lang="ru-RU" altLang="en-US" sz="2800" i="1" dirty="0">
              <a:solidFill>
                <a:srgbClr val="02149C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xmlns="" id="{B653B1A3-9384-458E-B127-814AC2CF14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040" y="2404413"/>
            <a:ext cx="572412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4000" b="1" i="1" dirty="0">
                <a:solidFill>
                  <a:srgbClr val="0070C0"/>
                </a:solidFill>
              </a:rPr>
              <a:t>т</a:t>
            </a:r>
            <a:r>
              <a:rPr lang="ru-RU" altLang="en-US" sz="4000" b="1" i="1" dirty="0" smtClean="0">
                <a:solidFill>
                  <a:srgbClr val="0070C0"/>
                </a:solidFill>
              </a:rPr>
              <a:t>ел. 8(8142</a:t>
            </a:r>
            <a:r>
              <a:rPr lang="en-US" altLang="en-US" sz="4000" b="1" i="1" dirty="0" smtClean="0">
                <a:solidFill>
                  <a:srgbClr val="0070C0"/>
                </a:solidFill>
              </a:rPr>
              <a:t>) </a:t>
            </a:r>
            <a:r>
              <a:rPr lang="ru-RU" altLang="en-US" sz="4000" b="1" i="1" dirty="0" smtClean="0">
                <a:solidFill>
                  <a:srgbClr val="0070C0"/>
                </a:solidFill>
              </a:rPr>
              <a:t>44</a:t>
            </a:r>
            <a:r>
              <a:rPr lang="en-US" altLang="en-US" sz="4000" b="1" i="1" dirty="0" smtClean="0">
                <a:solidFill>
                  <a:srgbClr val="0070C0"/>
                </a:solidFill>
              </a:rPr>
              <a:t>-</a:t>
            </a:r>
            <a:r>
              <a:rPr lang="ru-RU" altLang="en-US" sz="4000" b="1" i="1" dirty="0" smtClean="0">
                <a:solidFill>
                  <a:srgbClr val="0070C0"/>
                </a:solidFill>
              </a:rPr>
              <a:t>52</a:t>
            </a:r>
            <a:r>
              <a:rPr lang="en-US" altLang="en-US" sz="4000" b="1" i="1" dirty="0" smtClean="0">
                <a:solidFill>
                  <a:srgbClr val="0070C0"/>
                </a:solidFill>
              </a:rPr>
              <a:t>-</a:t>
            </a:r>
            <a:r>
              <a:rPr lang="ru-RU" altLang="en-US" sz="4000" b="1" i="1" dirty="0" smtClean="0">
                <a:solidFill>
                  <a:srgbClr val="0070C0"/>
                </a:solidFill>
              </a:rPr>
              <a:t>20, </a:t>
            </a:r>
            <a:endParaRPr lang="ru-RU" altLang="en-US" sz="4000" b="1" i="1" dirty="0" smtClean="0">
              <a:solidFill>
                <a:srgbClr val="0070C0"/>
              </a:solidFill>
            </a:endParaRPr>
          </a:p>
          <a:p>
            <a:pPr algn="ctr" eaLnBrk="1" hangingPunct="1"/>
            <a:r>
              <a:rPr lang="ru-RU" altLang="en-US" sz="4000" b="1" i="1" dirty="0" smtClean="0">
                <a:solidFill>
                  <a:srgbClr val="0070C0"/>
                </a:solidFill>
              </a:rPr>
              <a:t>доб</a:t>
            </a:r>
            <a:r>
              <a:rPr lang="ru-RU" altLang="en-US" sz="4000" b="1" i="1" dirty="0" smtClean="0">
                <a:solidFill>
                  <a:srgbClr val="0070C0"/>
                </a:solidFill>
              </a:rPr>
              <a:t>. 132</a:t>
            </a:r>
            <a:r>
              <a:rPr lang="en-US" altLang="en-US" sz="4000" b="1" i="1" dirty="0" smtClean="0">
                <a:solidFill>
                  <a:srgbClr val="0070C0"/>
                </a:solidFill>
              </a:rPr>
              <a:t>#</a:t>
            </a:r>
            <a:r>
              <a:rPr lang="ru-RU" altLang="en-US" sz="4000" b="1" i="1" dirty="0" smtClean="0">
                <a:solidFill>
                  <a:srgbClr val="0070C0"/>
                </a:solidFill>
              </a:rPr>
              <a:t>, 108</a:t>
            </a:r>
            <a:r>
              <a:rPr lang="en-US" altLang="en-US" sz="4000" b="1" i="1" dirty="0" smtClean="0">
                <a:solidFill>
                  <a:srgbClr val="0070C0"/>
                </a:solidFill>
              </a:rPr>
              <a:t>#</a:t>
            </a:r>
            <a:endParaRPr lang="en-US" altLang="en-US" sz="4000" b="1" i="1" dirty="0" smtClean="0">
              <a:solidFill>
                <a:srgbClr val="0070C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927820"/>
            <a:ext cx="3164210" cy="316421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xmlns="" id="{536BF21E-FC10-4E80-A191-AD3C5BE28F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4846638"/>
            <a:ext cx="6858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i="1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Arial" charset="0"/>
              </a:rPr>
              <a:t>  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xmlns="" id="{5C2E8FC0-CF81-4FB4-9C01-C769644E6D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50938"/>
            <a:ext cx="184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0964" name="Rectangle 4">
            <a:extLst>
              <a:ext uri="{FF2B5EF4-FFF2-40B4-BE49-F238E27FC236}">
                <a16:creationId xmlns:a16="http://schemas.microsoft.com/office/drawing/2014/main" xmlns="" id="{4C887A50-DF8D-4298-A27F-AFBCC836F7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99256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40965" name="Picture 2" descr="flag-bg">
            <a:extLst>
              <a:ext uri="{FF2B5EF4-FFF2-40B4-BE49-F238E27FC236}">
                <a16:creationId xmlns:a16="http://schemas.microsoft.com/office/drawing/2014/main" xmlns="" id="{C990222E-CDA0-4E2F-AA1C-2BB84A9E3819}"/>
              </a:ext>
            </a:extLst>
          </p:cNvPr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638"/>
            <a:ext cx="9144000" cy="593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Рисунок 9">
            <a:extLst>
              <a:ext uri="{FF2B5EF4-FFF2-40B4-BE49-F238E27FC236}">
                <a16:creationId xmlns:a16="http://schemas.microsoft.com/office/drawing/2014/main" xmlns="" id="{0819B069-C9F4-40EB-8C89-90462072D412}"/>
              </a:ext>
            </a:extLst>
          </p:cNvPr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8" y="0"/>
            <a:ext cx="417512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7" name="Text Box 16">
            <a:extLst>
              <a:ext uri="{FF2B5EF4-FFF2-40B4-BE49-F238E27FC236}">
                <a16:creationId xmlns:a16="http://schemas.microsoft.com/office/drawing/2014/main" xmlns="" id="{442B9F92-B45E-4763-9EC9-BD2355DBE9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26988"/>
            <a:ext cx="2657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sz="1200">
                <a:solidFill>
                  <a:schemeClr val="bg1"/>
                </a:solidFill>
              </a:rPr>
              <a:t>Министерство здравоохранения</a:t>
            </a:r>
            <a:br>
              <a:rPr lang="ru-RU" altLang="en-US" sz="1200">
                <a:solidFill>
                  <a:schemeClr val="bg1"/>
                </a:solidFill>
              </a:rPr>
            </a:br>
            <a:r>
              <a:rPr lang="ru-RU" altLang="en-US" sz="1200">
                <a:solidFill>
                  <a:schemeClr val="bg1"/>
                </a:solidFill>
              </a:rPr>
              <a:t>Республики Карелия</a:t>
            </a:r>
          </a:p>
        </p:txBody>
      </p:sp>
      <p:sp>
        <p:nvSpPr>
          <p:cNvPr id="40968" name="Rectangle 3">
            <a:extLst>
              <a:ext uri="{FF2B5EF4-FFF2-40B4-BE49-F238E27FC236}">
                <a16:creationId xmlns:a16="http://schemas.microsoft.com/office/drawing/2014/main" xmlns="" id="{B653B1A3-9384-458E-B127-814AC2CF14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57438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4000" i="1">
                <a:solidFill>
                  <a:srgbClr val="000099"/>
                </a:solidFill>
              </a:rPr>
              <a:t>Спасибо за внимание! 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xmlns="" id="{536BF21E-FC10-4E80-A191-AD3C5BE28F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4846638"/>
            <a:ext cx="6858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i="1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Arial" charset="0"/>
              </a:rPr>
              <a:t>  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xmlns="" id="{5C2E8FC0-CF81-4FB4-9C01-C769644E6D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50938"/>
            <a:ext cx="184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0964" name="Rectangle 4">
            <a:extLst>
              <a:ext uri="{FF2B5EF4-FFF2-40B4-BE49-F238E27FC236}">
                <a16:creationId xmlns:a16="http://schemas.microsoft.com/office/drawing/2014/main" xmlns="" id="{4C887A50-DF8D-4298-A27F-AFBCC836F7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99256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40965" name="Picture 2" descr="flag-bg">
            <a:extLst>
              <a:ext uri="{FF2B5EF4-FFF2-40B4-BE49-F238E27FC236}">
                <a16:creationId xmlns:a16="http://schemas.microsoft.com/office/drawing/2014/main" xmlns="" id="{C990222E-CDA0-4E2F-AA1C-2BB84A9E3819}"/>
              </a:ext>
            </a:extLst>
          </p:cNvPr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638"/>
            <a:ext cx="9144000" cy="593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Рисунок 9">
            <a:extLst>
              <a:ext uri="{FF2B5EF4-FFF2-40B4-BE49-F238E27FC236}">
                <a16:creationId xmlns:a16="http://schemas.microsoft.com/office/drawing/2014/main" xmlns="" id="{0819B069-C9F4-40EB-8C89-90462072D412}"/>
              </a:ext>
            </a:extLst>
          </p:cNvPr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8" y="0"/>
            <a:ext cx="417512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7" name="Text Box 16">
            <a:extLst>
              <a:ext uri="{FF2B5EF4-FFF2-40B4-BE49-F238E27FC236}">
                <a16:creationId xmlns:a16="http://schemas.microsoft.com/office/drawing/2014/main" xmlns="" id="{442B9F92-B45E-4763-9EC9-BD2355DBE9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26988"/>
            <a:ext cx="2657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sz="1200">
                <a:solidFill>
                  <a:schemeClr val="bg1"/>
                </a:solidFill>
              </a:rPr>
              <a:t>Министерство здравоохранения</a:t>
            </a:r>
            <a:br>
              <a:rPr lang="ru-RU" altLang="en-US" sz="1200">
                <a:solidFill>
                  <a:schemeClr val="bg1"/>
                </a:solidFill>
              </a:rPr>
            </a:br>
            <a:r>
              <a:rPr lang="ru-RU" altLang="en-US" sz="1200">
                <a:solidFill>
                  <a:schemeClr val="bg1"/>
                </a:solidFill>
              </a:rPr>
              <a:t>Республики Карелия</a:t>
            </a:r>
          </a:p>
        </p:txBody>
      </p:sp>
      <p:sp>
        <p:nvSpPr>
          <p:cNvPr id="40968" name="Rectangle 3">
            <a:extLst>
              <a:ext uri="{FF2B5EF4-FFF2-40B4-BE49-F238E27FC236}">
                <a16:creationId xmlns:a16="http://schemas.microsoft.com/office/drawing/2014/main" xmlns="" id="{B653B1A3-9384-458E-B127-814AC2CF14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600" y="611855"/>
            <a:ext cx="66967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2800" b="1" i="1" dirty="0" smtClean="0">
                <a:solidFill>
                  <a:srgbClr val="000099"/>
                </a:solidFill>
              </a:rPr>
              <a:t>Республика Карелия</a:t>
            </a:r>
            <a:endParaRPr lang="ru-RU" altLang="en-US" sz="2800" i="1" dirty="0">
              <a:solidFill>
                <a:srgbClr val="000099"/>
              </a:solidFill>
            </a:endParaRPr>
          </a:p>
        </p:txBody>
      </p:sp>
      <p:pic>
        <p:nvPicPr>
          <p:cNvPr id="139266" name="Picture 2" descr="Карта Карелии по районам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9" y="1347614"/>
            <a:ext cx="2428830" cy="3486358"/>
          </a:xfrm>
          <a:prstGeom prst="rect">
            <a:avLst/>
          </a:prstGeom>
          <a:noFill/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xmlns="" id="{B653B1A3-9384-458E-B127-814AC2CF14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1456497"/>
            <a:ext cx="252028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b="1" i="1" dirty="0" smtClean="0">
                <a:solidFill>
                  <a:srgbClr val="0070C0"/>
                </a:solidFill>
              </a:rPr>
              <a:t>Северо-Западный округ РФ</a:t>
            </a:r>
            <a:endParaRPr lang="ru-RU" altLang="en-US" i="1" dirty="0">
              <a:solidFill>
                <a:srgbClr val="0070C0"/>
              </a:solidFill>
            </a:endParaRP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xmlns="" id="{B653B1A3-9384-458E-B127-814AC2CF14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2213451"/>
            <a:ext cx="252028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b="1" i="1" dirty="0" smtClean="0">
                <a:solidFill>
                  <a:srgbClr val="0070C0"/>
                </a:solidFill>
              </a:rPr>
              <a:t>Западная граница -  Финляндия</a:t>
            </a:r>
            <a:endParaRPr lang="ru-RU" altLang="en-US" i="1" dirty="0">
              <a:solidFill>
                <a:srgbClr val="0070C0"/>
              </a:solidFill>
            </a:endParaRP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xmlns="" id="{B653B1A3-9384-458E-B127-814AC2CF14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3005539"/>
            <a:ext cx="252028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b="1" i="1" dirty="0" smtClean="0">
                <a:solidFill>
                  <a:srgbClr val="0070C0"/>
                </a:solidFill>
              </a:rPr>
              <a:t>до г. Санкт-Петербург  - 420 км</a:t>
            </a:r>
            <a:endParaRPr lang="ru-RU" altLang="en-US" i="1" dirty="0">
              <a:solidFill>
                <a:srgbClr val="0070C0"/>
              </a:solidFill>
            </a:endParaRP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xmlns="" id="{B653B1A3-9384-458E-B127-814AC2CF14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3941643"/>
            <a:ext cx="252028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b="1" i="1" dirty="0" smtClean="0">
                <a:solidFill>
                  <a:srgbClr val="0070C0"/>
                </a:solidFill>
              </a:rPr>
              <a:t>Международный аэропорт</a:t>
            </a: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xmlns="" id="{B653B1A3-9384-458E-B127-814AC2CF14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8144" y="1419622"/>
            <a:ext cx="288032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b="1" i="1" dirty="0" smtClean="0">
                <a:solidFill>
                  <a:srgbClr val="0070C0"/>
                </a:solidFill>
              </a:rPr>
              <a:t>Население республики 609 тыс.чел.</a:t>
            </a:r>
            <a:endParaRPr lang="ru-RU" altLang="en-US" i="1" dirty="0">
              <a:solidFill>
                <a:srgbClr val="0070C0"/>
              </a:solidFill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xmlns="" id="{B653B1A3-9384-458E-B127-814AC2CF14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0152" y="3939902"/>
            <a:ext cx="266429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b="1" i="1" dirty="0" smtClean="0">
                <a:solidFill>
                  <a:srgbClr val="0070C0"/>
                </a:solidFill>
              </a:rPr>
              <a:t>Столица – </a:t>
            </a:r>
          </a:p>
          <a:p>
            <a:pPr algn="ctr" eaLnBrk="1" hangingPunct="1"/>
            <a:r>
              <a:rPr lang="ru-RU" altLang="en-US" b="1" i="1" dirty="0" smtClean="0">
                <a:solidFill>
                  <a:srgbClr val="0070C0"/>
                </a:solidFill>
              </a:rPr>
              <a:t>г. Петрозаводск</a:t>
            </a:r>
            <a:endParaRPr lang="ru-RU" altLang="en-US" i="1" dirty="0">
              <a:solidFill>
                <a:srgbClr val="0070C0"/>
              </a:solidFill>
            </a:endParaRPr>
          </a:p>
        </p:txBody>
      </p:sp>
      <p:sp>
        <p:nvSpPr>
          <p:cNvPr id="18" name="Rectangle 3">
            <a:extLst>
              <a:ext uri="{FF2B5EF4-FFF2-40B4-BE49-F238E27FC236}">
                <a16:creationId xmlns:a16="http://schemas.microsoft.com/office/drawing/2014/main" xmlns="" id="{B653B1A3-9384-458E-B127-814AC2CF14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128" y="2931790"/>
            <a:ext cx="316835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b="1" i="1" dirty="0" smtClean="0">
                <a:solidFill>
                  <a:srgbClr val="0070C0"/>
                </a:solidFill>
              </a:rPr>
              <a:t>3 города республиканского значения</a:t>
            </a:r>
            <a:endParaRPr lang="ru-RU" altLang="en-US" i="1" dirty="0">
              <a:solidFill>
                <a:srgbClr val="0070C0"/>
              </a:solidFill>
            </a:endParaRP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xmlns="" id="{B653B1A3-9384-458E-B127-814AC2CF14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2160" y="2211710"/>
            <a:ext cx="252028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b="1" i="1" dirty="0" smtClean="0">
                <a:solidFill>
                  <a:srgbClr val="0070C0"/>
                </a:solidFill>
              </a:rPr>
              <a:t>15 районов республики</a:t>
            </a:r>
            <a:endParaRPr lang="ru-RU" altLang="en-US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xmlns="" id="{536BF21E-FC10-4E80-A191-AD3C5BE28F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4846638"/>
            <a:ext cx="6858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i="1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Arial" charset="0"/>
              </a:rPr>
              <a:t>  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xmlns="" id="{5C2E8FC0-CF81-4FB4-9C01-C769644E6D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50938"/>
            <a:ext cx="184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0964" name="Rectangle 4">
            <a:extLst>
              <a:ext uri="{FF2B5EF4-FFF2-40B4-BE49-F238E27FC236}">
                <a16:creationId xmlns:a16="http://schemas.microsoft.com/office/drawing/2014/main" xmlns="" id="{4C887A50-DF8D-4298-A27F-AFBCC836F7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99256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40965" name="Picture 2" descr="flag-bg">
            <a:extLst>
              <a:ext uri="{FF2B5EF4-FFF2-40B4-BE49-F238E27FC236}">
                <a16:creationId xmlns:a16="http://schemas.microsoft.com/office/drawing/2014/main" xmlns="" id="{C990222E-CDA0-4E2F-AA1C-2BB84A9E3819}"/>
              </a:ext>
            </a:extLst>
          </p:cNvPr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638"/>
            <a:ext cx="9144000" cy="593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Рисунок 9">
            <a:extLst>
              <a:ext uri="{FF2B5EF4-FFF2-40B4-BE49-F238E27FC236}">
                <a16:creationId xmlns:a16="http://schemas.microsoft.com/office/drawing/2014/main" xmlns="" id="{0819B069-C9F4-40EB-8C89-90462072D412}"/>
              </a:ext>
            </a:extLst>
          </p:cNvPr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8" y="0"/>
            <a:ext cx="417512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7" name="Text Box 16">
            <a:extLst>
              <a:ext uri="{FF2B5EF4-FFF2-40B4-BE49-F238E27FC236}">
                <a16:creationId xmlns:a16="http://schemas.microsoft.com/office/drawing/2014/main" xmlns="" id="{442B9F92-B45E-4763-9EC9-BD2355DBE9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26988"/>
            <a:ext cx="2657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sz="1200">
                <a:solidFill>
                  <a:schemeClr val="bg1"/>
                </a:solidFill>
              </a:rPr>
              <a:t>Министерство здравоохранения</a:t>
            </a:r>
            <a:br>
              <a:rPr lang="ru-RU" altLang="en-US" sz="1200">
                <a:solidFill>
                  <a:schemeClr val="bg1"/>
                </a:solidFill>
              </a:rPr>
            </a:br>
            <a:r>
              <a:rPr lang="ru-RU" altLang="en-US" sz="1200">
                <a:solidFill>
                  <a:schemeClr val="bg1"/>
                </a:solidFill>
              </a:rPr>
              <a:t>Республики Карелия</a:t>
            </a:r>
          </a:p>
        </p:txBody>
      </p:sp>
      <p:sp>
        <p:nvSpPr>
          <p:cNvPr id="40968" name="Rectangle 3">
            <a:extLst>
              <a:ext uri="{FF2B5EF4-FFF2-40B4-BE49-F238E27FC236}">
                <a16:creationId xmlns:a16="http://schemas.microsoft.com/office/drawing/2014/main" xmlns="" id="{B653B1A3-9384-458E-B127-814AC2CF14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611855"/>
            <a:ext cx="82809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2800" b="1" i="1" dirty="0" smtClean="0">
                <a:solidFill>
                  <a:srgbClr val="000099"/>
                </a:solidFill>
              </a:rPr>
              <a:t>Карелия -  край удивительной природы</a:t>
            </a:r>
            <a:endParaRPr lang="ru-RU" altLang="en-US" sz="2800" i="1" dirty="0">
              <a:solidFill>
                <a:srgbClr val="000099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xmlns="" id="{B653B1A3-9384-458E-B127-814AC2CF14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3608" y="2571750"/>
            <a:ext cx="28083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b="1" i="1" dirty="0" smtClean="0">
                <a:solidFill>
                  <a:srgbClr val="0070C0"/>
                </a:solidFill>
              </a:rPr>
              <a:t>Горный Парк </a:t>
            </a:r>
            <a:r>
              <a:rPr lang="ru-RU" altLang="en-US" b="1" i="1" dirty="0" err="1" smtClean="0">
                <a:solidFill>
                  <a:srgbClr val="0070C0"/>
                </a:solidFill>
              </a:rPr>
              <a:t>Рускеала</a:t>
            </a:r>
            <a:endParaRPr lang="ru-RU" altLang="en-US" b="1" i="1" dirty="0" smtClean="0">
              <a:solidFill>
                <a:srgbClr val="0070C0"/>
              </a:solidFill>
            </a:endParaRPr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1131590"/>
            <a:ext cx="3024336" cy="139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936" y="2931790"/>
            <a:ext cx="3024000" cy="1368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ctangle 3">
            <a:extLst>
              <a:ext uri="{FF2B5EF4-FFF2-40B4-BE49-F238E27FC236}">
                <a16:creationId xmlns:a16="http://schemas.microsoft.com/office/drawing/2014/main" xmlns="" id="{B653B1A3-9384-458E-B127-814AC2CF14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3608" y="4377467"/>
            <a:ext cx="28083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b="1" i="1" dirty="0" smtClean="0">
                <a:solidFill>
                  <a:srgbClr val="0070C0"/>
                </a:solidFill>
              </a:rPr>
              <a:t>Национальный парк </a:t>
            </a:r>
            <a:r>
              <a:rPr lang="ru-RU" altLang="en-US" b="1" i="1" dirty="0" err="1" smtClean="0">
                <a:solidFill>
                  <a:srgbClr val="0070C0"/>
                </a:solidFill>
              </a:rPr>
              <a:t>Паанаярви</a:t>
            </a:r>
            <a:endParaRPr lang="ru-RU" altLang="en-US" b="1" i="1" dirty="0" smtClean="0">
              <a:solidFill>
                <a:srgbClr val="0070C0"/>
              </a:solidFill>
            </a:endParaRP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4048" y="2927435"/>
            <a:ext cx="3024000" cy="1444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Rectangle 3">
            <a:extLst>
              <a:ext uri="{FF2B5EF4-FFF2-40B4-BE49-F238E27FC236}">
                <a16:creationId xmlns:a16="http://schemas.microsoft.com/office/drawing/2014/main" xmlns="" id="{B653B1A3-9384-458E-B127-814AC2CF14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4048" y="4443958"/>
            <a:ext cx="28083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b="1" i="1" dirty="0" smtClean="0">
                <a:solidFill>
                  <a:srgbClr val="0070C0"/>
                </a:solidFill>
              </a:rPr>
              <a:t>Долина водопадов</a:t>
            </a:r>
          </a:p>
        </p:txBody>
      </p:sp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04384" y="1203599"/>
            <a:ext cx="3024000" cy="1336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Rectangle 3">
            <a:extLst>
              <a:ext uri="{FF2B5EF4-FFF2-40B4-BE49-F238E27FC236}">
                <a16:creationId xmlns:a16="http://schemas.microsoft.com/office/drawing/2014/main" xmlns="" id="{B653B1A3-9384-458E-B127-814AC2CF14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6056" y="2571750"/>
            <a:ext cx="28083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b="1" i="1" dirty="0" smtClean="0">
                <a:solidFill>
                  <a:srgbClr val="0070C0"/>
                </a:solidFill>
              </a:rPr>
              <a:t>Ладожские шхеры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xmlns="" id="{536BF21E-FC10-4E80-A191-AD3C5BE28F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4846638"/>
            <a:ext cx="6858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i="1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Arial" charset="0"/>
              </a:rPr>
              <a:t>  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xmlns="" id="{5C2E8FC0-CF81-4FB4-9C01-C769644E6D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50938"/>
            <a:ext cx="184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0964" name="Rectangle 4">
            <a:extLst>
              <a:ext uri="{FF2B5EF4-FFF2-40B4-BE49-F238E27FC236}">
                <a16:creationId xmlns:a16="http://schemas.microsoft.com/office/drawing/2014/main" xmlns="" id="{4C887A50-DF8D-4298-A27F-AFBCC836F7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99256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40965" name="Picture 2" descr="flag-bg">
            <a:extLst>
              <a:ext uri="{FF2B5EF4-FFF2-40B4-BE49-F238E27FC236}">
                <a16:creationId xmlns:a16="http://schemas.microsoft.com/office/drawing/2014/main" xmlns="" id="{C990222E-CDA0-4E2F-AA1C-2BB84A9E3819}"/>
              </a:ext>
            </a:extLst>
          </p:cNvPr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638"/>
            <a:ext cx="9144000" cy="593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Рисунок 9">
            <a:extLst>
              <a:ext uri="{FF2B5EF4-FFF2-40B4-BE49-F238E27FC236}">
                <a16:creationId xmlns:a16="http://schemas.microsoft.com/office/drawing/2014/main" xmlns="" id="{0819B069-C9F4-40EB-8C89-90462072D412}"/>
              </a:ext>
            </a:extLst>
          </p:cNvPr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8" y="0"/>
            <a:ext cx="417512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7" name="Text Box 16">
            <a:extLst>
              <a:ext uri="{FF2B5EF4-FFF2-40B4-BE49-F238E27FC236}">
                <a16:creationId xmlns:a16="http://schemas.microsoft.com/office/drawing/2014/main" xmlns="" id="{442B9F92-B45E-4763-9EC9-BD2355DBE9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26988"/>
            <a:ext cx="2657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sz="1200">
                <a:solidFill>
                  <a:schemeClr val="bg1"/>
                </a:solidFill>
              </a:rPr>
              <a:t>Министерство здравоохранения</a:t>
            </a:r>
            <a:br>
              <a:rPr lang="ru-RU" altLang="en-US" sz="1200">
                <a:solidFill>
                  <a:schemeClr val="bg1"/>
                </a:solidFill>
              </a:rPr>
            </a:br>
            <a:r>
              <a:rPr lang="ru-RU" altLang="en-US" sz="1200">
                <a:solidFill>
                  <a:schemeClr val="bg1"/>
                </a:solidFill>
              </a:rPr>
              <a:t>Республики Карелия</a:t>
            </a:r>
          </a:p>
        </p:txBody>
      </p:sp>
      <p:sp>
        <p:nvSpPr>
          <p:cNvPr id="40968" name="Rectangle 3">
            <a:extLst>
              <a:ext uri="{FF2B5EF4-FFF2-40B4-BE49-F238E27FC236}">
                <a16:creationId xmlns:a16="http://schemas.microsoft.com/office/drawing/2014/main" xmlns="" id="{B653B1A3-9384-458E-B127-814AC2CF14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5616" y="555526"/>
            <a:ext cx="66967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2800" b="1" i="1" dirty="0" smtClean="0">
                <a:solidFill>
                  <a:srgbClr val="000099"/>
                </a:solidFill>
              </a:rPr>
              <a:t>Достопримечательности Карелии</a:t>
            </a:r>
            <a:endParaRPr lang="ru-RU" altLang="en-US" sz="2800" i="1" dirty="0">
              <a:solidFill>
                <a:srgbClr val="000099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xmlns="" id="{B653B1A3-9384-458E-B127-814AC2CF14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600" y="2643758"/>
            <a:ext cx="30963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b="1" i="1" dirty="0" smtClean="0">
                <a:solidFill>
                  <a:srgbClr val="0070C0"/>
                </a:solidFill>
              </a:rPr>
              <a:t>Заповедник-музей Кижи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1059582"/>
            <a:ext cx="3024000" cy="1628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6392" y="1059582"/>
            <a:ext cx="3024000" cy="1622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ctangle 3">
            <a:extLst>
              <a:ext uri="{FF2B5EF4-FFF2-40B4-BE49-F238E27FC236}">
                <a16:creationId xmlns:a16="http://schemas.microsoft.com/office/drawing/2014/main" xmlns="" id="{B653B1A3-9384-458E-B127-814AC2CF14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6056" y="2643758"/>
            <a:ext cx="30963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b="1" i="1" dirty="0" smtClean="0">
                <a:solidFill>
                  <a:srgbClr val="0070C0"/>
                </a:solidFill>
              </a:rPr>
              <a:t>Валаамский монастырь</a:t>
            </a:r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43608" y="3003798"/>
            <a:ext cx="3024000" cy="1707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Rectangle 3">
            <a:extLst>
              <a:ext uri="{FF2B5EF4-FFF2-40B4-BE49-F238E27FC236}">
                <a16:creationId xmlns:a16="http://schemas.microsoft.com/office/drawing/2014/main" xmlns="" id="{B653B1A3-9384-458E-B127-814AC2CF14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600" y="4659982"/>
            <a:ext cx="30963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b="1" i="1" dirty="0" smtClean="0">
                <a:solidFill>
                  <a:srgbClr val="0070C0"/>
                </a:solidFill>
              </a:rPr>
              <a:t>Онежские петроглифы</a:t>
            </a:r>
          </a:p>
        </p:txBody>
      </p:sp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76056" y="3030990"/>
            <a:ext cx="3024000" cy="170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Rectangle 3">
            <a:extLst>
              <a:ext uri="{FF2B5EF4-FFF2-40B4-BE49-F238E27FC236}">
                <a16:creationId xmlns:a16="http://schemas.microsoft.com/office/drawing/2014/main" xmlns="" id="{B653B1A3-9384-458E-B127-814AC2CF14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4048" y="4659982"/>
            <a:ext cx="30963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b="1" i="1" dirty="0" smtClean="0">
                <a:solidFill>
                  <a:srgbClr val="0070C0"/>
                </a:solidFill>
              </a:rPr>
              <a:t>Вулкан Гирвас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xmlns="" id="{536BF21E-FC10-4E80-A191-AD3C5BE28F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4846638"/>
            <a:ext cx="6858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i="1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Arial" charset="0"/>
              </a:rPr>
              <a:t>  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xmlns="" id="{5C2E8FC0-CF81-4FB4-9C01-C769644E6D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50938"/>
            <a:ext cx="184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0964" name="Rectangle 4">
            <a:extLst>
              <a:ext uri="{FF2B5EF4-FFF2-40B4-BE49-F238E27FC236}">
                <a16:creationId xmlns:a16="http://schemas.microsoft.com/office/drawing/2014/main" xmlns="" id="{4C887A50-DF8D-4298-A27F-AFBCC836F7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99256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40965" name="Picture 2" descr="flag-bg">
            <a:extLst>
              <a:ext uri="{FF2B5EF4-FFF2-40B4-BE49-F238E27FC236}">
                <a16:creationId xmlns:a16="http://schemas.microsoft.com/office/drawing/2014/main" xmlns="" id="{C990222E-CDA0-4E2F-AA1C-2BB84A9E3819}"/>
              </a:ext>
            </a:extLst>
          </p:cNvPr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638"/>
            <a:ext cx="9144000" cy="593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Рисунок 9">
            <a:extLst>
              <a:ext uri="{FF2B5EF4-FFF2-40B4-BE49-F238E27FC236}">
                <a16:creationId xmlns:a16="http://schemas.microsoft.com/office/drawing/2014/main" xmlns="" id="{0819B069-C9F4-40EB-8C89-90462072D412}"/>
              </a:ext>
            </a:extLst>
          </p:cNvPr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8" y="0"/>
            <a:ext cx="417512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7" name="Text Box 16">
            <a:extLst>
              <a:ext uri="{FF2B5EF4-FFF2-40B4-BE49-F238E27FC236}">
                <a16:creationId xmlns:a16="http://schemas.microsoft.com/office/drawing/2014/main" xmlns="" id="{442B9F92-B45E-4763-9EC9-BD2355DBE9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26988"/>
            <a:ext cx="2657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sz="1200">
                <a:solidFill>
                  <a:schemeClr val="bg1"/>
                </a:solidFill>
              </a:rPr>
              <a:t>Министерство здравоохранения</a:t>
            </a:r>
            <a:br>
              <a:rPr lang="ru-RU" altLang="en-US" sz="1200">
                <a:solidFill>
                  <a:schemeClr val="bg1"/>
                </a:solidFill>
              </a:rPr>
            </a:br>
            <a:r>
              <a:rPr lang="ru-RU" altLang="en-US" sz="1200">
                <a:solidFill>
                  <a:schemeClr val="bg1"/>
                </a:solidFill>
              </a:rPr>
              <a:t>Республики Карелия</a:t>
            </a:r>
          </a:p>
        </p:txBody>
      </p:sp>
      <p:sp>
        <p:nvSpPr>
          <p:cNvPr id="40968" name="Rectangle 3">
            <a:extLst>
              <a:ext uri="{FF2B5EF4-FFF2-40B4-BE49-F238E27FC236}">
                <a16:creationId xmlns:a16="http://schemas.microsoft.com/office/drawing/2014/main" xmlns="" id="{B653B1A3-9384-458E-B127-814AC2CF14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3608" y="555526"/>
            <a:ext cx="66967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2800" b="1" i="1" dirty="0" smtClean="0">
                <a:solidFill>
                  <a:srgbClr val="000099"/>
                </a:solidFill>
              </a:rPr>
              <a:t>Возможности активного отдыха</a:t>
            </a:r>
            <a:endParaRPr lang="ru-RU" altLang="en-US" sz="2800" i="1" dirty="0">
              <a:solidFill>
                <a:srgbClr val="000099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xmlns="" id="{B653B1A3-9384-458E-B127-814AC2CF14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584" y="2571750"/>
            <a:ext cx="30963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b="1" i="1" dirty="0" err="1" smtClean="0">
                <a:solidFill>
                  <a:srgbClr val="0070C0"/>
                </a:solidFill>
              </a:rPr>
              <a:t>Рафтинг</a:t>
            </a:r>
            <a:endParaRPr lang="ru-RU" altLang="en-US" b="1" i="1" dirty="0" smtClean="0">
              <a:solidFill>
                <a:srgbClr val="0070C0"/>
              </a:solidFill>
            </a:endParaRPr>
          </a:p>
        </p:txBody>
      </p:sp>
      <p:pic>
        <p:nvPicPr>
          <p:cNvPr id="51203" name="Picture 3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1048330"/>
            <a:ext cx="2304256" cy="1604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06" name="Picture 6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920" y="3003798"/>
            <a:ext cx="302400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Rectangle 3">
            <a:extLst>
              <a:ext uri="{FF2B5EF4-FFF2-40B4-BE49-F238E27FC236}">
                <a16:creationId xmlns:a16="http://schemas.microsoft.com/office/drawing/2014/main" xmlns="" id="{B653B1A3-9384-458E-B127-814AC2CF14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576" y="4650690"/>
            <a:ext cx="30963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b="1" i="1" dirty="0" smtClean="0">
                <a:solidFill>
                  <a:srgbClr val="0070C0"/>
                </a:solidFill>
              </a:rPr>
              <a:t>Скалолазание</a:t>
            </a: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xmlns="" id="{B653B1A3-9384-458E-B127-814AC2CF14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6056" y="2562458"/>
            <a:ext cx="30963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b="1" i="1" dirty="0" smtClean="0">
                <a:solidFill>
                  <a:srgbClr val="0070C0"/>
                </a:solidFill>
              </a:rPr>
              <a:t>Горные лыжи</a:t>
            </a:r>
          </a:p>
        </p:txBody>
      </p:sp>
      <p:sp>
        <p:nvSpPr>
          <p:cNvPr id="20" name="Rectangle 3">
            <a:extLst>
              <a:ext uri="{FF2B5EF4-FFF2-40B4-BE49-F238E27FC236}">
                <a16:creationId xmlns:a16="http://schemas.microsoft.com/office/drawing/2014/main" xmlns="" id="{B653B1A3-9384-458E-B127-814AC2CF14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032" y="4650690"/>
            <a:ext cx="30963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b="1" i="1" dirty="0" smtClean="0">
                <a:solidFill>
                  <a:srgbClr val="0070C0"/>
                </a:solidFill>
              </a:rPr>
              <a:t>Рыбалка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7" y="3027876"/>
            <a:ext cx="3024335" cy="170411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554" y="1048330"/>
            <a:ext cx="2269326" cy="160448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xmlns="" id="{536BF21E-FC10-4E80-A191-AD3C5BE28F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4846638"/>
            <a:ext cx="6858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i="1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Arial" charset="0"/>
              </a:rPr>
              <a:t>  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xmlns="" id="{5C2E8FC0-CF81-4FB4-9C01-C769644E6D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50938"/>
            <a:ext cx="184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0964" name="Rectangle 4">
            <a:extLst>
              <a:ext uri="{FF2B5EF4-FFF2-40B4-BE49-F238E27FC236}">
                <a16:creationId xmlns:a16="http://schemas.microsoft.com/office/drawing/2014/main" xmlns="" id="{4C887A50-DF8D-4298-A27F-AFBCC836F7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99256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40965" name="Picture 2" descr="flag-bg">
            <a:extLst>
              <a:ext uri="{FF2B5EF4-FFF2-40B4-BE49-F238E27FC236}">
                <a16:creationId xmlns:a16="http://schemas.microsoft.com/office/drawing/2014/main" xmlns="" id="{C990222E-CDA0-4E2F-AA1C-2BB84A9E3819}"/>
              </a:ext>
            </a:extLst>
          </p:cNvPr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638"/>
            <a:ext cx="9144000" cy="593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Рисунок 9">
            <a:extLst>
              <a:ext uri="{FF2B5EF4-FFF2-40B4-BE49-F238E27FC236}">
                <a16:creationId xmlns:a16="http://schemas.microsoft.com/office/drawing/2014/main" xmlns="" id="{0819B069-C9F4-40EB-8C89-90462072D412}"/>
              </a:ext>
            </a:extLst>
          </p:cNvPr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8" y="0"/>
            <a:ext cx="417512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7" name="Text Box 16">
            <a:extLst>
              <a:ext uri="{FF2B5EF4-FFF2-40B4-BE49-F238E27FC236}">
                <a16:creationId xmlns:a16="http://schemas.microsoft.com/office/drawing/2014/main" xmlns="" id="{442B9F92-B45E-4763-9EC9-BD2355DBE9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26988"/>
            <a:ext cx="2657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sz="1200">
                <a:solidFill>
                  <a:schemeClr val="bg1"/>
                </a:solidFill>
              </a:rPr>
              <a:t>Министерство здравоохранения</a:t>
            </a:r>
            <a:br>
              <a:rPr lang="ru-RU" altLang="en-US" sz="1200">
                <a:solidFill>
                  <a:schemeClr val="bg1"/>
                </a:solidFill>
              </a:rPr>
            </a:br>
            <a:r>
              <a:rPr lang="ru-RU" altLang="en-US" sz="1200">
                <a:solidFill>
                  <a:schemeClr val="bg1"/>
                </a:solidFill>
              </a:rPr>
              <a:t>Республики Карелия</a:t>
            </a:r>
          </a:p>
        </p:txBody>
      </p:sp>
      <p:sp>
        <p:nvSpPr>
          <p:cNvPr id="40968" name="Rectangle 3">
            <a:extLst>
              <a:ext uri="{FF2B5EF4-FFF2-40B4-BE49-F238E27FC236}">
                <a16:creationId xmlns:a16="http://schemas.microsoft.com/office/drawing/2014/main" xmlns="" id="{B653B1A3-9384-458E-B127-814AC2CF14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600" y="537523"/>
            <a:ext cx="669674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2800" b="1" i="1" dirty="0" smtClean="0">
                <a:solidFill>
                  <a:srgbClr val="02149C"/>
                </a:solidFill>
              </a:rPr>
              <a:t>Министерство здравоохранения Республики Карелия</a:t>
            </a:r>
            <a:endParaRPr lang="ru-RU" altLang="en-US" sz="2800" i="1" dirty="0">
              <a:solidFill>
                <a:srgbClr val="02149C"/>
              </a:solidFill>
            </a:endParaRP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xmlns="" id="{B653B1A3-9384-458E-B127-814AC2CF14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44" y="2007880"/>
            <a:ext cx="504056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2000" b="1" dirty="0" smtClean="0">
                <a:solidFill>
                  <a:srgbClr val="000099"/>
                </a:solidFill>
              </a:rPr>
              <a:t>ПРИГЛАШАЕТ К ТРУДОУСТРОЙСТВУ </a:t>
            </a:r>
          </a:p>
          <a:p>
            <a:pPr algn="ctr" eaLnBrk="1" hangingPunct="1"/>
            <a:r>
              <a:rPr lang="ru-RU" altLang="en-US" sz="2000" b="1" i="1" dirty="0" smtClean="0">
                <a:solidFill>
                  <a:srgbClr val="000099"/>
                </a:solidFill>
              </a:rPr>
              <a:t>Врачей-специалистов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xmlns="" id="{B653B1A3-9384-458E-B127-814AC2CF14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560" y="3147814"/>
            <a:ext cx="453650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2000" b="1" dirty="0" smtClean="0">
                <a:solidFill>
                  <a:srgbClr val="000099"/>
                </a:solidFill>
              </a:rPr>
              <a:t>ПРЕДЛАГАЕТ ЗАКЛЮЧЕНИЕ </a:t>
            </a:r>
          </a:p>
          <a:p>
            <a:pPr algn="ctr" eaLnBrk="1" hangingPunct="1"/>
            <a:r>
              <a:rPr lang="ru-RU" altLang="en-US" sz="2000" b="1" i="1" dirty="0" smtClean="0">
                <a:solidFill>
                  <a:srgbClr val="000099"/>
                </a:solidFill>
              </a:rPr>
              <a:t>Договоров о целевом обучении на уровень ординатуры</a:t>
            </a:r>
            <a:endParaRPr lang="ru-RU" altLang="en-US" sz="2000" i="1" dirty="0">
              <a:solidFill>
                <a:srgbClr val="000099"/>
              </a:solidFill>
            </a:endParaRPr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1491630"/>
            <a:ext cx="2304256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xmlns="" id="{536BF21E-FC10-4E80-A191-AD3C5BE28F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4846638"/>
            <a:ext cx="6858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i="1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Arial" charset="0"/>
              </a:rPr>
              <a:t>  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xmlns="" id="{5C2E8FC0-CF81-4FB4-9C01-C769644E6D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50938"/>
            <a:ext cx="184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0964" name="Rectangle 4">
            <a:extLst>
              <a:ext uri="{FF2B5EF4-FFF2-40B4-BE49-F238E27FC236}">
                <a16:creationId xmlns:a16="http://schemas.microsoft.com/office/drawing/2014/main" xmlns="" id="{4C887A50-DF8D-4298-A27F-AFBCC836F7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99256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40965" name="Picture 2" descr="flag-bg">
            <a:extLst>
              <a:ext uri="{FF2B5EF4-FFF2-40B4-BE49-F238E27FC236}">
                <a16:creationId xmlns:a16="http://schemas.microsoft.com/office/drawing/2014/main" xmlns="" id="{C990222E-CDA0-4E2F-AA1C-2BB84A9E3819}"/>
              </a:ext>
            </a:extLst>
          </p:cNvPr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638"/>
            <a:ext cx="9144000" cy="593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Рисунок 9">
            <a:extLst>
              <a:ext uri="{FF2B5EF4-FFF2-40B4-BE49-F238E27FC236}">
                <a16:creationId xmlns:a16="http://schemas.microsoft.com/office/drawing/2014/main" xmlns="" id="{0819B069-C9F4-40EB-8C89-90462072D412}"/>
              </a:ext>
            </a:extLst>
          </p:cNvPr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8" y="0"/>
            <a:ext cx="417512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7" name="Text Box 16">
            <a:extLst>
              <a:ext uri="{FF2B5EF4-FFF2-40B4-BE49-F238E27FC236}">
                <a16:creationId xmlns:a16="http://schemas.microsoft.com/office/drawing/2014/main" xmlns="" id="{442B9F92-B45E-4763-9EC9-BD2355DBE9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26988"/>
            <a:ext cx="2657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sz="1200">
                <a:solidFill>
                  <a:schemeClr val="bg1"/>
                </a:solidFill>
              </a:rPr>
              <a:t>Министерство здравоохранения</a:t>
            </a:r>
            <a:br>
              <a:rPr lang="ru-RU" altLang="en-US" sz="1200">
                <a:solidFill>
                  <a:schemeClr val="bg1"/>
                </a:solidFill>
              </a:rPr>
            </a:br>
            <a:r>
              <a:rPr lang="ru-RU" altLang="en-US" sz="1200">
                <a:solidFill>
                  <a:schemeClr val="bg1"/>
                </a:solidFill>
              </a:rPr>
              <a:t>Республики Карелия</a:t>
            </a:r>
          </a:p>
        </p:txBody>
      </p:sp>
      <p:sp>
        <p:nvSpPr>
          <p:cNvPr id="40968" name="Rectangle 3">
            <a:extLst>
              <a:ext uri="{FF2B5EF4-FFF2-40B4-BE49-F238E27FC236}">
                <a16:creationId xmlns:a16="http://schemas.microsoft.com/office/drawing/2014/main" xmlns="" id="{B653B1A3-9384-458E-B127-814AC2CF14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994" y="918815"/>
            <a:ext cx="6696744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2800" b="1" i="1" dirty="0" smtClean="0">
                <a:solidFill>
                  <a:srgbClr val="02149C"/>
                </a:solidFill>
              </a:rPr>
              <a:t>Уровень заработной платы в медицинских организациях Республики Карелия</a:t>
            </a:r>
            <a:endParaRPr lang="ru-RU" altLang="en-US" sz="2800" i="1" dirty="0">
              <a:solidFill>
                <a:srgbClr val="02149C"/>
              </a:solidFill>
            </a:endParaRP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xmlns="" id="{B653B1A3-9384-458E-B127-814AC2CF14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387" y="3057802"/>
            <a:ext cx="56897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2800" b="1" i="1" dirty="0" smtClean="0">
                <a:solidFill>
                  <a:srgbClr val="FF0000"/>
                </a:solidFill>
              </a:rPr>
              <a:t>от 70 000 руб. до  180 000 руб.</a:t>
            </a:r>
            <a:endParaRPr lang="ru-RU" altLang="en-US" sz="2800" b="1" i="1" dirty="0" smtClean="0">
              <a:solidFill>
                <a:srgbClr val="0070C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843993"/>
            <a:ext cx="2304256" cy="265305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923678"/>
            <a:ext cx="3980562" cy="246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338" name="Rectangle 2">
            <a:extLst>
              <a:ext uri="{FF2B5EF4-FFF2-40B4-BE49-F238E27FC236}">
                <a16:creationId xmlns:a16="http://schemas.microsoft.com/office/drawing/2014/main" xmlns="" id="{536BF21E-FC10-4E80-A191-AD3C5BE28F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4846638"/>
            <a:ext cx="6858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i="1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Arial" charset="0"/>
              </a:rPr>
              <a:t>  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xmlns="" id="{5C2E8FC0-CF81-4FB4-9C01-C769644E6D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50938"/>
            <a:ext cx="184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0964" name="Rectangle 4">
            <a:extLst>
              <a:ext uri="{FF2B5EF4-FFF2-40B4-BE49-F238E27FC236}">
                <a16:creationId xmlns:a16="http://schemas.microsoft.com/office/drawing/2014/main" xmlns="" id="{4C887A50-DF8D-4298-A27F-AFBCC836F7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99256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40965" name="Picture 2" descr="flag-bg">
            <a:extLst>
              <a:ext uri="{FF2B5EF4-FFF2-40B4-BE49-F238E27FC236}">
                <a16:creationId xmlns:a16="http://schemas.microsoft.com/office/drawing/2014/main" xmlns="" id="{C990222E-CDA0-4E2F-AA1C-2BB84A9E3819}"/>
              </a:ext>
            </a:extLst>
          </p:cNvPr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638"/>
            <a:ext cx="9144000" cy="593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Рисунок 9">
            <a:extLst>
              <a:ext uri="{FF2B5EF4-FFF2-40B4-BE49-F238E27FC236}">
                <a16:creationId xmlns:a16="http://schemas.microsoft.com/office/drawing/2014/main" xmlns="" id="{0819B069-C9F4-40EB-8C89-90462072D412}"/>
              </a:ext>
            </a:extLst>
          </p:cNvPr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8" y="0"/>
            <a:ext cx="417512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7" name="Text Box 16">
            <a:extLst>
              <a:ext uri="{FF2B5EF4-FFF2-40B4-BE49-F238E27FC236}">
                <a16:creationId xmlns:a16="http://schemas.microsoft.com/office/drawing/2014/main" xmlns="" id="{442B9F92-B45E-4763-9EC9-BD2355DBE9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26988"/>
            <a:ext cx="2657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sz="1200">
                <a:solidFill>
                  <a:schemeClr val="bg1"/>
                </a:solidFill>
              </a:rPr>
              <a:t>Министерство здравоохранения</a:t>
            </a:r>
            <a:br>
              <a:rPr lang="ru-RU" altLang="en-US" sz="1200">
                <a:solidFill>
                  <a:schemeClr val="bg1"/>
                </a:solidFill>
              </a:rPr>
            </a:br>
            <a:r>
              <a:rPr lang="ru-RU" altLang="en-US" sz="1200">
                <a:solidFill>
                  <a:schemeClr val="bg1"/>
                </a:solidFill>
              </a:rPr>
              <a:t>Республики Карелия</a:t>
            </a:r>
          </a:p>
        </p:txBody>
      </p:sp>
      <p:sp>
        <p:nvSpPr>
          <p:cNvPr id="40968" name="Rectangle 3">
            <a:extLst>
              <a:ext uri="{FF2B5EF4-FFF2-40B4-BE49-F238E27FC236}">
                <a16:creationId xmlns:a16="http://schemas.microsoft.com/office/drawing/2014/main" xmlns="" id="{B653B1A3-9384-458E-B127-814AC2CF14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600" y="682119"/>
            <a:ext cx="669674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2800" b="1" i="1" dirty="0" smtClean="0">
                <a:solidFill>
                  <a:srgbClr val="02149C"/>
                </a:solidFill>
              </a:rPr>
              <a:t>Выплаты в рамках программы ЗЕМСКИЙ ДОКТОР</a:t>
            </a:r>
            <a:endParaRPr lang="ru-RU" altLang="en-US" sz="2800" i="1" dirty="0">
              <a:solidFill>
                <a:srgbClr val="02149C"/>
              </a:solidFill>
            </a:endParaRP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xmlns="" id="{B653B1A3-9384-458E-B127-814AC2CF14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44" y="2067694"/>
            <a:ext cx="5328592" cy="2410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b="1" i="1" dirty="0" smtClean="0">
                <a:solidFill>
                  <a:srgbClr val="000099"/>
                </a:solidFill>
              </a:rPr>
              <a:t> </a:t>
            </a:r>
            <a:r>
              <a:rPr lang="ru-RU" altLang="en-US" sz="2600" b="1" i="1" dirty="0" smtClean="0">
                <a:solidFill>
                  <a:srgbClr val="FF0000"/>
                </a:solidFill>
              </a:rPr>
              <a:t>2 000 000  руб. </a:t>
            </a:r>
          </a:p>
          <a:p>
            <a:pPr eaLnBrk="1" hangingPunct="1"/>
            <a:r>
              <a:rPr lang="ru-RU" altLang="en-US" b="1" i="1" dirty="0" smtClean="0">
                <a:solidFill>
                  <a:srgbClr val="0070C0"/>
                </a:solidFill>
              </a:rPr>
              <a:t>                             врачам в селах</a:t>
            </a:r>
          </a:p>
          <a:p>
            <a:pPr eaLnBrk="1" hangingPunct="1"/>
            <a:endParaRPr lang="ru-RU" altLang="en-US" b="1" i="1" dirty="0">
              <a:solidFill>
                <a:srgbClr val="0070C0"/>
              </a:solidFill>
            </a:endParaRPr>
          </a:p>
          <a:p>
            <a:pPr eaLnBrk="1" hangingPunct="1"/>
            <a:endParaRPr lang="ru-RU" altLang="en-US" b="1" i="1" dirty="0" smtClean="0">
              <a:solidFill>
                <a:srgbClr val="0070C0"/>
              </a:solidFill>
            </a:endParaRPr>
          </a:p>
          <a:p>
            <a:pPr eaLnBrk="1" hangingPunct="1"/>
            <a:r>
              <a:rPr lang="ru-RU" altLang="en-US" b="1" i="1" dirty="0" smtClean="0">
                <a:solidFill>
                  <a:srgbClr val="0070C0"/>
                </a:solidFill>
              </a:rPr>
              <a:t> </a:t>
            </a:r>
          </a:p>
          <a:p>
            <a:pPr eaLnBrk="1" hangingPunct="1"/>
            <a:endParaRPr lang="ru-RU" altLang="en-US" b="1" i="1" dirty="0" smtClean="0">
              <a:solidFill>
                <a:srgbClr val="000099"/>
              </a:solidFill>
            </a:endParaRPr>
          </a:p>
          <a:p>
            <a:pPr eaLnBrk="1" hangingPunct="1">
              <a:lnSpc>
                <a:spcPts val="1000"/>
              </a:lnSpc>
            </a:pPr>
            <a:r>
              <a:rPr lang="ru-RU" altLang="en-US" b="1" i="1" dirty="0" smtClean="0">
                <a:solidFill>
                  <a:srgbClr val="0070C0"/>
                </a:solidFill>
              </a:rPr>
              <a:t>		</a:t>
            </a:r>
          </a:p>
          <a:p>
            <a:pPr eaLnBrk="1" hangingPunct="1">
              <a:lnSpc>
                <a:spcPts val="1000"/>
              </a:lnSpc>
            </a:pPr>
            <a:endParaRPr lang="ru-RU" altLang="en-US" b="1" i="1" dirty="0" smtClean="0">
              <a:solidFill>
                <a:srgbClr val="0070C0"/>
              </a:solidFill>
            </a:endParaRPr>
          </a:p>
          <a:p>
            <a:pPr eaLnBrk="1" hangingPunct="1"/>
            <a:endParaRPr lang="ru-RU" altLang="en-US" b="1" i="1" dirty="0" smtClean="0">
              <a:solidFill>
                <a:srgbClr val="000099"/>
              </a:solidFill>
            </a:endParaRP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xmlns="" id="{B653B1A3-9384-458E-B127-814AC2CF14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2715766"/>
            <a:ext cx="2448272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b="1" i="1" dirty="0" smtClean="0">
                <a:solidFill>
                  <a:srgbClr val="000099"/>
                </a:solidFill>
              </a:rPr>
              <a:t> </a:t>
            </a:r>
            <a:endParaRPr lang="ru-RU" altLang="en-US" b="1" i="1" dirty="0" smtClean="0">
              <a:solidFill>
                <a:srgbClr val="0070C0"/>
              </a:solidFill>
            </a:endParaRPr>
          </a:p>
          <a:p>
            <a:pPr eaLnBrk="1" hangingPunct="1"/>
            <a:r>
              <a:rPr lang="ru-RU" altLang="en-US" sz="2600" b="1" i="1" dirty="0" smtClean="0">
                <a:solidFill>
                  <a:srgbClr val="FF0000"/>
                </a:solidFill>
              </a:rPr>
              <a:t>1 000 000 руб. </a:t>
            </a:r>
            <a:endParaRPr lang="ru-RU" altLang="en-US" b="1" i="1" dirty="0" smtClean="0">
              <a:solidFill>
                <a:srgbClr val="0070C0"/>
              </a:solidFill>
            </a:endParaRPr>
          </a:p>
          <a:p>
            <a:pPr eaLnBrk="1" hangingPunct="1"/>
            <a:r>
              <a:rPr lang="ru-RU" altLang="en-US" b="1" i="1" dirty="0" smtClean="0">
                <a:solidFill>
                  <a:srgbClr val="000099"/>
                </a:solidFill>
              </a:rPr>
              <a:t>  </a:t>
            </a: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xmlns="" id="{B653B1A3-9384-458E-B127-814AC2CF14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7744" y="3402642"/>
            <a:ext cx="2592288" cy="497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b="1" i="1" dirty="0" smtClean="0">
                <a:solidFill>
                  <a:srgbClr val="0070C0"/>
                </a:solidFill>
              </a:rPr>
              <a:t>врачам в городах</a:t>
            </a:r>
          </a:p>
          <a:p>
            <a:pPr eaLnBrk="1" hangingPunct="1">
              <a:lnSpc>
                <a:spcPts val="1000"/>
              </a:lnSpc>
            </a:pPr>
            <a:r>
              <a:rPr lang="ru-RU" altLang="en-US" b="1" i="1" dirty="0" smtClean="0">
                <a:solidFill>
                  <a:srgbClr val="000099"/>
                </a:solidFill>
              </a:rPr>
              <a:t>  </a:t>
            </a:r>
            <a:r>
              <a:rPr lang="ru-RU" altLang="en-US" b="1" i="1" dirty="0" smtClean="0">
                <a:solidFill>
                  <a:srgbClr val="0070C0"/>
                </a:solidFill>
              </a:rPr>
              <a:t>                                      </a:t>
            </a:r>
            <a:endParaRPr lang="ru-RU" altLang="en-US" b="1" i="1" dirty="0" smtClean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7881" y="2571750"/>
            <a:ext cx="2816607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338" name="Rectangle 2">
            <a:extLst>
              <a:ext uri="{FF2B5EF4-FFF2-40B4-BE49-F238E27FC236}">
                <a16:creationId xmlns:a16="http://schemas.microsoft.com/office/drawing/2014/main" xmlns="" id="{536BF21E-FC10-4E80-A191-AD3C5BE28F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4846638"/>
            <a:ext cx="6858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i="1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Arial" charset="0"/>
              </a:rPr>
              <a:t>  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xmlns="" id="{5C2E8FC0-CF81-4FB4-9C01-C769644E6D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50938"/>
            <a:ext cx="184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0964" name="Rectangle 4">
            <a:extLst>
              <a:ext uri="{FF2B5EF4-FFF2-40B4-BE49-F238E27FC236}">
                <a16:creationId xmlns:a16="http://schemas.microsoft.com/office/drawing/2014/main" xmlns="" id="{4C887A50-DF8D-4298-A27F-AFBCC836F7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99256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40965" name="Picture 2" descr="flag-bg">
            <a:extLst>
              <a:ext uri="{FF2B5EF4-FFF2-40B4-BE49-F238E27FC236}">
                <a16:creationId xmlns:a16="http://schemas.microsoft.com/office/drawing/2014/main" xmlns="" id="{C990222E-CDA0-4E2F-AA1C-2BB84A9E3819}"/>
              </a:ext>
            </a:extLst>
          </p:cNvPr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638"/>
            <a:ext cx="9144000" cy="593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Рисунок 9">
            <a:extLst>
              <a:ext uri="{FF2B5EF4-FFF2-40B4-BE49-F238E27FC236}">
                <a16:creationId xmlns:a16="http://schemas.microsoft.com/office/drawing/2014/main" xmlns="" id="{0819B069-C9F4-40EB-8C89-90462072D412}"/>
              </a:ext>
            </a:extLst>
          </p:cNvPr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8" y="0"/>
            <a:ext cx="417512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7" name="Text Box 16">
            <a:extLst>
              <a:ext uri="{FF2B5EF4-FFF2-40B4-BE49-F238E27FC236}">
                <a16:creationId xmlns:a16="http://schemas.microsoft.com/office/drawing/2014/main" xmlns="" id="{442B9F92-B45E-4763-9EC9-BD2355DBE9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26988"/>
            <a:ext cx="2657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sz="1200">
                <a:solidFill>
                  <a:schemeClr val="bg1"/>
                </a:solidFill>
              </a:rPr>
              <a:t>Министерство здравоохранения</a:t>
            </a:r>
            <a:br>
              <a:rPr lang="ru-RU" altLang="en-US" sz="1200">
                <a:solidFill>
                  <a:schemeClr val="bg1"/>
                </a:solidFill>
              </a:rPr>
            </a:br>
            <a:r>
              <a:rPr lang="ru-RU" altLang="en-US" sz="1200">
                <a:solidFill>
                  <a:schemeClr val="bg1"/>
                </a:solidFill>
              </a:rPr>
              <a:t>Республики Карелия</a:t>
            </a:r>
          </a:p>
        </p:txBody>
      </p:sp>
      <p:sp>
        <p:nvSpPr>
          <p:cNvPr id="40968" name="Rectangle 3">
            <a:extLst>
              <a:ext uri="{FF2B5EF4-FFF2-40B4-BE49-F238E27FC236}">
                <a16:creationId xmlns:a16="http://schemas.microsoft.com/office/drawing/2014/main" xmlns="" id="{B653B1A3-9384-458E-B127-814AC2CF14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600" y="573088"/>
            <a:ext cx="669674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2800" b="1" i="1" dirty="0" smtClean="0">
                <a:solidFill>
                  <a:srgbClr val="000099"/>
                </a:solidFill>
              </a:rPr>
              <a:t>Дополнительные меры социальной поддержки</a:t>
            </a:r>
            <a:endParaRPr lang="ru-RU" altLang="en-US" sz="2800" i="1" dirty="0">
              <a:solidFill>
                <a:srgbClr val="000099"/>
              </a:solidFill>
            </a:endParaRP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xmlns="" id="{B653B1A3-9384-458E-B127-814AC2CF14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239" y="1496524"/>
            <a:ext cx="6192688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 eaLnBrk="1" hangingPunct="1">
              <a:buFont typeface="Arial" charset="0"/>
              <a:buChar char="•"/>
            </a:pPr>
            <a:r>
              <a:rPr lang="ru-RU" altLang="en-US" sz="2000" b="1" i="1" dirty="0" smtClean="0">
                <a:solidFill>
                  <a:srgbClr val="0070C0"/>
                </a:solidFill>
              </a:rPr>
              <a:t>Единовременные выплаты при переезде и трудоустройстве в   районы республики до 2,0 млн. руб. </a:t>
            </a:r>
          </a:p>
          <a:p>
            <a:pPr marL="342900" indent="-342900" eaLnBrk="1" hangingPunct="1">
              <a:buFont typeface="Arial" charset="0"/>
              <a:buChar char="•"/>
            </a:pPr>
            <a:endParaRPr lang="ru-RU" altLang="en-US" sz="2000" b="1" i="1" dirty="0" smtClean="0">
              <a:solidFill>
                <a:srgbClr val="0070C0"/>
              </a:solidFill>
            </a:endParaRPr>
          </a:p>
          <a:p>
            <a:pPr marL="342900" indent="-342900" eaLnBrk="1" hangingPunct="1">
              <a:buFont typeface="Arial" charset="0"/>
              <a:buChar char="•"/>
            </a:pPr>
            <a:r>
              <a:rPr lang="ru-RU" altLang="en-US" sz="2000" b="1" i="1" dirty="0" smtClean="0">
                <a:solidFill>
                  <a:srgbClr val="0070C0"/>
                </a:solidFill>
              </a:rPr>
              <a:t>Предоставление служебного жилья</a:t>
            </a:r>
          </a:p>
          <a:p>
            <a:pPr marL="342900" indent="-342900" eaLnBrk="1" hangingPunct="1">
              <a:buFont typeface="Arial" charset="0"/>
              <a:buChar char="•"/>
            </a:pPr>
            <a:endParaRPr lang="ru-RU" altLang="en-US" sz="2000" b="1" i="1" dirty="0" smtClean="0">
              <a:solidFill>
                <a:srgbClr val="0070C0"/>
              </a:solidFill>
            </a:endParaRPr>
          </a:p>
          <a:p>
            <a:pPr marL="342900" indent="-342900" eaLnBrk="1" hangingPunct="1">
              <a:buFont typeface="Arial" charset="0"/>
              <a:buChar char="•"/>
            </a:pPr>
            <a:r>
              <a:rPr lang="ru-RU" altLang="en-US" sz="2000" b="1" i="1" dirty="0" smtClean="0">
                <a:solidFill>
                  <a:srgbClr val="0070C0"/>
                </a:solidFill>
              </a:rPr>
              <a:t>Возможность передачи в  собственность служебного жилья</a:t>
            </a:r>
          </a:p>
          <a:p>
            <a:pPr eaLnBrk="1" hangingPunct="1"/>
            <a:endParaRPr lang="ru-RU" altLang="en-US" sz="2000" b="1" i="1" dirty="0" smtClean="0">
              <a:solidFill>
                <a:srgbClr val="0070C0"/>
              </a:solidFill>
            </a:endParaRPr>
          </a:p>
          <a:p>
            <a:pPr marL="342900" indent="-342900" eaLnBrk="1" hangingPunct="1">
              <a:buFont typeface="Arial" charset="0"/>
              <a:buChar char="•"/>
            </a:pPr>
            <a:r>
              <a:rPr lang="ru-RU" altLang="en-US" sz="2000" b="1" i="1" dirty="0" smtClean="0">
                <a:solidFill>
                  <a:srgbClr val="0070C0"/>
                </a:solidFill>
              </a:rPr>
              <a:t>Оплата проезда и провоза багажа до места трудоустройства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6044</TotalTime>
  <Words>462</Words>
  <Application>Microsoft Office PowerPoint</Application>
  <PresentationFormat>Экран (16:9)</PresentationFormat>
  <Paragraphs>153</Paragraphs>
  <Slides>18</Slides>
  <Notes>18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tsvirko_iv</dc:creator>
  <cp:lastModifiedBy>Хомина Наталья Васильевна</cp:lastModifiedBy>
  <cp:revision>839</cp:revision>
  <cp:lastPrinted>2025-03-07T12:51:50Z</cp:lastPrinted>
  <dcterms:created xsi:type="dcterms:W3CDTF">2019-02-27T09:23:49Z</dcterms:created>
  <dcterms:modified xsi:type="dcterms:W3CDTF">2025-03-10T12:59:47Z</dcterms:modified>
</cp:coreProperties>
</file>