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  <p:sldMasterId id="2147483683" r:id="rId3"/>
    <p:sldMasterId id="2147483687" r:id="rId4"/>
    <p:sldMasterId id="2147483700" r:id="rId5"/>
  </p:sldMasterIdLst>
  <p:notesMasterIdLst>
    <p:notesMasterId r:id="rId21"/>
  </p:notesMasterIdLst>
  <p:sldIdLst>
    <p:sldId id="273" r:id="rId6"/>
    <p:sldId id="274" r:id="rId7"/>
    <p:sldId id="288" r:id="rId8"/>
    <p:sldId id="275" r:id="rId9"/>
    <p:sldId id="272" r:id="rId10"/>
    <p:sldId id="289" r:id="rId11"/>
    <p:sldId id="276" r:id="rId12"/>
    <p:sldId id="271" r:id="rId13"/>
    <p:sldId id="280" r:id="rId14"/>
    <p:sldId id="281" r:id="rId15"/>
    <p:sldId id="282" r:id="rId16"/>
    <p:sldId id="285" r:id="rId17"/>
    <p:sldId id="286" r:id="rId18"/>
    <p:sldId id="278" r:id="rId19"/>
    <p:sldId id="287" r:id="rId20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002060"/>
    <a:srgbClr val="F6FAFC"/>
    <a:srgbClr val="8B6538"/>
    <a:srgbClr val="9ACFE4"/>
    <a:srgbClr val="B0CA3C"/>
    <a:srgbClr val="DDEAF6"/>
    <a:srgbClr val="00679D"/>
    <a:srgbClr val="FCD5B5"/>
    <a:srgbClr val="D91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Лист1!$E$5:$E$9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Лист1!$F$5:$F$9</c:f>
              <c:numCache>
                <c:formatCode>General</c:formatCode>
                <c:ptCount val="5"/>
                <c:pt idx="0">
                  <c:v>3724</c:v>
                </c:pt>
                <c:pt idx="1">
                  <c:v>3573</c:v>
                </c:pt>
                <c:pt idx="2">
                  <c:v>3518</c:v>
                </c:pt>
                <c:pt idx="3">
                  <c:v>3592</c:v>
                </c:pt>
                <c:pt idx="4">
                  <c:v>3678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9-42B7-95F3-9D8A5E9E9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72648"/>
        <c:axId val="138473432"/>
      </c:barChart>
      <c:catAx>
        <c:axId val="13847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473432"/>
        <c:crosses val="autoZero"/>
        <c:auto val="1"/>
        <c:lblAlgn val="ctr"/>
        <c:lblOffset val="100"/>
        <c:noMultiLvlLbl val="0"/>
      </c:catAx>
      <c:valAx>
        <c:axId val="138473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47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55608990980209E-2"/>
          <c:y val="9.8618145880027527E-2"/>
          <c:w val="0.95054883010992175"/>
          <c:h val="0.629538852513986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DF-4C9E-BED7-9B62F84D3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Лист1!$I$5:$I$9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Лист1!$J$5:$J$9</c:f>
              <c:numCache>
                <c:formatCode>General</c:formatCode>
                <c:ptCount val="5"/>
                <c:pt idx="0">
                  <c:v>11142</c:v>
                </c:pt>
                <c:pt idx="1">
                  <c:v>10773</c:v>
                </c:pt>
                <c:pt idx="2">
                  <c:v>10584</c:v>
                </c:pt>
                <c:pt idx="3">
                  <c:v>10552</c:v>
                </c:pt>
                <c:pt idx="4">
                  <c:v>10581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F-4C9E-BED7-9B62F84D3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74608"/>
        <c:axId val="227934912"/>
      </c:barChart>
      <c:catAx>
        <c:axId val="13847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7934912"/>
        <c:crosses val="autoZero"/>
        <c:auto val="1"/>
        <c:lblAlgn val="ctr"/>
        <c:lblOffset val="100"/>
        <c:noMultiLvlLbl val="0"/>
      </c:catAx>
      <c:valAx>
        <c:axId val="22793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474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AB2F5-51AE-4357-8039-B604AF411B8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7C6069-6E18-4B31-8E26-905A7793EB88}">
      <dgm:prSet phldrT="[Текст]"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rgbClr val="002060"/>
              </a:solidFill>
              <a:latin typeface="TT Norms Regular" panose="02000503030000020003"/>
            </a:rPr>
            <a:t>      </a:t>
          </a: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Приобретено медицинского оборудования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2023г. -  14 ед. на сумму 0,8 млн. 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2024г. -156 ед. на сумму 370,93 млн.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(план 2024г. -174 ед. на сумму 401,0 млн. руб.)</a:t>
          </a:r>
          <a:endParaRPr lang="ru-RU" sz="1400" b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C0977F-EF25-46FE-9F7A-EC115009AA34}" type="parTrans" cxnId="{34EF7E76-1514-4256-ADED-514451E8FFC4}">
      <dgm:prSet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B2B5966D-77D4-4ABD-8B91-3C14054A9448}" type="sibTrans" cxnId="{34EF7E76-1514-4256-ADED-514451E8FFC4}">
      <dgm:prSet custT="1"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32F246BB-4FB1-4D43-9624-35E7E34CF4C0}">
      <dgm:prSet phldrT="[Текст]"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rgbClr val="002060"/>
              </a:solidFill>
              <a:latin typeface="TT Norms Regular" panose="02000503030000020003"/>
            </a:rPr>
            <a:t>        </a:t>
          </a: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Приобретено автомобильного транспорта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2023г. - 56 ед. на сумму 54,9 млн. 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2024г. -17 ед. на сумму 26,97 млн. 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(план 2024г. -17 ед. на сумму 31,6 млн.руб.)</a:t>
          </a:r>
          <a:endParaRPr lang="ru-RU" sz="1400" b="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9F3427-56B6-4DC4-A07A-93F9A6D59483}" type="parTrans" cxnId="{FA67AE25-791A-4690-A20F-758D1281F54F}">
      <dgm:prSet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9DA4C4A8-64ED-436E-98ED-23434A47C5C9}" type="sibTrans" cxnId="{FA67AE25-791A-4690-A20F-758D1281F54F}">
      <dgm:prSet custT="1"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1FB30FB4-FE33-487F-9FE3-A0AF9D6AA36B}">
      <dgm:prSet phldrT="[Текст]" custT="1"/>
      <dgm:spPr>
        <a:noFill/>
      </dgm:spPr>
      <dgm:t>
        <a:bodyPr lIns="0" rIns="0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rgbClr val="002060"/>
              </a:solidFill>
              <a:latin typeface="TT Norms Regular" panose="02000503030000020003" pitchFamily="50" charset="-52"/>
            </a:rPr>
            <a:t>       </a:t>
          </a:r>
          <a:r>
            <a:rPr lang="ru-RU" sz="10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</a:t>
          </a: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Построены: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2023г. -11 ФАП,1 ООВП на сумму 283,4 млн. руб.;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2024г.-  3 ФАП на сумму 43,9 млн. руб.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(план 2024г. -11 объектов на сумму 1 045,5 млн.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руб.)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</a:t>
          </a:r>
        </a:p>
      </dgm:t>
    </dgm:pt>
    <dgm:pt modelId="{2BA4B158-4BE7-4DB0-BFDB-59F19D23C9A9}" type="parTrans" cxnId="{CF02AEAE-0B34-4639-80DA-02FE3F97E2B7}">
      <dgm:prSet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7AEB0347-5368-478F-9D64-02B9E54AED43}" type="sibTrans" cxnId="{CF02AEAE-0B34-4639-80DA-02FE3F97E2B7}">
      <dgm:prSet custT="1"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39C21210-8C24-4CB4-BA36-4FC5CA912EAF}">
      <dgm:prSet custT="1"/>
      <dgm:spPr>
        <a:noFill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</a:t>
          </a: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2024 г. 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реконструкция 2 объектов: ГУЗ «Добринская ЦРБ»,     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ГУЗ «Хлевенская РБ» (28,1 млн. руб.),   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капитальный ремонт 1 объект: ГУЗ Липецкая РБ» 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(6,2 млн. руб.)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(план 2024г.- 7 объектов на сумму 204,5 млн.руб. )</a:t>
          </a:r>
        </a:p>
      </dgm:t>
    </dgm:pt>
    <dgm:pt modelId="{34EDE32C-3313-4057-B82F-E81AF94FFE4A}" type="parTrans" cxnId="{ED4CCC1B-5CEC-464B-B8AE-457EBC47AC2C}">
      <dgm:prSet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B7E41172-28A1-4026-A60A-9B16053E52D2}" type="sibTrans" cxnId="{ED4CCC1B-5CEC-464B-B8AE-457EBC47AC2C}">
      <dgm:prSet/>
      <dgm:spPr/>
      <dgm:t>
        <a:bodyPr/>
        <a:lstStyle/>
        <a:p>
          <a:endParaRPr lang="ru-RU" sz="1000">
            <a:solidFill>
              <a:srgbClr val="002060"/>
            </a:solidFill>
          </a:endParaRPr>
        </a:p>
      </dgm:t>
    </dgm:pt>
    <dgm:pt modelId="{E0F50A00-5F5C-4F37-9789-2059B6D9E622}" type="pres">
      <dgm:prSet presAssocID="{DFDAB2F5-51AE-4357-8039-B604AF411B8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4527A-16CC-4BAE-ABB5-9F2EFA08042C}" type="pres">
      <dgm:prSet presAssocID="{987C6069-6E18-4B31-8E26-905A7793EB88}" presName="composite" presStyleCnt="0"/>
      <dgm:spPr/>
    </dgm:pt>
    <dgm:pt modelId="{D62D9816-80EE-49EE-AFE4-0464D095D9B5}" type="pres">
      <dgm:prSet presAssocID="{987C6069-6E18-4B31-8E26-905A7793EB88}" presName="imgShp" presStyleLbl="fgImgPlace1" presStyleIdx="0" presStyleCnt="4" custScaleX="222355" custScaleY="208937" custLinFactX="-13473" custLinFactNeighborX="-100000" custLinFactNeighborY="-3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68CFAF-4B02-4B8D-8B20-5AF84E214F96}" type="pres">
      <dgm:prSet presAssocID="{987C6069-6E18-4B31-8E26-905A7793EB88}" presName="txShp" presStyleLbl="node1" presStyleIdx="0" presStyleCnt="4" custScaleX="126351" custScaleY="205023" custLinFactNeighborX="2509" custLinFactNeighborY="5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08349-8856-432E-BCC8-8C82CCCC9B1B}" type="pres">
      <dgm:prSet presAssocID="{B2B5966D-77D4-4ABD-8B91-3C14054A9448}" presName="spacing" presStyleCnt="0"/>
      <dgm:spPr/>
    </dgm:pt>
    <dgm:pt modelId="{E98CE691-39FC-4820-BF81-6A0C330B8F2D}" type="pres">
      <dgm:prSet presAssocID="{32F246BB-4FB1-4D43-9624-35E7E34CF4C0}" presName="composite" presStyleCnt="0"/>
      <dgm:spPr/>
    </dgm:pt>
    <dgm:pt modelId="{030A176C-EE47-4B24-90F9-3E6EC602424E}" type="pres">
      <dgm:prSet presAssocID="{32F246BB-4FB1-4D43-9624-35E7E34CF4C0}" presName="imgShp" presStyleLbl="fgImgPlace1" presStyleIdx="1" presStyleCnt="4" custScaleX="241415" custScaleY="202504" custLinFactX="-14761" custLinFactNeighborX="-100000" custLinFactNeighborY="-87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BE0600-0989-481F-8C0C-E2FE0E9E5B39}" type="pres">
      <dgm:prSet presAssocID="{32F246BB-4FB1-4D43-9624-35E7E34CF4C0}" presName="txShp" presStyleLbl="node1" presStyleIdx="1" presStyleCnt="4" custScaleX="124699" custScaleY="212550" custLinFactNeighborX="2548" custLinFactNeighborY="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65284-A541-4AFD-933E-7599473D48A9}" type="pres">
      <dgm:prSet presAssocID="{9DA4C4A8-64ED-436E-98ED-23434A47C5C9}" presName="spacing" presStyleCnt="0"/>
      <dgm:spPr/>
    </dgm:pt>
    <dgm:pt modelId="{8F8A7DD4-81DD-434A-B542-C9D3D460745D}" type="pres">
      <dgm:prSet presAssocID="{1FB30FB4-FE33-487F-9FE3-A0AF9D6AA36B}" presName="composite" presStyleCnt="0"/>
      <dgm:spPr/>
    </dgm:pt>
    <dgm:pt modelId="{1C7A3F06-729E-492A-8B15-E0418C56CE5D}" type="pres">
      <dgm:prSet presAssocID="{1FB30FB4-FE33-487F-9FE3-A0AF9D6AA36B}" presName="imgShp" presStyleLbl="fgImgPlace1" presStyleIdx="2" presStyleCnt="4" custScaleX="251417" custScaleY="190945" custLinFactX="-19875" custLinFactNeighborX="-100000" custLinFactNeighborY="-2792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C7700FC-AF5D-464B-A480-CE9F30690B7E}" type="pres">
      <dgm:prSet presAssocID="{1FB30FB4-FE33-487F-9FE3-A0AF9D6AA36B}" presName="txShp" presStyleLbl="node1" presStyleIdx="2" presStyleCnt="4" custScaleX="124342" custScaleY="205744" custLinFactNeighborX="2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7CCC-C6B7-4B15-A48E-4F3FD346BC01}" type="pres">
      <dgm:prSet presAssocID="{7AEB0347-5368-478F-9D64-02B9E54AED43}" presName="spacing" presStyleCnt="0"/>
      <dgm:spPr/>
    </dgm:pt>
    <dgm:pt modelId="{7404373A-ED12-4CC6-8648-6B8415A42424}" type="pres">
      <dgm:prSet presAssocID="{39C21210-8C24-4CB4-BA36-4FC5CA912EAF}" presName="composite" presStyleCnt="0"/>
      <dgm:spPr/>
    </dgm:pt>
    <dgm:pt modelId="{985A5068-25D9-4169-9E83-75DE65A086A5}" type="pres">
      <dgm:prSet presAssocID="{39C21210-8C24-4CB4-BA36-4FC5CA912EAF}" presName="imgShp" presStyleLbl="fgImgPlace1" presStyleIdx="3" presStyleCnt="4" custScaleX="213274" custScaleY="200605" custLinFactX="-13473" custLinFactNeighborX="-100000" custLinFactNeighborY="-562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939636-AA96-4043-954E-69D7B3BB6300}" type="pres">
      <dgm:prSet presAssocID="{39C21210-8C24-4CB4-BA36-4FC5CA912EAF}" presName="txShp" presStyleLbl="node1" presStyleIdx="3" presStyleCnt="4" custScaleX="123958" custScaleY="227213" custLinFactNeighborX="139" custLinFactNeighborY="-17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CCC1B-5CEC-464B-B8AE-457EBC47AC2C}" srcId="{DFDAB2F5-51AE-4357-8039-B604AF411B8A}" destId="{39C21210-8C24-4CB4-BA36-4FC5CA912EAF}" srcOrd="3" destOrd="0" parTransId="{34EDE32C-3313-4057-B82F-E81AF94FFE4A}" sibTransId="{B7E41172-28A1-4026-A60A-9B16053E52D2}"/>
    <dgm:cxn modelId="{F626861A-7BC7-48E6-A09C-2A9DE267EBD6}" type="presOf" srcId="{987C6069-6E18-4B31-8E26-905A7793EB88}" destId="{7868CFAF-4B02-4B8D-8B20-5AF84E214F96}" srcOrd="0" destOrd="0" presId="urn:microsoft.com/office/officeart/2005/8/layout/vList3"/>
    <dgm:cxn modelId="{34EF7E76-1514-4256-ADED-514451E8FFC4}" srcId="{DFDAB2F5-51AE-4357-8039-B604AF411B8A}" destId="{987C6069-6E18-4B31-8E26-905A7793EB88}" srcOrd="0" destOrd="0" parTransId="{00C0977F-EF25-46FE-9F7A-EC115009AA34}" sibTransId="{B2B5966D-77D4-4ABD-8B91-3C14054A9448}"/>
    <dgm:cxn modelId="{9242AC96-8D97-4105-9242-84C36C87D218}" type="presOf" srcId="{DFDAB2F5-51AE-4357-8039-B604AF411B8A}" destId="{E0F50A00-5F5C-4F37-9789-2059B6D9E622}" srcOrd="0" destOrd="0" presId="urn:microsoft.com/office/officeart/2005/8/layout/vList3"/>
    <dgm:cxn modelId="{FFAD7C9A-397F-46DB-B073-72F2EEBA3C50}" type="presOf" srcId="{39C21210-8C24-4CB4-BA36-4FC5CA912EAF}" destId="{92939636-AA96-4043-954E-69D7B3BB6300}" srcOrd="0" destOrd="0" presId="urn:microsoft.com/office/officeart/2005/8/layout/vList3"/>
    <dgm:cxn modelId="{F3720A19-A032-4248-A985-6CB7C0421D7D}" type="presOf" srcId="{32F246BB-4FB1-4D43-9624-35E7E34CF4C0}" destId="{BCBE0600-0989-481F-8C0C-E2FE0E9E5B39}" srcOrd="0" destOrd="0" presId="urn:microsoft.com/office/officeart/2005/8/layout/vList3"/>
    <dgm:cxn modelId="{CF02AEAE-0B34-4639-80DA-02FE3F97E2B7}" srcId="{DFDAB2F5-51AE-4357-8039-B604AF411B8A}" destId="{1FB30FB4-FE33-487F-9FE3-A0AF9D6AA36B}" srcOrd="2" destOrd="0" parTransId="{2BA4B158-4BE7-4DB0-BFDB-59F19D23C9A9}" sibTransId="{7AEB0347-5368-478F-9D64-02B9E54AED43}"/>
    <dgm:cxn modelId="{FA67AE25-791A-4690-A20F-758D1281F54F}" srcId="{DFDAB2F5-51AE-4357-8039-B604AF411B8A}" destId="{32F246BB-4FB1-4D43-9624-35E7E34CF4C0}" srcOrd="1" destOrd="0" parTransId="{D59F3427-56B6-4DC4-A07A-93F9A6D59483}" sibTransId="{9DA4C4A8-64ED-436E-98ED-23434A47C5C9}"/>
    <dgm:cxn modelId="{CAF90CFA-9991-4E0A-8D6D-E6D5152F467D}" type="presOf" srcId="{1FB30FB4-FE33-487F-9FE3-A0AF9D6AA36B}" destId="{1C7700FC-AF5D-464B-A480-CE9F30690B7E}" srcOrd="0" destOrd="0" presId="urn:microsoft.com/office/officeart/2005/8/layout/vList3"/>
    <dgm:cxn modelId="{A70292EC-0CE6-4519-8C62-A8AFF6EFFBB4}" type="presParOf" srcId="{E0F50A00-5F5C-4F37-9789-2059B6D9E622}" destId="{8FD4527A-16CC-4BAE-ABB5-9F2EFA08042C}" srcOrd="0" destOrd="0" presId="urn:microsoft.com/office/officeart/2005/8/layout/vList3"/>
    <dgm:cxn modelId="{8669BE4D-91D9-4418-A3E8-ADFF61E2B528}" type="presParOf" srcId="{8FD4527A-16CC-4BAE-ABB5-9F2EFA08042C}" destId="{D62D9816-80EE-49EE-AFE4-0464D095D9B5}" srcOrd="0" destOrd="0" presId="urn:microsoft.com/office/officeart/2005/8/layout/vList3"/>
    <dgm:cxn modelId="{6034DCCC-7BB2-4D5B-BF3E-F1038323A243}" type="presParOf" srcId="{8FD4527A-16CC-4BAE-ABB5-9F2EFA08042C}" destId="{7868CFAF-4B02-4B8D-8B20-5AF84E214F96}" srcOrd="1" destOrd="0" presId="urn:microsoft.com/office/officeart/2005/8/layout/vList3"/>
    <dgm:cxn modelId="{E0FECF20-E6F2-4B56-95A8-4B206420724F}" type="presParOf" srcId="{E0F50A00-5F5C-4F37-9789-2059B6D9E622}" destId="{16508349-8856-432E-BCC8-8C82CCCC9B1B}" srcOrd="1" destOrd="0" presId="urn:microsoft.com/office/officeart/2005/8/layout/vList3"/>
    <dgm:cxn modelId="{271D673A-FD78-4646-8C2B-4355A046CC31}" type="presParOf" srcId="{E0F50A00-5F5C-4F37-9789-2059B6D9E622}" destId="{E98CE691-39FC-4820-BF81-6A0C330B8F2D}" srcOrd="2" destOrd="0" presId="urn:microsoft.com/office/officeart/2005/8/layout/vList3"/>
    <dgm:cxn modelId="{6588AF37-82FB-4C67-ABED-39B547C38443}" type="presParOf" srcId="{E98CE691-39FC-4820-BF81-6A0C330B8F2D}" destId="{030A176C-EE47-4B24-90F9-3E6EC602424E}" srcOrd="0" destOrd="0" presId="urn:microsoft.com/office/officeart/2005/8/layout/vList3"/>
    <dgm:cxn modelId="{F9CBE9E8-6A77-4175-B96F-2BCA0EDD3902}" type="presParOf" srcId="{E98CE691-39FC-4820-BF81-6A0C330B8F2D}" destId="{BCBE0600-0989-481F-8C0C-E2FE0E9E5B39}" srcOrd="1" destOrd="0" presId="urn:microsoft.com/office/officeart/2005/8/layout/vList3"/>
    <dgm:cxn modelId="{17B5B52D-E9F7-41D3-93B4-D9B650EA76BD}" type="presParOf" srcId="{E0F50A00-5F5C-4F37-9789-2059B6D9E622}" destId="{AE165284-A541-4AFD-933E-7599473D48A9}" srcOrd="3" destOrd="0" presId="urn:microsoft.com/office/officeart/2005/8/layout/vList3"/>
    <dgm:cxn modelId="{8991A2BB-9746-4999-8EBF-B2C58E470D14}" type="presParOf" srcId="{E0F50A00-5F5C-4F37-9789-2059B6D9E622}" destId="{8F8A7DD4-81DD-434A-B542-C9D3D460745D}" srcOrd="4" destOrd="0" presId="urn:microsoft.com/office/officeart/2005/8/layout/vList3"/>
    <dgm:cxn modelId="{579BC21A-A2CA-44E6-94EE-BB95EF45E78E}" type="presParOf" srcId="{8F8A7DD4-81DD-434A-B542-C9D3D460745D}" destId="{1C7A3F06-729E-492A-8B15-E0418C56CE5D}" srcOrd="0" destOrd="0" presId="urn:microsoft.com/office/officeart/2005/8/layout/vList3"/>
    <dgm:cxn modelId="{C4FF2DCF-0645-495D-A611-B2C7D18A8D9C}" type="presParOf" srcId="{8F8A7DD4-81DD-434A-B542-C9D3D460745D}" destId="{1C7700FC-AF5D-464B-A480-CE9F30690B7E}" srcOrd="1" destOrd="0" presId="urn:microsoft.com/office/officeart/2005/8/layout/vList3"/>
    <dgm:cxn modelId="{8FADE671-5A1A-498F-9B6E-5280211CBFF2}" type="presParOf" srcId="{E0F50A00-5F5C-4F37-9789-2059B6D9E622}" destId="{76CB7CCC-C6B7-4B15-A48E-4F3FD346BC01}" srcOrd="5" destOrd="0" presId="urn:microsoft.com/office/officeart/2005/8/layout/vList3"/>
    <dgm:cxn modelId="{FDD16549-3D53-4A1B-BF64-D9D94BC99D79}" type="presParOf" srcId="{E0F50A00-5F5C-4F37-9789-2059B6D9E622}" destId="{7404373A-ED12-4CC6-8648-6B8415A42424}" srcOrd="6" destOrd="0" presId="urn:microsoft.com/office/officeart/2005/8/layout/vList3"/>
    <dgm:cxn modelId="{9706D987-D876-4F3F-A811-9598AC75D83C}" type="presParOf" srcId="{7404373A-ED12-4CC6-8648-6B8415A42424}" destId="{985A5068-25D9-4169-9E83-75DE65A086A5}" srcOrd="0" destOrd="0" presId="urn:microsoft.com/office/officeart/2005/8/layout/vList3"/>
    <dgm:cxn modelId="{CD841783-F5CE-4C2E-A0EF-3E41F2CB69C8}" type="presParOf" srcId="{7404373A-ED12-4CC6-8648-6B8415A42424}" destId="{92939636-AA96-4043-954E-69D7B3BB63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8CFAF-4B02-4B8D-8B20-5AF84E214F96}">
      <dsp:nvSpPr>
        <dsp:cNvPr id="0" name=""/>
        <dsp:cNvSpPr/>
      </dsp:nvSpPr>
      <dsp:spPr>
        <a:xfrm rot="10800000">
          <a:off x="902153" y="43699"/>
          <a:ext cx="7849614" cy="1168622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52" tIns="38100" rIns="71120" bIns="381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rgbClr val="002060"/>
              </a:solidFill>
              <a:latin typeface="TT Norms Regular" panose="02000503030000020003"/>
            </a:rPr>
            <a:t>      </a:t>
          </a: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Приобретено медицинского оборудования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2023г. -  14 ед. на сумму 0,8 млн. 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2024г. -156 ед. на сумму 370,93 млн. руб.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(план 2024г. -174 ед. на сумму 401,0 млн. руб.)</a:t>
          </a:r>
          <a:endParaRPr lang="ru-RU" sz="1400" b="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1194308" y="43699"/>
        <a:ext cx="7557459" cy="1168622"/>
      </dsp:txXfrm>
    </dsp:sp>
    <dsp:sp modelId="{D62D9816-80EE-49EE-AFE4-0464D095D9B5}">
      <dsp:nvSpPr>
        <dsp:cNvPr id="0" name=""/>
        <dsp:cNvSpPr/>
      </dsp:nvSpPr>
      <dsp:spPr>
        <a:xfrm>
          <a:off x="284315" y="0"/>
          <a:ext cx="1267414" cy="11909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E0600-0989-481F-8C0C-E2FE0E9E5B39}">
      <dsp:nvSpPr>
        <dsp:cNvPr id="0" name=""/>
        <dsp:cNvSpPr/>
      </dsp:nvSpPr>
      <dsp:spPr>
        <a:xfrm rot="10800000">
          <a:off x="955891" y="1372358"/>
          <a:ext cx="7746983" cy="1211526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52" tIns="38100" rIns="71120" bIns="381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rgbClr val="002060"/>
              </a:solidFill>
              <a:latin typeface="TT Norms Regular" panose="02000503030000020003"/>
            </a:rPr>
            <a:t>        </a:t>
          </a: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Приобретено автомобильного транспорта 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2023г. - 56 ед. на сумму 54,9 млн. 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2024г. -17 ед. на сумму 26,97 млн. руб.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(план 2024г. -17 ед. на сумму 31,6 млн.руб.)</a:t>
          </a:r>
          <a:endParaRPr lang="ru-RU" sz="1400" b="0" kern="1200" dirty="0">
            <a:solidFill>
              <a:srgbClr val="00206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1258772" y="1372358"/>
        <a:ext cx="7444102" cy="1211526"/>
      </dsp:txXfrm>
    </dsp:sp>
    <dsp:sp modelId="{030A176C-EE47-4B24-90F9-3E6EC602424E}">
      <dsp:nvSpPr>
        <dsp:cNvPr id="0" name=""/>
        <dsp:cNvSpPr/>
      </dsp:nvSpPr>
      <dsp:spPr>
        <a:xfrm>
          <a:off x="222653" y="1340855"/>
          <a:ext cx="1376055" cy="11542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700FC-AF5D-464B-A480-CE9F30690B7E}">
      <dsp:nvSpPr>
        <dsp:cNvPr id="0" name=""/>
        <dsp:cNvSpPr/>
      </dsp:nvSpPr>
      <dsp:spPr>
        <a:xfrm rot="10800000">
          <a:off x="990588" y="2743881"/>
          <a:ext cx="7724804" cy="1172732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rgbClr val="002060"/>
              </a:solidFill>
              <a:latin typeface="TT Norms Regular" panose="02000503030000020003" pitchFamily="50" charset="-52"/>
            </a:rPr>
            <a:t>       </a:t>
          </a:r>
          <a:r>
            <a:rPr lang="ru-RU" sz="10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</a:t>
          </a: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Построены: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2023г. -11 ФАП,1 ООВП на сумму 283,4 млн. руб.;   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2024г.-  3 ФАП на сумму 43,9 млн. руб. 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(план 2024г. -11 объектов на сумму 1 045,5 млн.    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руб.)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</a:t>
          </a:r>
        </a:p>
      </dsp:txBody>
      <dsp:txXfrm rot="10800000">
        <a:off x="1283771" y="2743881"/>
        <a:ext cx="7431621" cy="1172732"/>
      </dsp:txXfrm>
    </dsp:sp>
    <dsp:sp modelId="{1C7A3F06-729E-492A-8B15-E0418C56CE5D}">
      <dsp:nvSpPr>
        <dsp:cNvPr id="0" name=""/>
        <dsp:cNvSpPr/>
      </dsp:nvSpPr>
      <dsp:spPr>
        <a:xfrm>
          <a:off x="164998" y="2626915"/>
          <a:ext cx="1433066" cy="10883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39636-AA96-4043-954E-69D7B3BB6300}">
      <dsp:nvSpPr>
        <dsp:cNvPr id="0" name=""/>
        <dsp:cNvSpPr/>
      </dsp:nvSpPr>
      <dsp:spPr>
        <a:xfrm rot="10800000">
          <a:off x="829248" y="3986088"/>
          <a:ext cx="7700948" cy="1295104"/>
        </a:xfrm>
        <a:prstGeom prst="homePlat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352" tIns="38100" rIns="71120" bIns="381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</a:t>
          </a: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2024 г. :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реконструкция 2 объектов: ГУЗ «Добринская ЦРБ»,          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ГУЗ «Хлевенская РБ» (28,1 млн. руб.),      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капитальный ремонт 1 объект: ГУЗ Липецкая РБ»   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(6,2 млн. руб.)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   (план 2024г.- 7 объектов на сумму 204,5 млн.руб. )</a:t>
          </a:r>
        </a:p>
      </dsp:txBody>
      <dsp:txXfrm rot="10800000">
        <a:off x="1153024" y="3986088"/>
        <a:ext cx="7377172" cy="1295104"/>
      </dsp:txXfrm>
    </dsp:sp>
    <dsp:sp modelId="{985A5068-25D9-4169-9E83-75DE65A086A5}">
      <dsp:nvSpPr>
        <dsp:cNvPr id="0" name=""/>
        <dsp:cNvSpPr/>
      </dsp:nvSpPr>
      <dsp:spPr>
        <a:xfrm>
          <a:off x="310196" y="4130520"/>
          <a:ext cx="1215652" cy="114344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0.87765</cdr:x>
      <cdr:y>0.85488</cdr:y>
    </cdr:from>
    <cdr:to>
      <cdr:x>0.91805</cdr:x>
      <cdr:y>0.98952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2616" y="2345107"/>
          <a:ext cx="1847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9500176-575D-4305-B905-48F2803E1A40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62038CC-2BBF-483D-8527-E7CC9F433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9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281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82758" y="5167030"/>
            <a:ext cx="5462058" cy="48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4991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859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123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879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82758" y="5167030"/>
            <a:ext cx="5462058" cy="48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>
              <a:buSzPts val="1100"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1138" y="815975"/>
            <a:ext cx="7250113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500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811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98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331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81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865bbc614_5_3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g2e865bbc614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141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6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9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e865bbc614_5_22"/>
          <p:cNvPicPr preferRelativeResize="0"/>
          <p:nvPr/>
        </p:nvPicPr>
        <p:blipFill rotWithShape="1">
          <a:blip r:embed="rId2">
            <a:alphaModFix/>
          </a:blip>
          <a:srcRect b="1890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865bbc614_5_22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3" name="Google Shape;93;g2e865bbc614_5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864" y="115689"/>
            <a:ext cx="842962" cy="9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865bbc614_5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02890"/>
            <a:ext cx="12192000" cy="10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9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e865bbc614_5_22"/>
          <p:cNvPicPr preferRelativeResize="0"/>
          <p:nvPr/>
        </p:nvPicPr>
        <p:blipFill rotWithShape="1">
          <a:blip r:embed="rId2">
            <a:alphaModFix/>
          </a:blip>
          <a:srcRect b="1890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865bbc614_5_22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3" name="Google Shape;93;g2e865bbc614_5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864" y="115688"/>
            <a:ext cx="842962" cy="9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865bbc614_5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02889"/>
            <a:ext cx="12192000" cy="10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04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e865bbc614_5_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245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bg>
      <p:bgPr>
        <a:solidFill>
          <a:srgbClr val="5C94B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865bbc614_5_29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9" name="Google Shape;99;g2e865bbc614_5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92864" y="115688"/>
            <a:ext cx="842962" cy="9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e865bbc614_5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2889"/>
            <a:ext cx="12192000" cy="10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91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2_Заголовок и объект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e865bbc614_5_33"/>
          <p:cNvPicPr preferRelativeResize="0"/>
          <p:nvPr/>
        </p:nvPicPr>
        <p:blipFill rotWithShape="1">
          <a:blip r:embed="rId2">
            <a:alphaModFix/>
          </a:blip>
          <a:srcRect b="1890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e865bbc614_5_33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4" name="Google Shape;104;g2e865bbc614_5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864" y="115688"/>
            <a:ext cx="842962" cy="938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010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e865bbc614_5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2;g2e865bbc614_5_8">
            <a:extLst>
              <a:ext uri="{FF2B5EF4-FFF2-40B4-BE49-F238E27FC236}">
                <a16:creationId xmlns:a16="http://schemas.microsoft.com/office/drawing/2014/main" id="{4593FCC1-D0C8-4E3C-B4DD-40C77008095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607" r="55606"/>
          <a:stretch/>
        </p:blipFill>
        <p:spPr>
          <a:xfrm>
            <a:off x="6168569" y="1"/>
            <a:ext cx="602343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8936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preserve="1">
  <p:cSld name="2_Титульный слайд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e865bbc614_5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2;g2e865bbc614_5_8">
            <a:extLst>
              <a:ext uri="{FF2B5EF4-FFF2-40B4-BE49-F238E27FC236}">
                <a16:creationId xmlns:a16="http://schemas.microsoft.com/office/drawing/2014/main" id="{046D66EB-C465-4FB9-BE75-64BA90AE70A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607" r="55606"/>
          <a:stretch/>
        </p:blipFill>
        <p:spPr>
          <a:xfrm>
            <a:off x="1" y="1"/>
            <a:ext cx="446612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271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e865bbc614_5_22"/>
          <p:cNvPicPr preferRelativeResize="0"/>
          <p:nvPr/>
        </p:nvPicPr>
        <p:blipFill rotWithShape="1">
          <a:blip r:embed="rId2">
            <a:alphaModFix/>
          </a:blip>
          <a:srcRect b="1890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865bbc614_5_22"/>
          <p:cNvSpPr txBox="1">
            <a:spLocks noGrp="1"/>
          </p:cNvSpPr>
          <p:nvPr>
            <p:ph type="sldNum" idx="12"/>
          </p:nvPr>
        </p:nvSpPr>
        <p:spPr>
          <a:xfrm>
            <a:off x="9077739" y="63265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76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3" name="Google Shape;93;g2e865bbc614_5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865" y="115689"/>
            <a:ext cx="842962" cy="9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865bbc614_5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02891"/>
            <a:ext cx="12192000" cy="10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039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3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93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84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35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19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40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81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54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1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9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69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e865bbc614_5_22"/>
          <p:cNvPicPr preferRelativeResize="0"/>
          <p:nvPr/>
        </p:nvPicPr>
        <p:blipFill rotWithShape="1">
          <a:blip r:embed="rId2">
            <a:alphaModFix/>
          </a:blip>
          <a:srcRect b="1890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865bbc614_5_22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3" name="Google Shape;93;g2e865bbc614_5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864" y="115689"/>
            <a:ext cx="842962" cy="9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865bbc614_5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02890"/>
            <a:ext cx="12192000" cy="10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8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e865bbc614_5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2;g2e865bbc614_5_8">
            <a:extLst>
              <a:ext uri="{FF2B5EF4-FFF2-40B4-BE49-F238E27FC236}">
                <a16:creationId xmlns:a16="http://schemas.microsoft.com/office/drawing/2014/main" id="{4593FCC1-D0C8-4E3C-B4DD-40C77008095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607" r="55606"/>
          <a:stretch/>
        </p:blipFill>
        <p:spPr>
          <a:xfrm>
            <a:off x="6168570" y="0"/>
            <a:ext cx="602343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4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preserve="1">
  <p:cSld name="2_Титульный слайд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2e865bbc614_5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2;g2e865bbc614_5_8">
            <a:extLst>
              <a:ext uri="{FF2B5EF4-FFF2-40B4-BE49-F238E27FC236}">
                <a16:creationId xmlns:a16="http://schemas.microsoft.com/office/drawing/2014/main" id="{046D66EB-C465-4FB9-BE75-64BA90AE70A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607" r="55606"/>
          <a:stretch/>
        </p:blipFill>
        <p:spPr>
          <a:xfrm>
            <a:off x="0" y="0"/>
            <a:ext cx="446612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e865bbc614_5_22"/>
          <p:cNvPicPr preferRelativeResize="0"/>
          <p:nvPr/>
        </p:nvPicPr>
        <p:blipFill rotWithShape="1">
          <a:blip r:embed="rId2">
            <a:alphaModFix/>
          </a:blip>
          <a:srcRect b="1890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e865bbc614_5_22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5C94B8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3" name="Google Shape;93;g2e865bbc614_5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2864" y="115688"/>
            <a:ext cx="842962" cy="9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e865bbc614_5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02889"/>
            <a:ext cx="12192000" cy="10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0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5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6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8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7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4551-503A-4657-897D-A169253F02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8CB7-14A0-4BFE-AC85-44B2DC605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865bbc614_5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e865bbc614_5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e865bbc614_5_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e865bbc614_5_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e865bbc614_5_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545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865bbc614_5_0"/>
          <p:cNvSpPr txBox="1">
            <a:spLocks noGrp="1"/>
          </p:cNvSpPr>
          <p:nvPr>
            <p:ph type="title"/>
          </p:nvPr>
        </p:nvSpPr>
        <p:spPr>
          <a:xfrm>
            <a:off x="838202" y="365125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g2e865bbc614_5_0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2e865bbc614_5_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2e865bbc614_5_0"/>
          <p:cNvSpPr txBox="1">
            <a:spLocks noGrp="1"/>
          </p:cNvSpPr>
          <p:nvPr>
            <p:ph type="ftr" idx="11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e865bbc614_5_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5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963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1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4551-503A-4657-897D-A169253F027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8CB7-14A0-4BFE-AC85-44B2DC605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865bbc614_5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g2e865bbc614_5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g2e865bbc614_5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2e865bbc614_5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e865bbc614_5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3795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vk.com/kvasova_48" TargetMode="Externa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3415" y="2638643"/>
            <a:ext cx="180235" cy="9496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7910"/>
            <a:endParaRPr lang="ru-RU" sz="1433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3415" y="3844744"/>
            <a:ext cx="180235" cy="402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7910"/>
            <a:endParaRPr lang="ru-RU" sz="1433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6407" y="245296"/>
            <a:ext cx="7966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6592"/>
            <a:r>
              <a:rPr lang="ru-RU" sz="2800" dirty="0">
                <a:solidFill>
                  <a:srgbClr val="2F52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Липецкой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1609" y="2661792"/>
            <a:ext cx="8497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6592"/>
            <a:r>
              <a:rPr lang="ru-RU" sz="4000" dirty="0" smtClean="0">
                <a:solidFill>
                  <a:srgbClr val="2F52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системой здравоохранения Липецкой области</a:t>
            </a:r>
            <a:endParaRPr lang="ru-RU" sz="4000" dirty="0">
              <a:solidFill>
                <a:srgbClr val="2F52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1609" y="5664762"/>
            <a:ext cx="4852467" cy="42748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6592">
              <a:defRPr/>
            </a:pPr>
            <a:r>
              <a:rPr lang="ru-RU" sz="217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Квасова Ирина Ивановна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1609" y="6027588"/>
            <a:ext cx="8497514" cy="39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6592"/>
            <a:r>
              <a:rPr lang="ru-RU" sz="1936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управления делами и кадровой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27374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10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g2e865bbc614_5_37"/>
          <p:cNvSpPr txBox="1"/>
          <p:nvPr/>
        </p:nvSpPr>
        <p:spPr>
          <a:xfrm>
            <a:off x="236197" y="235992"/>
            <a:ext cx="10834414" cy="53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C94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Новые лица</a:t>
            </a: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srgbClr val="5C94B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12" y="1544901"/>
            <a:ext cx="3480072" cy="4873625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676809" y="1883092"/>
            <a:ext cx="5261536" cy="3811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Новый врач на приеме | Андрей Алексеевич Рассолов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Врач-терапевт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трудоустроился по целевому договору и работает заведующим терапевтического отделения ГУЗ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Чаплыгинская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РБ». Андрей Алексеевич медик во втором поколении. Его мама Наталья Викторовна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Рассолова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работает фельдшером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Солнцевского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ФАП. Именно она привила любовь к медицине.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1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11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g2e865bbc614_5_37"/>
          <p:cNvSpPr txBox="1"/>
          <p:nvPr/>
        </p:nvSpPr>
        <p:spPr>
          <a:xfrm>
            <a:off x="236197" y="235992"/>
            <a:ext cx="10834414" cy="53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C94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Новые лица</a:t>
            </a: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srgbClr val="5C94B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46763" y="1518443"/>
            <a:ext cx="5903346" cy="3811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Маргарита Юрьевна Ершова | ГУЗ «Елецкая городская детская больница»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 обязанности молодого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врача-педиатра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входит: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✔️прием, осмотр, диагностика и назначение комплексной терапии для детей от рождения до достижения ими подросткового возраста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✔️оформление листков нетрудоспособности и группы инвалидности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✔️осуществление профилактических осмотров и диспансерного наблюдения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✔️проведение работы по врачебному консультированию и профессиональной ориентации с учетом состояния здоровья детей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81" y="1518443"/>
            <a:ext cx="3933316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g2e865bbc614_5_37"/>
          <p:cNvSpPr txBox="1"/>
          <p:nvPr/>
        </p:nvSpPr>
        <p:spPr>
          <a:xfrm>
            <a:off x="236197" y="235992"/>
            <a:ext cx="10834414" cy="53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C94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Партнеры по жизни и профессии | Семья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C94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Савиловых</a:t>
            </a: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srgbClr val="5C94B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8" y="1691473"/>
            <a:ext cx="3107127" cy="4351338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23" y="1608346"/>
            <a:ext cx="3108584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7470691" y="1525219"/>
            <a:ext cx="47213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Штат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Краснинской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РБ пополнился двумя молодыми специалистами. Дмитрий Константинович принят на должность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врача-рентгенолога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его супруга Ульяна Владиславовна работает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врачом-эндокринологом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Медицинские работники стали участниками федеральной программы «Земский доктор».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🏠 В настоящее время по государственной программе «Комплексное развитие сельских территорий» для молодых врачей строится частный дом - уже возведены фундамент и стены. Сдача жилья запланирована на конец года, после чего ключи от дома будут торжественно переданы семейной паре.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13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g2e865bbc614_5_37"/>
          <p:cNvSpPr txBox="1"/>
          <p:nvPr/>
        </p:nvSpPr>
        <p:spPr>
          <a:xfrm>
            <a:off x="93693" y="60186"/>
            <a:ext cx="108344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70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Контактные данные сотрудников отдела кадровой политики</a:t>
            </a:r>
          </a:p>
          <a:p>
            <a:pPr marL="0" marR="0" lvl="0" indent="0" algn="l" defTabSz="701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управления здравоохранения Липецкой области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13334" y="1053189"/>
            <a:ext cx="10565330" cy="5263173"/>
            <a:chOff x="789272" y="866061"/>
            <a:chExt cx="10565330" cy="409141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145879" y="906843"/>
              <a:ext cx="3108960" cy="192505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555094" y="990756"/>
              <a:ext cx="2265146" cy="9144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Социальные выплаты на покупку или строительство жилья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89272" y="933651"/>
              <a:ext cx="3108960" cy="192505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407215" y="866061"/>
              <a:ext cx="3108960" cy="192505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89272" y="3032423"/>
              <a:ext cx="3108960" cy="192505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413184" y="2937133"/>
              <a:ext cx="3108960" cy="192505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8245642" y="2937133"/>
              <a:ext cx="3108960" cy="1925052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36975" y="1145899"/>
              <a:ext cx="2779547" cy="50579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Социальные выплаты 1,5 млн. </a:t>
              </a: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пришедшим из частных мед. организаций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90455" y="2004895"/>
              <a:ext cx="1527708" cy="457198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50499" y="1071472"/>
              <a:ext cx="3065676" cy="553051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Социальные выплаты 1,5 млн. </a:t>
              </a:r>
            </a:p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</a:t>
              </a:r>
              <a:r>
                <a:rPr kumimoji="0" 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рачам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впервые трудоустроенным на территории Липецкой области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32703" y="3233042"/>
              <a:ext cx="2988092" cy="459447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Меры поддержки обучающихся врачей по целевому обучению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555094" y="3139327"/>
              <a:ext cx="2423964" cy="560679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Трудоустройство на должность врача - стажера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22258" y="3187532"/>
              <a:ext cx="2338939" cy="54353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Земский доктор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041" y="1708792"/>
              <a:ext cx="592207" cy="59220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221" y="1762962"/>
              <a:ext cx="603189" cy="60318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221" y="3803936"/>
              <a:ext cx="661619" cy="66161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087" y="3750618"/>
              <a:ext cx="755279" cy="75527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586" y="3731061"/>
              <a:ext cx="744331" cy="74433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74" y="1762962"/>
              <a:ext cx="818095" cy="648233"/>
            </a:xfrm>
            <a:prstGeom prst="rect">
              <a:avLst/>
            </a:prstGeom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01979"/>
              </p:ext>
            </p:extLst>
          </p:nvPr>
        </p:nvGraphicFramePr>
        <p:xfrm>
          <a:off x="8169941" y="6100868"/>
          <a:ext cx="3237149" cy="451330"/>
        </p:xfrm>
        <a:graphic>
          <a:graphicData uri="http://schemas.openxmlformats.org/drawingml/2006/table">
            <a:tbl>
              <a:tblPr/>
              <a:tblGrid>
                <a:gridCol w="407032">
                  <a:extLst>
                    <a:ext uri="{9D8B030D-6E8A-4147-A177-3AD203B41FA5}">
                      <a16:colId xmlns:a16="http://schemas.microsoft.com/office/drawing/2014/main" val="1267042550"/>
                    </a:ext>
                  </a:extLst>
                </a:gridCol>
                <a:gridCol w="1876572">
                  <a:extLst>
                    <a:ext uri="{9D8B030D-6E8A-4147-A177-3AD203B41FA5}">
                      <a16:colId xmlns:a16="http://schemas.microsoft.com/office/drawing/2014/main" val="1053882685"/>
                    </a:ext>
                  </a:extLst>
                </a:gridCol>
                <a:gridCol w="953545">
                  <a:extLst>
                    <a:ext uri="{9D8B030D-6E8A-4147-A177-3AD203B41FA5}">
                      <a16:colId xmlns:a16="http://schemas.microsoft.com/office/drawing/2014/main" val="2479728704"/>
                    </a:ext>
                  </a:extLst>
                </a:gridCol>
              </a:tblGrid>
              <a:tr h="451330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Суханова Наталия Ивановна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4742 23-80-12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04481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40096"/>
              </p:ext>
            </p:extLst>
          </p:nvPr>
        </p:nvGraphicFramePr>
        <p:xfrm>
          <a:off x="4603220" y="6022570"/>
          <a:ext cx="2765073" cy="371475"/>
        </p:xfrm>
        <a:graphic>
          <a:graphicData uri="http://schemas.openxmlformats.org/drawingml/2006/table">
            <a:tbl>
              <a:tblPr/>
              <a:tblGrid>
                <a:gridCol w="393632">
                  <a:extLst>
                    <a:ext uri="{9D8B030D-6E8A-4147-A177-3AD203B41FA5}">
                      <a16:colId xmlns:a16="http://schemas.microsoft.com/office/drawing/2014/main" val="2046463204"/>
                    </a:ext>
                  </a:extLst>
                </a:gridCol>
                <a:gridCol w="1362708">
                  <a:extLst>
                    <a:ext uri="{9D8B030D-6E8A-4147-A177-3AD203B41FA5}">
                      <a16:colId xmlns:a16="http://schemas.microsoft.com/office/drawing/2014/main" val="1899046826"/>
                    </a:ext>
                  </a:extLst>
                </a:gridCol>
                <a:gridCol w="1008733">
                  <a:extLst>
                    <a:ext uri="{9D8B030D-6E8A-4147-A177-3AD203B41FA5}">
                      <a16:colId xmlns:a16="http://schemas.microsoft.com/office/drawing/2014/main" val="172441046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Горлова Екатерина Викторовна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4742 25-75-14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309565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666574"/>
              </p:ext>
            </p:extLst>
          </p:nvPr>
        </p:nvGraphicFramePr>
        <p:xfrm>
          <a:off x="8333578" y="3111266"/>
          <a:ext cx="2833324" cy="447675"/>
        </p:xfrm>
        <a:graphic>
          <a:graphicData uri="http://schemas.openxmlformats.org/drawingml/2006/table">
            <a:tbl>
              <a:tblPr/>
              <a:tblGrid>
                <a:gridCol w="1475359">
                  <a:extLst>
                    <a:ext uri="{9D8B030D-6E8A-4147-A177-3AD203B41FA5}">
                      <a16:colId xmlns:a16="http://schemas.microsoft.com/office/drawing/2014/main" val="1221328498"/>
                    </a:ext>
                  </a:extLst>
                </a:gridCol>
                <a:gridCol w="1357965">
                  <a:extLst>
                    <a:ext uri="{9D8B030D-6E8A-4147-A177-3AD203B41FA5}">
                      <a16:colId xmlns:a16="http://schemas.microsoft.com/office/drawing/2014/main" val="1287595275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Повод Наталия Юрьевна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4742 25-75-27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00829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46054"/>
              </p:ext>
            </p:extLst>
          </p:nvPr>
        </p:nvGraphicFramePr>
        <p:xfrm>
          <a:off x="4676950" y="3121864"/>
          <a:ext cx="2792924" cy="437077"/>
        </p:xfrm>
        <a:graphic>
          <a:graphicData uri="http://schemas.openxmlformats.org/drawingml/2006/table">
            <a:tbl>
              <a:tblPr/>
              <a:tblGrid>
                <a:gridCol w="1604906">
                  <a:extLst>
                    <a:ext uri="{9D8B030D-6E8A-4147-A177-3AD203B41FA5}">
                      <a16:colId xmlns:a16="http://schemas.microsoft.com/office/drawing/2014/main" val="2681372263"/>
                    </a:ext>
                  </a:extLst>
                </a:gridCol>
                <a:gridCol w="1188018">
                  <a:extLst>
                    <a:ext uri="{9D8B030D-6E8A-4147-A177-3AD203B41FA5}">
                      <a16:colId xmlns:a16="http://schemas.microsoft.com/office/drawing/2014/main" val="1469277817"/>
                    </a:ext>
                  </a:extLst>
                </a:gridCol>
              </a:tblGrid>
              <a:tr h="437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Горлова Екатерина Викторовна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4742 25-75-14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66275"/>
                  </a:ext>
                </a:extLst>
              </a:tr>
            </a:tbl>
          </a:graphicData>
        </a:graphic>
      </p:graphicFrame>
      <p:graphicFrame>
        <p:nvGraphicFramePr>
          <p:cNvPr id="96" name="Таблица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97130"/>
              </p:ext>
            </p:extLst>
          </p:nvPr>
        </p:nvGraphicFramePr>
        <p:xfrm>
          <a:off x="1038422" y="3088303"/>
          <a:ext cx="2833324" cy="458973"/>
        </p:xfrm>
        <a:graphic>
          <a:graphicData uri="http://schemas.openxmlformats.org/drawingml/2006/table">
            <a:tbl>
              <a:tblPr/>
              <a:tblGrid>
                <a:gridCol w="1475359">
                  <a:extLst>
                    <a:ext uri="{9D8B030D-6E8A-4147-A177-3AD203B41FA5}">
                      <a16:colId xmlns:a16="http://schemas.microsoft.com/office/drawing/2014/main" val="890061252"/>
                    </a:ext>
                  </a:extLst>
                </a:gridCol>
                <a:gridCol w="1357965">
                  <a:extLst>
                    <a:ext uri="{9D8B030D-6E8A-4147-A177-3AD203B41FA5}">
                      <a16:colId xmlns:a16="http://schemas.microsoft.com/office/drawing/2014/main" val="373909589"/>
                    </a:ext>
                  </a:extLst>
                </a:gridCol>
              </a:tblGrid>
              <a:tr h="458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Филонова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Лилия Ивановна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4742 23-80-48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7462"/>
                  </a:ext>
                </a:extLst>
              </a:tr>
            </a:tbl>
          </a:graphicData>
        </a:graphic>
      </p:graphicFrame>
      <p:graphicFrame>
        <p:nvGraphicFramePr>
          <p:cNvPr id="97" name="Таблица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26999"/>
              </p:ext>
            </p:extLst>
          </p:nvPr>
        </p:nvGraphicFramePr>
        <p:xfrm>
          <a:off x="1067287" y="6063648"/>
          <a:ext cx="2833324" cy="371475"/>
        </p:xfrm>
        <a:graphic>
          <a:graphicData uri="http://schemas.openxmlformats.org/drawingml/2006/table">
            <a:tbl>
              <a:tblPr/>
              <a:tblGrid>
                <a:gridCol w="1475359">
                  <a:extLst>
                    <a:ext uri="{9D8B030D-6E8A-4147-A177-3AD203B41FA5}">
                      <a16:colId xmlns:a16="http://schemas.microsoft.com/office/drawing/2014/main" val="1186648714"/>
                    </a:ext>
                  </a:extLst>
                </a:gridCol>
                <a:gridCol w="1357965">
                  <a:extLst>
                    <a:ext uri="{9D8B030D-6E8A-4147-A177-3AD203B41FA5}">
                      <a16:colId xmlns:a16="http://schemas.microsoft.com/office/drawing/2014/main" val="340506772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Черных Арина Юрьевна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4742 23-80-08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4414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76027" y="6411793"/>
            <a:ext cx="6024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Начальник отдела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Квасова Ирина Ивановна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4742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23-80-40,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vk.com/@kvasova_48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2"/>
          <a:stretch/>
        </p:blipFill>
        <p:spPr>
          <a:xfrm>
            <a:off x="244069" y="1387366"/>
            <a:ext cx="10058400" cy="51710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13212" y="2436099"/>
            <a:ext cx="226423" cy="1193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3212" y="3951286"/>
            <a:ext cx="226423" cy="50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397" y="650909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8363" y="3190962"/>
            <a:ext cx="8397765" cy="3475533"/>
          </a:xfrm>
          <a:prstGeom prst="rect">
            <a:avLst/>
          </a:prstGeom>
          <a:solidFill>
            <a:srgbClr val="F6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     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97" y="3951286"/>
            <a:ext cx="1762125" cy="176212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44069" y="4932911"/>
            <a:ext cx="1548636" cy="4933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4069" y="261236"/>
            <a:ext cx="1079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Актуальные вакансии для медицинских работников Липецкой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4069" y="715139"/>
            <a:ext cx="2929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</a:rPr>
              <a:t>uzalo48.lipetsk.ru/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16200000">
            <a:off x="5638214" y="329447"/>
            <a:ext cx="4788566" cy="8268533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88" y="3432443"/>
            <a:ext cx="1910067" cy="19100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44429" y="3332211"/>
            <a:ext cx="267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Скачать список вакансий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108363" y="4042610"/>
            <a:ext cx="1123002" cy="8861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615" y="5068153"/>
            <a:ext cx="5272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Квасова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Ирина Ивановна </a:t>
            </a:r>
            <a:endParaRPr lang="ru-RU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начальник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отдела управления делами и </a:t>
            </a:r>
          </a:p>
          <a:p>
            <a:pPr lvl="0">
              <a:defRPr/>
            </a:pP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кадровой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политики </a:t>
            </a:r>
            <a:r>
              <a:rPr lang="ru-RU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</a:t>
            </a:r>
            <a:endParaRPr lang="ru-RU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</a:t>
            </a:r>
          </a:p>
          <a:p>
            <a:pPr lvl="0">
              <a:defRPr/>
            </a:pPr>
            <a:r>
              <a:rPr lang="ru-RU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+7 903 643 33 </a:t>
            </a:r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pPr lvl="0">
              <a:defRPr/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Я </a:t>
            </a:r>
            <a:r>
              <a:rPr lang="ru-RU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6"/>
              </a:rPr>
              <a:t>vk.com/kvasova_48</a:t>
            </a:r>
            <a:endParaRPr lang="ru-RU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6580" y="2720766"/>
            <a:ext cx="1053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Продолжайте двигаться вперёд,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пусть уверенность в своих силах всегда сопровождает вас на этом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пути!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Google Shape;118;g2e865bbc614_5_37"/>
          <p:cNvSpPr txBox="1"/>
          <p:nvPr/>
        </p:nvSpPr>
        <p:spPr>
          <a:xfrm>
            <a:off x="183945" y="469284"/>
            <a:ext cx="10834414" cy="53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94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здравоохранения Липецкой области</a:t>
            </a: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srgbClr val="5C94B8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7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821" y="412401"/>
            <a:ext cx="1029492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/>
            <a:r>
              <a:rPr lang="ru-RU" sz="242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ЛИПЕЦКОЙ </a:t>
            </a:r>
            <a:r>
              <a:rPr lang="ru-RU" sz="242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145" y="1362809"/>
            <a:ext cx="7062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uller"/>
              </a:rPr>
              <a:t>Липецкая область образована 6 января 1954 года</a:t>
            </a:r>
            <a:r>
              <a:rPr lang="ru-RU" sz="1600" dirty="0" smtClean="0">
                <a:latin typeface="Muller"/>
              </a:rPr>
              <a:t>.</a:t>
            </a:r>
          </a:p>
          <a:p>
            <a:pPr algn="just"/>
            <a:endParaRPr lang="ru-RU" sz="1600" dirty="0">
              <a:latin typeface="Muller"/>
            </a:endParaRPr>
          </a:p>
          <a:p>
            <a:pPr algn="just"/>
            <a:r>
              <a:rPr lang="ru-RU" sz="1600" dirty="0">
                <a:latin typeface="Muller"/>
              </a:rPr>
              <a:t>Область расположена в центральной части европейской территории России на пересечении важнейших транспортных магистралей страны, в 500 км на юг от Москвы. </a:t>
            </a:r>
            <a:endParaRPr lang="ru-RU" sz="1600" dirty="0" smtClean="0">
              <a:latin typeface="Muller"/>
            </a:endParaRPr>
          </a:p>
          <a:p>
            <a:pPr algn="just"/>
            <a:endParaRPr lang="ru-RU" sz="1600" dirty="0">
              <a:latin typeface="Muller"/>
            </a:endParaRPr>
          </a:p>
          <a:p>
            <a:pPr algn="just"/>
            <a:r>
              <a:rPr lang="ru-RU" sz="1600" dirty="0" smtClean="0">
                <a:latin typeface="Muller"/>
              </a:rPr>
              <a:t>Липецкая </a:t>
            </a:r>
            <a:r>
              <a:rPr lang="ru-RU" sz="1600" dirty="0">
                <a:latin typeface="Muller"/>
              </a:rPr>
              <a:t>область граничит с Воронежской, Курской, Орловской, Тульской, Рязанской, Тамбовской областями</a:t>
            </a:r>
            <a:r>
              <a:rPr lang="ru-RU" sz="1600" dirty="0" smtClean="0">
                <a:latin typeface="Muller"/>
              </a:rPr>
              <a:t>.</a:t>
            </a:r>
          </a:p>
          <a:p>
            <a:pPr algn="just"/>
            <a:endParaRPr lang="ru-RU" sz="1600" dirty="0">
              <a:latin typeface="Muller"/>
            </a:endParaRPr>
          </a:p>
          <a:p>
            <a:pPr algn="just"/>
            <a:r>
              <a:rPr lang="ru-RU" sz="1600" dirty="0">
                <a:latin typeface="Muller"/>
              </a:rPr>
              <a:t>Территория области - 24,0 тыс. км2. </a:t>
            </a:r>
            <a:endParaRPr lang="ru-RU" sz="1600" dirty="0" smtClean="0">
              <a:latin typeface="Muller"/>
            </a:endParaRPr>
          </a:p>
          <a:p>
            <a:pPr algn="just"/>
            <a:r>
              <a:rPr lang="ru-RU" sz="1600" dirty="0" smtClean="0">
                <a:latin typeface="Muller"/>
              </a:rPr>
              <a:t>Протяженность </a:t>
            </a:r>
            <a:r>
              <a:rPr lang="ru-RU" sz="1600" dirty="0">
                <a:latin typeface="Muller"/>
              </a:rPr>
              <a:t>области: с севера на юг - 200 км, с запада на восток - 150 км. Общая протяженность границ - 900 км</a:t>
            </a:r>
            <a:r>
              <a:rPr lang="ru-RU" sz="1600" dirty="0" smtClean="0">
                <a:latin typeface="Muller"/>
              </a:rPr>
              <a:t>.</a:t>
            </a:r>
          </a:p>
          <a:p>
            <a:pPr algn="just"/>
            <a:endParaRPr lang="ru-RU" sz="1600" dirty="0">
              <a:latin typeface="Muller"/>
            </a:endParaRPr>
          </a:p>
          <a:p>
            <a:pPr algn="just"/>
            <a:r>
              <a:rPr lang="ru-RU" sz="1600" dirty="0">
                <a:latin typeface="Muller"/>
              </a:rPr>
              <a:t>Климат умеренно - континентальный с умеренно холодной зимой и теплым летом.</a:t>
            </a:r>
          </a:p>
          <a:p>
            <a:pPr algn="just"/>
            <a:r>
              <a:rPr lang="ru-RU" sz="1600" dirty="0">
                <a:latin typeface="Muller"/>
              </a:rPr>
              <a:t>Население – 1 </a:t>
            </a:r>
            <a:r>
              <a:rPr lang="ru-RU" sz="1600" dirty="0" smtClean="0">
                <a:latin typeface="Muller"/>
              </a:rPr>
              <a:t>108,3</a:t>
            </a:r>
            <a:r>
              <a:rPr lang="ru-RU" sz="1600" dirty="0">
                <a:latin typeface="Muller"/>
              </a:rPr>
              <a:t> тысяч человек на 1 января </a:t>
            </a:r>
            <a:r>
              <a:rPr lang="ru-RU" sz="1600" dirty="0" smtClean="0">
                <a:latin typeface="Muller"/>
              </a:rPr>
              <a:t>2025</a:t>
            </a:r>
            <a:r>
              <a:rPr lang="ru-RU" sz="1600" dirty="0">
                <a:latin typeface="Muller"/>
              </a:rPr>
              <a:t> г. </a:t>
            </a:r>
          </a:p>
          <a:p>
            <a:pPr algn="just"/>
            <a:endParaRPr lang="ru-RU" sz="1600" dirty="0" smtClean="0">
              <a:latin typeface="Muller"/>
            </a:endParaRPr>
          </a:p>
          <a:p>
            <a:pPr algn="just"/>
            <a:r>
              <a:rPr lang="ru-RU" sz="1600" dirty="0" smtClean="0">
                <a:latin typeface="Muller"/>
              </a:rPr>
              <a:t>В </a:t>
            </a:r>
            <a:r>
              <a:rPr lang="ru-RU" sz="1600" dirty="0">
                <a:latin typeface="Muller"/>
              </a:rPr>
              <a:t>соответствии с действующим законодательством в сфере местного самоуправления Липецкой области образованы 312 муниципальных образований - 2 городских округа и 18 муниципальных районов, 6 городских и 286 сельских поселений.</a:t>
            </a:r>
            <a:endParaRPr lang="ru-RU" sz="1600" b="0" i="0" dirty="0">
              <a:effectLst/>
              <a:latin typeface="Muller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05679"/>
            <a:ext cx="4581574" cy="41646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2"/>
          <a:stretch/>
        </p:blipFill>
        <p:spPr>
          <a:xfrm>
            <a:off x="4298731" y="78579"/>
            <a:ext cx="882869" cy="11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49" y="1400855"/>
            <a:ext cx="3625362" cy="3416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3821" y="412401"/>
            <a:ext cx="10294925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/>
            <a:r>
              <a:rPr lang="ru-RU" sz="242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СТРУКТУРА МЕДИЦИНСКОЙ СЛУЖБЫ ЛИПЕЦКОЙ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4746" y="1423344"/>
            <a:ext cx="5791664" cy="35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88 поликлиник и поликлинических  отделений </a:t>
            </a:r>
            <a:endParaRPr lang="ru-RU" sz="1694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6130" y="2322589"/>
            <a:ext cx="4966951" cy="48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 fontAlgn="base">
              <a:lnSpc>
                <a:spcPct val="150000"/>
              </a:lnSpc>
              <a:spcBef>
                <a:spcPts val="1210"/>
              </a:spcBef>
              <a:spcAft>
                <a:spcPct val="0"/>
              </a:spcAft>
              <a:defRPr/>
            </a:pPr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37 круглосуточных стационаров (</a:t>
            </a:r>
            <a:r>
              <a:rPr lang="ru-RU" sz="1694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8 828 </a:t>
            </a:r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коек)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6130" y="3522995"/>
            <a:ext cx="6000912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   районных и центральных районных больниц</a:t>
            </a:r>
          </a:p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  <a:r>
              <a:rPr lang="ru-RU" sz="1694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отделений общей врачебной практики</a:t>
            </a:r>
          </a:p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r>
              <a:rPr lang="ru-RU" sz="1694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врачебных амбулаторий</a:t>
            </a:r>
          </a:p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376</a:t>
            </a:r>
            <a:r>
              <a:rPr lang="ru-RU" sz="1694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94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ФАПов</a:t>
            </a:r>
            <a:endParaRPr lang="ru-RU" sz="1694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6130" y="3066980"/>
            <a:ext cx="3578180" cy="35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сельском здравоохранении: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26320" y="1747804"/>
            <a:ext cx="4752426" cy="61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для детей</a:t>
            </a:r>
          </a:p>
          <a:p>
            <a:pPr defTabSz="1106515"/>
            <a:r>
              <a:rPr lang="ru-RU" sz="1694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 для взрослых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-192505" y="4999664"/>
            <a:ext cx="6292516" cy="1734185"/>
            <a:chOff x="8159102" y="863491"/>
            <a:chExt cx="3580379" cy="291884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159102" y="863491"/>
              <a:ext cx="3580379" cy="518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</a:t>
              </a:r>
              <a:r>
                <a:rPr lang="ru-RU" sz="1400" b="1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численности врачей, чел.</a:t>
              </a:r>
            </a:p>
          </p:txBody>
        </p:sp>
        <p:graphicFrame>
          <p:nvGraphicFramePr>
            <p:cNvPr id="13" name="Диаграмма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5400193"/>
                </p:ext>
              </p:extLst>
            </p:nvPr>
          </p:nvGraphicFramePr>
          <p:xfrm>
            <a:off x="8159102" y="1442102"/>
            <a:ext cx="3396551" cy="2340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5" name="Прямоугольник 14"/>
          <p:cNvSpPr/>
          <p:nvPr/>
        </p:nvSpPr>
        <p:spPr>
          <a:xfrm>
            <a:off x="5598013" y="4989832"/>
            <a:ext cx="5615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среднего медицинского персонала, чел.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759944"/>
              </p:ext>
            </p:extLst>
          </p:nvPr>
        </p:nvGraphicFramePr>
        <p:xfrm>
          <a:off x="5580713" y="5317273"/>
          <a:ext cx="5650018" cy="14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548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7DFD5-76E2-4B7F-A632-ECFF272B1F79}"/>
              </a:ext>
            </a:extLst>
          </p:cNvPr>
          <p:cNvSpPr txBox="1">
            <a:spLocks/>
          </p:cNvSpPr>
          <p:nvPr/>
        </p:nvSpPr>
        <p:spPr>
          <a:xfrm>
            <a:off x="568553" y="429358"/>
            <a:ext cx="13891137" cy="361560"/>
          </a:xfrm>
          <a:prstGeom prst="rect">
            <a:avLst/>
          </a:prstGeom>
        </p:spPr>
        <p:txBody>
          <a:bodyPr vert="horz" lIns="110650" tIns="55325" rIns="110650" bIns="55325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defTabSz="1106515">
              <a:defRPr lang="ru-RU" sz="1862" b="0" i="0" u="none" strike="noStrike" kern="1200" spc="0" baseline="0">
                <a:solidFill>
                  <a:srgbClr val="1962E9"/>
                </a:solidFill>
                <a:latin typeface="TT Norms Regular" panose="02000503030000020003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Модернизация системы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здравоохранения Липецкой области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8720302"/>
              </p:ext>
            </p:extLst>
          </p:nvPr>
        </p:nvGraphicFramePr>
        <p:xfrm>
          <a:off x="236668" y="1380212"/>
          <a:ext cx="9342175" cy="538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646" y="4651551"/>
            <a:ext cx="1467573" cy="1956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82" y="4651551"/>
            <a:ext cx="1254673" cy="1924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72" y="4685272"/>
            <a:ext cx="1421659" cy="1889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" t="11069" r="-1779" b="-2189"/>
          <a:stretch/>
        </p:blipFill>
        <p:spPr>
          <a:xfrm>
            <a:off x="8818083" y="3092161"/>
            <a:ext cx="2031136" cy="1324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82" y="3136477"/>
            <a:ext cx="1975885" cy="1298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6"/>
          <a:stretch/>
        </p:blipFill>
        <p:spPr bwMode="auto">
          <a:xfrm>
            <a:off x="8792813" y="1544368"/>
            <a:ext cx="2028408" cy="1354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16685" r="214" b="8396"/>
          <a:stretch/>
        </p:blipFill>
        <p:spPr>
          <a:xfrm>
            <a:off x="5762387" y="1507685"/>
            <a:ext cx="2858923" cy="1427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31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170785" y="324370"/>
            <a:ext cx="2837895" cy="795273"/>
          </a:xfrm>
          <a:prstGeom prst="roundRect">
            <a:avLst/>
          </a:prstGeom>
          <a:solidFill>
            <a:srgbClr val="DD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5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g2e865bbc614_5_37"/>
          <p:cNvSpPr txBox="1"/>
          <p:nvPr/>
        </p:nvSpPr>
        <p:spPr>
          <a:xfrm>
            <a:off x="382390" y="89947"/>
            <a:ext cx="106262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kern="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Меры социальной поддержки </a:t>
            </a:r>
            <a:endParaRPr lang="ru-RU" sz="2400" b="1" kern="0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ahoma"/>
            </a:endParaRPr>
          </a:p>
          <a:p>
            <a:r>
              <a:rPr lang="ru-RU" sz="2400" b="1" kern="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Для врачей Липецкой </a:t>
            </a:r>
            <a:r>
              <a:rPr lang="ru-RU" sz="2400" b="1" kern="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области (итоги 2024)</a:t>
            </a:r>
            <a:endParaRPr lang="ru-RU" sz="2400" b="1" kern="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55" name="Google Shape;120;g2e865bbc614_5_37">
            <a:extLst>
              <a:ext uri="{FF2B5EF4-FFF2-40B4-BE49-F238E27FC236}">
                <a16:creationId xmlns:a16="http://schemas.microsoft.com/office/drawing/2014/main" id="{D8B60201-883B-4151-8CD4-138E0FFFD316}"/>
              </a:ext>
            </a:extLst>
          </p:cNvPr>
          <p:cNvSpPr/>
          <p:nvPr/>
        </p:nvSpPr>
        <p:spPr>
          <a:xfrm>
            <a:off x="382390" y="1710034"/>
            <a:ext cx="7837024" cy="4793921"/>
          </a:xfrm>
          <a:prstGeom prst="round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A503B6-486B-42F6-8F1C-C1CFCEEF3BD1}"/>
              </a:ext>
            </a:extLst>
          </p:cNvPr>
          <p:cNvSpPr/>
          <p:nvPr/>
        </p:nvSpPr>
        <p:spPr>
          <a:xfrm>
            <a:off x="903890" y="1922311"/>
            <a:ext cx="6628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kern="0" noProof="0" dirty="0" smtClean="0">
                <a:solidFill>
                  <a:srgbClr val="0067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935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600" b="1" kern="0" dirty="0">
              <a:solidFill>
                <a:srgbClr val="0067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600" b="1" kern="0" noProof="0" dirty="0" smtClean="0">
              <a:solidFill>
                <a:srgbClr val="0067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kern="0" noProof="0" dirty="0" smtClean="0">
                <a:solidFill>
                  <a:srgbClr val="0067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64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3A503B6-486B-42F6-8F1C-C1CFCEEF3BD1}"/>
              </a:ext>
            </a:extLst>
          </p:cNvPr>
          <p:cNvSpPr/>
          <p:nvPr/>
        </p:nvSpPr>
        <p:spPr>
          <a:xfrm>
            <a:off x="1487351" y="1891534"/>
            <a:ext cx="68120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kern="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Стипендия для с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тудентов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обучающихся по целевому договору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ru-RU" sz="1600" kern="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Стипендия для врачей-ординаторов, обучающихся по целевому договору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Социальные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выплаты 1,5 млн.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врачам, пришедшим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из </a:t>
            </a:r>
            <a:r>
              <a:rPr kumimoji="0" lang="ru-RU" sz="1600" b="0" i="0" u="none" strike="noStrike" kern="0" cap="none" spc="0" normalizeH="0" noProof="0" dirty="0" err="1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частн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Мед.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организаций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Социальные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выплаты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1,5 </a:t>
            </a:r>
            <a:r>
              <a:rPr lang="ru-RU" sz="1600" kern="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млн. врачам дефицитных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специальностей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lang="ru-RU" sz="1600" kern="0" dirty="0" smtClean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ru-RU" sz="1600" kern="0" dirty="0" err="1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Единовр</a:t>
            </a:r>
            <a:r>
              <a:rPr lang="ru-RU" sz="1600" kern="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выплата 5 млн. врачам, имеющим степень доктора </a:t>
            </a:r>
            <a:r>
              <a:rPr lang="ru-RU" sz="1600" kern="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наук</a:t>
            </a:r>
          </a:p>
          <a:p>
            <a:pPr lvl="0">
              <a:buClr>
                <a:srgbClr val="000000"/>
              </a:buClr>
              <a:defRPr/>
            </a:pPr>
            <a:endParaRPr lang="ru-RU" sz="1600" kern="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ru-RU" sz="1600" kern="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Компенсация </a:t>
            </a:r>
            <a:r>
              <a:rPr lang="ru-RU" sz="1600" kern="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затрат по оплате ЖКХ услуг мед работникам села</a:t>
            </a:r>
          </a:p>
          <a:p>
            <a:pPr lvl="0">
              <a:buClr>
                <a:srgbClr val="000000"/>
              </a:buClr>
              <a:defRPr/>
            </a:pPr>
            <a:r>
              <a:rPr lang="ru-RU" sz="1600" kern="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ru-RU" sz="1600" kern="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1600" kern="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Компенсация </a:t>
            </a:r>
            <a:r>
              <a:rPr lang="ru-RU" sz="1600" kern="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 наем жилых помещений</a:t>
            </a:r>
          </a:p>
          <a:p>
            <a:pPr lvl="0">
              <a:buClr>
                <a:srgbClr val="000000"/>
              </a:buClr>
              <a:defRPr/>
            </a:pPr>
            <a:endParaRPr lang="ru-RU" sz="1600" kern="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ru-RU" sz="1600" kern="0" dirty="0" smtClean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Социальные </a:t>
            </a:r>
            <a:r>
              <a:rPr lang="ru-RU" sz="1600" kern="0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выплаты на покупку или строительство жилья (47,6 млн.)</a:t>
            </a:r>
          </a:p>
          <a:p>
            <a:pPr lvl="0">
              <a:buClr>
                <a:srgbClr val="000000"/>
              </a:buClr>
              <a:defRPr/>
            </a:pPr>
            <a:endParaRPr lang="ru-RU" sz="1600" kern="0" dirty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endParaRPr lang="ru-RU" sz="1400" kern="0" dirty="0" smtClean="0">
              <a:solidFill>
                <a:srgbClr val="44546A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A503B6-486B-42F6-8F1C-C1CFCEEF3BD1}"/>
              </a:ext>
            </a:extLst>
          </p:cNvPr>
          <p:cNvSpPr/>
          <p:nvPr/>
        </p:nvSpPr>
        <p:spPr>
          <a:xfrm>
            <a:off x="709010" y="4792209"/>
            <a:ext cx="907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2 202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ru-RU" sz="1600" b="1" kern="0" dirty="0" smtClean="0">
                <a:solidFill>
                  <a:srgbClr val="0067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293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0408" y="401875"/>
            <a:ext cx="238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348,4 млн. руб.</a:t>
            </a:r>
          </a:p>
          <a:p>
            <a:r>
              <a:rPr lang="ru-RU" dirty="0" smtClean="0"/>
              <a:t>областного </a:t>
            </a:r>
            <a:r>
              <a:rPr lang="ru-RU" dirty="0"/>
              <a:t>бюджета</a:t>
            </a:r>
          </a:p>
        </p:txBody>
      </p:sp>
      <p:pic>
        <p:nvPicPr>
          <p:cNvPr id="46" name="Google Shape;93;g2e865bbc614_5_22">
            <a:extLst>
              <a:ext uri="{FF2B5EF4-FFF2-40B4-BE49-F238E27FC236}">
                <a16:creationId xmlns:a16="http://schemas.microsoft.com/office/drawing/2014/main" id="{619D1FA3-BFB8-47DD-AACC-7656B4204A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82" y="1369801"/>
            <a:ext cx="444928" cy="47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3" y="1547180"/>
            <a:ext cx="3375581" cy="511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xfrm>
            <a:off x="9077739" y="632653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6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g2e865bbc614_5_37"/>
          <p:cNvSpPr txBox="1"/>
          <p:nvPr/>
        </p:nvSpPr>
        <p:spPr>
          <a:xfrm>
            <a:off x="302658" y="126799"/>
            <a:ext cx="1062629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b="1" kern="0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НОВЫЕ меры поддержки для </a:t>
            </a:r>
            <a:r>
              <a:rPr lang="ru-RU" sz="4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ahoma"/>
              </a:rPr>
              <a:t>педиатров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0" y="1566042"/>
            <a:ext cx="5456306" cy="36386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2694" y="1566042"/>
            <a:ext cx="61126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uller"/>
              </a:rPr>
              <a:t>Вакансии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поликлиника</a:t>
            </a:r>
          </a:p>
          <a:p>
            <a:r>
              <a:rPr lang="ru-RU" dirty="0" smtClean="0"/>
              <a:t>ГУЗ </a:t>
            </a:r>
            <a:r>
              <a:rPr lang="ru-RU" dirty="0"/>
              <a:t>«Липецкая городская больница №4 «Липецк-Мед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ГУЗ «Липецкая </a:t>
            </a:r>
            <a:r>
              <a:rPr lang="ru-RU" dirty="0"/>
              <a:t>городская детская больница</a:t>
            </a:r>
            <a:r>
              <a:rPr lang="ru-RU" dirty="0" smtClean="0"/>
              <a:t>»</a:t>
            </a:r>
          </a:p>
          <a:p>
            <a:r>
              <a:rPr lang="ru-RU" dirty="0"/>
              <a:t>ГУЗ «</a:t>
            </a:r>
            <a:r>
              <a:rPr lang="ru-RU" dirty="0" err="1"/>
              <a:t>Воловская</a:t>
            </a:r>
            <a:r>
              <a:rPr lang="ru-RU" dirty="0"/>
              <a:t> районная больница» </a:t>
            </a:r>
            <a:endParaRPr lang="ru-RU" dirty="0" smtClean="0"/>
          </a:p>
          <a:p>
            <a:r>
              <a:rPr lang="ru-RU" dirty="0" smtClean="0"/>
              <a:t>ГУЗ «</a:t>
            </a:r>
            <a:r>
              <a:rPr lang="ru-RU" dirty="0" err="1" smtClean="0"/>
              <a:t>Грязинская</a:t>
            </a:r>
            <a:r>
              <a:rPr lang="ru-RU" dirty="0" smtClean="0"/>
              <a:t> </a:t>
            </a:r>
            <a:r>
              <a:rPr lang="ru-RU" dirty="0"/>
              <a:t>центральная районная больница» </a:t>
            </a:r>
            <a:endParaRPr lang="ru-RU" dirty="0" smtClean="0"/>
          </a:p>
          <a:p>
            <a:r>
              <a:rPr lang="ru-RU" dirty="0" smtClean="0"/>
              <a:t>ГУЗ </a:t>
            </a:r>
            <a:r>
              <a:rPr lang="ru-RU" dirty="0"/>
              <a:t>«</a:t>
            </a:r>
            <a:r>
              <a:rPr lang="ru-RU" dirty="0" err="1"/>
              <a:t>Данковская</a:t>
            </a:r>
            <a:r>
              <a:rPr lang="ru-RU" dirty="0"/>
              <a:t> центральная районная больница» </a:t>
            </a:r>
            <a:endParaRPr lang="ru-RU" dirty="0" smtClean="0"/>
          </a:p>
          <a:p>
            <a:r>
              <a:rPr lang="ru-RU" dirty="0" smtClean="0"/>
              <a:t>ГУЗ «</a:t>
            </a:r>
            <a:r>
              <a:rPr lang="ru-RU" dirty="0"/>
              <a:t>Лебедянская  центральная районная больница» </a:t>
            </a:r>
          </a:p>
          <a:p>
            <a:r>
              <a:rPr lang="ru-RU" dirty="0" smtClean="0"/>
              <a:t>ГУЗ «Липецкая  </a:t>
            </a:r>
            <a:r>
              <a:rPr lang="ru-RU" dirty="0"/>
              <a:t>районная больница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ГУЗ «</a:t>
            </a:r>
            <a:r>
              <a:rPr lang="ru-RU" dirty="0" err="1" smtClean="0"/>
              <a:t>Тербунская</a:t>
            </a:r>
            <a:r>
              <a:rPr lang="ru-RU" dirty="0" smtClean="0"/>
              <a:t> </a:t>
            </a:r>
            <a:r>
              <a:rPr lang="ru-RU" dirty="0"/>
              <a:t>центральная районная больница»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стационар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ГУЗ «Областная </a:t>
            </a:r>
            <a:r>
              <a:rPr lang="ru-RU" dirty="0"/>
              <a:t>детская больница» </a:t>
            </a:r>
            <a:endParaRPr lang="ru-RU" dirty="0" smtClean="0"/>
          </a:p>
          <a:p>
            <a:r>
              <a:rPr lang="ru-RU" dirty="0" smtClean="0"/>
              <a:t>ГУЗ «</a:t>
            </a:r>
            <a:r>
              <a:rPr lang="ru-RU" dirty="0" err="1" smtClean="0"/>
              <a:t>Данковская</a:t>
            </a:r>
            <a:r>
              <a:rPr lang="ru-RU" dirty="0" smtClean="0"/>
              <a:t> </a:t>
            </a:r>
            <a:r>
              <a:rPr lang="ru-RU" dirty="0"/>
              <a:t>центральная районная больница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3326" y="265926"/>
            <a:ext cx="3295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  <a:latin typeface="Muller"/>
              </a:rPr>
              <a:t>3 </a:t>
            </a:r>
            <a:r>
              <a:rPr lang="ru-RU" sz="3200" b="1" dirty="0">
                <a:solidFill>
                  <a:srgbClr val="1F4E79"/>
                </a:solidFill>
                <a:latin typeface="Muller"/>
              </a:rPr>
              <a:t>млн </a:t>
            </a:r>
            <a:r>
              <a:rPr lang="ru-RU" sz="3200" b="1" dirty="0" smtClean="0">
                <a:solidFill>
                  <a:srgbClr val="1F4E79"/>
                </a:solidFill>
                <a:latin typeface="Muller"/>
              </a:rPr>
              <a:t>рублей</a:t>
            </a:r>
            <a:endParaRPr lang="ru-RU" sz="3200" b="1" dirty="0">
              <a:solidFill>
                <a:srgbClr val="1F4E79"/>
              </a:solidFill>
              <a:latin typeface="Mull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13869"/>
            <a:ext cx="1182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Заинтересовались: </a:t>
            </a:r>
            <a:r>
              <a:rPr lang="ru-RU" dirty="0" smtClean="0"/>
              <a:t>напишите +</a:t>
            </a:r>
            <a:r>
              <a:rPr lang="ru-RU" dirty="0" smtClean="0"/>
              <a:t>7 903 643 33 37 </a:t>
            </a:r>
            <a:r>
              <a:rPr lang="ru-RU" dirty="0" smtClean="0"/>
              <a:t>Квасова Ирина </a:t>
            </a:r>
            <a:r>
              <a:rPr lang="ru-RU" dirty="0" smtClean="0"/>
              <a:t>Ивановна,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sz="1400" dirty="0" smtClean="0"/>
              <a:t>начальник отдела кадровой политики министерства здравоохранения Липецкой области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0429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9550" y="242393"/>
            <a:ext cx="504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6515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центре внимания - человек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485" y="1360020"/>
            <a:ext cx="4802872" cy="2779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06515"/>
            <a:endParaRPr lang="ru-RU" sz="1694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100238" y="1445465"/>
            <a:ext cx="4514649" cy="3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6515"/>
            <a:r>
              <a:rPr lang="ru-RU" sz="169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Единые медицинские алгоритмы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1270" y="2164963"/>
            <a:ext cx="3338727" cy="31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Четкий алгоритм действий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16635" y="2539917"/>
            <a:ext cx="4423036" cy="102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06515"/>
            <a:endParaRPr lang="ru-RU" sz="1694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Единые стандарты объемов, сроков, последовательности диагностических процедур и манипуляций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485" y="4248160"/>
            <a:ext cx="4802872" cy="2345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06515"/>
            <a:endParaRPr lang="ru-RU" sz="1694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5" y="2154371"/>
            <a:ext cx="380614" cy="3806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8" y="2877316"/>
            <a:ext cx="591470" cy="5914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5941" y="4271892"/>
            <a:ext cx="3193655" cy="3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6515"/>
            <a:r>
              <a:rPr lang="ru-RU" sz="169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Стандарты оформления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6729" y="4647684"/>
            <a:ext cx="5147216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Интуитивно понятная навигация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5500" y="5495132"/>
            <a:ext cx="5586323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Комфортные открытые пространства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1059" y="5902153"/>
            <a:ext cx="3677144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Планировка с учетом мед логистики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3" y="4421797"/>
            <a:ext cx="737667" cy="7376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9" y="5517766"/>
            <a:ext cx="598435" cy="59843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6239763" y="1348898"/>
            <a:ext cx="5346113" cy="277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06515"/>
            <a:endParaRPr lang="ru-RU" sz="1694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555134" y="1387407"/>
            <a:ext cx="3811386" cy="61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6515"/>
            <a:r>
              <a:rPr lang="ru-RU" sz="169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Высокий профессионализм </a:t>
            </a:r>
          </a:p>
          <a:p>
            <a:pPr algn="ctr" defTabSz="1106515"/>
            <a:r>
              <a:rPr lang="ru-RU" sz="169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 командной работе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38826" y="2823651"/>
            <a:ext cx="3568148" cy="576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06515"/>
            <a:endParaRPr lang="ru-RU" sz="1694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Мульти дисциплинарный подход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63" y="1991230"/>
            <a:ext cx="580059" cy="721176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6258813" y="4271892"/>
            <a:ext cx="5327063" cy="24428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106515"/>
            <a:endParaRPr lang="ru-RU" sz="1694" kern="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61906" y="4248160"/>
            <a:ext cx="5572421" cy="61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6515"/>
            <a:r>
              <a:rPr lang="ru-RU" sz="169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Стандарт организации </a:t>
            </a:r>
          </a:p>
          <a:p>
            <a:pPr algn="ctr" defTabSz="1106515"/>
            <a:r>
              <a:rPr lang="ru-RU" sz="1694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медицинской </a:t>
            </a:r>
            <a:r>
              <a:rPr lang="ru-RU" sz="169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помощи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64931" y="4879110"/>
            <a:ext cx="5232412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Стандарт оснащения оборудованием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4967" y="5361432"/>
            <a:ext cx="5586323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Передовые цифровые решения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92028" y="5873734"/>
            <a:ext cx="3511762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6515"/>
            <a:r>
              <a:rPr lang="ru-RU" sz="1452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Пациентоориентированный</a:t>
            </a:r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подход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50" y="5767933"/>
            <a:ext cx="618104" cy="618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32" y="4963505"/>
            <a:ext cx="575651" cy="57565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70" y="2891926"/>
            <a:ext cx="644652" cy="7376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32355" y="2150701"/>
            <a:ext cx="3471436" cy="53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Высокие требования </a:t>
            </a:r>
          </a:p>
          <a:p>
            <a:pPr defTabSz="1106515"/>
            <a:r>
              <a:rPr lang="ru-RU" sz="1452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компетенциям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50230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24535" y="4082139"/>
            <a:ext cx="5873384" cy="27756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13212" y="2436099"/>
            <a:ext cx="226423" cy="11930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3212" y="3951286"/>
            <a:ext cx="226423" cy="50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397" y="650909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609" y="156550"/>
            <a:ext cx="8185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Победы 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достижения </a:t>
            </a:r>
            <a:endParaRPr lang="ru-RU" sz="2400" b="1" kern="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медицинских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организаций Липецкой области в 2024 году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9" y="1336197"/>
            <a:ext cx="4387516" cy="4387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95" y="4022927"/>
            <a:ext cx="3463608" cy="2426703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1864895" y="3529955"/>
            <a:ext cx="1807421" cy="1030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38020" y="1323353"/>
            <a:ext cx="40254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Конкурсы международного уровня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участник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Общероссийские конкурсы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- 1 место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- 2 место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Топ-5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Топ-10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городские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конкурсы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- 1 место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- 2 место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3741" y="4082393"/>
            <a:ext cx="6821175" cy="259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ЛООД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ЛОСПК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БСМП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ЛОПЦ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ЛОКЦ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ЦСМПиМК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ЛГСП2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ЛМК, ЛОКБ, ОДБ, ОКВД,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ЕГДБ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ГП1, ГП2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06" y="4140349"/>
            <a:ext cx="372073" cy="3753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98" y="4144424"/>
            <a:ext cx="375312" cy="375312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6392313" y="4137351"/>
            <a:ext cx="1463393" cy="2371745"/>
            <a:chOff x="6372274" y="4325007"/>
            <a:chExt cx="1463393" cy="2371745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372274" y="4325007"/>
              <a:ext cx="1463393" cy="375312"/>
              <a:chOff x="6486090" y="4559968"/>
              <a:chExt cx="1463393" cy="375312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6090" y="4559968"/>
                <a:ext cx="375312" cy="375312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1243" y="4559968"/>
                <a:ext cx="375312" cy="375312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4171" y="4559968"/>
                <a:ext cx="375312" cy="375312"/>
              </a:xfrm>
              <a:prstGeom prst="rect">
                <a:avLst/>
              </a:prstGeom>
            </p:spPr>
          </p:pic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17" y="4760293"/>
              <a:ext cx="375312" cy="37531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568" y="4760293"/>
              <a:ext cx="372073" cy="37531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284" y="4770319"/>
              <a:ext cx="375312" cy="3753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157" y="4760293"/>
              <a:ext cx="375312" cy="37531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102" y="5225934"/>
              <a:ext cx="375312" cy="37531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802" y="5223621"/>
              <a:ext cx="372073" cy="37531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916" y="5219383"/>
              <a:ext cx="375312" cy="37531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383" y="5846563"/>
              <a:ext cx="375312" cy="37531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329" y="5852559"/>
              <a:ext cx="375312" cy="37531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284" y="6321440"/>
              <a:ext cx="375312" cy="375312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4"/>
          <a:stretch/>
        </p:blipFill>
        <p:spPr>
          <a:xfrm>
            <a:off x="10226719" y="4443982"/>
            <a:ext cx="1393142" cy="1569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7943" y="4061448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Чемпионы 2024 года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97" y="3403858"/>
            <a:ext cx="197395" cy="138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6876" y="6311208"/>
            <a:ext cx="200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8B6538"/>
                </a:solidFill>
              </a:rPr>
              <a:t>Липецкая область </a:t>
            </a:r>
            <a:endParaRPr lang="ru-RU" dirty="0">
              <a:solidFill>
                <a:srgbClr val="8B65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865bbc614_5_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rgbClr val="00679D"/>
                </a:solidFill>
                <a:effectLst/>
                <a:uLnTx/>
                <a:uFillTx/>
                <a:latin typeface="Oswald Light"/>
                <a:ea typeface="Oswald Light"/>
                <a:cs typeface="Oswald Light"/>
                <a:sym typeface="Oswald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9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679D"/>
              </a:solidFill>
              <a:effectLst/>
              <a:uLnTx/>
              <a:uFillTx/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8" name="Google Shape;118;g2e865bbc614_5_37"/>
          <p:cNvSpPr txBox="1"/>
          <p:nvPr/>
        </p:nvSpPr>
        <p:spPr>
          <a:xfrm>
            <a:off x="236197" y="235992"/>
            <a:ext cx="10834414" cy="531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C94B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Новые лица</a:t>
            </a:r>
            <a:endParaRPr kumimoji="0" lang="ru-RU" sz="1600" b="0" i="0" u="none" strike="noStrike" kern="0" cap="none" spc="-1" normalizeH="0" baseline="0" noProof="0" dirty="0">
              <a:ln>
                <a:noFill/>
              </a:ln>
              <a:solidFill>
                <a:srgbClr val="5C94B8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59777" y="1545566"/>
            <a:ext cx="5050373" cy="488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Новый врач на приеме | Ирина Александровна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Саввина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Коллектив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Тербунской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центральной районной больницы пополнился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врачом-офтальмологом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👀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детства мечтая о медицине, Ирина Александровна заключила договор на целевое обучение с больницей и окончила ординатуру по офтальмологии в Рязанском государственном медицинском университете.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первого дня на приеме у Ирины Александровны до 30 пациентов, за которых она отвечает. Несмотря на небольшой опыт, она уже зарекомендовала себя как профессионал и вежливый врач 👏</a:t>
            </a: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98" y="1452908"/>
            <a:ext cx="3484641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1113</Words>
  <Application>Microsoft Office PowerPoint</Application>
  <PresentationFormat>Широкоэкранный</PresentationFormat>
  <Paragraphs>199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Courier New</vt:lpstr>
      <vt:lpstr>Muller</vt:lpstr>
      <vt:lpstr>Oswald Light</vt:lpstr>
      <vt:lpstr>Roboto</vt:lpstr>
      <vt:lpstr>Tahoma</vt:lpstr>
      <vt:lpstr>Times New Roman</vt:lpstr>
      <vt:lpstr>TT Norms Regular</vt:lpstr>
      <vt:lpstr>5_Тема Office</vt:lpstr>
      <vt:lpstr>2_Тема Office</vt:lpstr>
      <vt:lpstr>3_Тема Office</vt:lpstr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Aquarius-new</dc:creator>
  <cp:lastModifiedBy>bti48</cp:lastModifiedBy>
  <cp:revision>73</cp:revision>
  <cp:lastPrinted>2025-01-29T07:47:17Z</cp:lastPrinted>
  <dcterms:created xsi:type="dcterms:W3CDTF">2025-01-17T06:11:32Z</dcterms:created>
  <dcterms:modified xsi:type="dcterms:W3CDTF">2025-04-17T03:56:06Z</dcterms:modified>
</cp:coreProperties>
</file>