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90" r:id="rId3"/>
    <p:sldId id="291" r:id="rId4"/>
    <p:sldId id="292" r:id="rId5"/>
    <p:sldId id="277" r:id="rId6"/>
    <p:sldId id="268" r:id="rId7"/>
    <p:sldId id="289" r:id="rId8"/>
    <p:sldId id="276" r:id="rId9"/>
    <p:sldId id="274" r:id="rId10"/>
    <p:sldId id="272" r:id="rId11"/>
    <p:sldId id="265" r:id="rId12"/>
    <p:sldId id="266" r:id="rId13"/>
    <p:sldId id="267" r:id="rId14"/>
    <p:sldId id="278" r:id="rId15"/>
    <p:sldId id="293" r:id="rId16"/>
    <p:sldId id="288" r:id="rId17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4F0F-6221-45BE-9394-04BF5004EF01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E886-362F-46AE-BFE1-F968DD24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E886-362F-46AE-BFE1-F968DD241F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E3864-0852-487B-AA6D-3258D5AC1534}" type="datetimeFigureOut">
              <a:rPr lang="ru-RU" smtClean="0"/>
              <a:pPr/>
              <a:t>11.03.2025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3FF9A6-B1D0-47CC-895D-5EB90A7ECA7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orcrb53@yandex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/>
              <a:t>ГОБУЗ «</a:t>
            </a:r>
            <a:r>
              <a:rPr lang="ru-RU" sz="4300" dirty="0" err="1" smtClean="0"/>
              <a:t>Боровичская</a:t>
            </a:r>
            <a:r>
              <a:rPr lang="ru-RU" sz="4300" dirty="0" smtClean="0"/>
              <a:t> центральная районная больница»</a:t>
            </a:r>
            <a:endParaRPr lang="ru-RU" sz="4300" dirty="0"/>
          </a:p>
        </p:txBody>
      </p:sp>
      <p:pic>
        <p:nvPicPr>
          <p:cNvPr id="2050" name="Picture 2" descr="C:\Users\User\Downloads\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35163"/>
            <a:ext cx="785818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108012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2025 году начал работать новый амбулаторно-поликлинический корпус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https://sun9-56.userapi.com/impg/fA3ngVETfaFpMuq-x6Tzd6w6wZY8e6Tbdthihw/1YCQ8bA1Bnk.jpg?size=1280x853&amp;quality=96&amp;sign=b72824d9c43ff3a15f0b647115d92c0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47373" cy="516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Потребность в специалистах в г. Боровичи,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Боровичском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Мошенском районах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626" t="22629" r="24299" b="12877"/>
          <a:stretch>
            <a:fillRect/>
          </a:stretch>
        </p:blipFill>
        <p:spPr bwMode="auto">
          <a:xfrm>
            <a:off x="755576" y="764704"/>
            <a:ext cx="757221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Меры социальной поддержки, предусмотренные для медицинского работника,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трудоустраивающегося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в ГОБУЗ «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Боровичская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ЦРБ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(в рамках коллективного договора)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38437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служебного жилья (обеспечение в порядке очередности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выпускникам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ВУЗов при приеме на работу выплачиваются подъемные в размере 100 000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рублей*;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врачам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поступающим на работу в учреждение, единовременно выплачиваются «подъемные» в размере 50 000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рублей*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поддержки, предусмотренные для медицинского работника, трудоустраивающегося в ГОБУЗ «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Боровичская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ЦРБ»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983832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специалисты, прибывшие из других регионов и имеющие гражданство РФ, после приема на работу имеют право на получение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500 000 рублей ежегодно в течение 3-х лет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согласно областному закону Новгородской области № 61-ОЗ;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специалисты, прибывшие из других регионов и имеющие гражданство РФ, после приема на работу имеют право на получение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1 000 000  рублей согласно программе «Земский доктор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специалисты, прибывшие из других регионов и имеющие гражданство РФ, после приема на работу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сельскую местность имеют право на получение 500 000  рублей согласно программе «Земский фельдшер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специалистам, трудоустроившимся в 2025 году после окончания образовательной организации, предоставляется  дополнительная мера социальной поддержки в виде ежемесячной выплаты в размере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15 000 рублей сроком на три года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согласно областному закону от 08.10.2021 года № 8-ОЗ (перечень специалистов указан в п. 2 ст. 1 закона)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be5e95c81aead88f9de3adf61ae61e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492870" cy="39219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/>
              <a:t>Средняя заработная плата врачей в ГОБУЗ «</a:t>
            </a:r>
            <a:r>
              <a:rPr lang="ru-RU" sz="3500" b="1" dirty="0" err="1" smtClean="0"/>
              <a:t>Боровичская</a:t>
            </a:r>
            <a:r>
              <a:rPr lang="ru-RU" sz="3500" b="1" dirty="0" smtClean="0"/>
              <a:t> ЦРБ»:</a:t>
            </a:r>
            <a:endParaRPr lang="ru-RU" sz="35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700808"/>
            <a:ext cx="5832648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врач-терапевт участковый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60 000 рублей;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врач-педиатр участковый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53 000 рублей;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 - узкий специалист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неонатолог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оториноларинголог, офтальмолог, патологоанатом, травматолог-ортопед, эндокринолог, эпидемиолог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- 65000 рублей.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methermometers.com/media/wysiwyg/Contact_Ball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4653136"/>
            <a:ext cx="3761501" cy="1342758"/>
          </a:xfrm>
          <a:prstGeom prst="rect">
            <a:avLst/>
          </a:prstGeom>
          <a:noFill/>
        </p:spPr>
      </p:pic>
      <p:pic>
        <p:nvPicPr>
          <p:cNvPr id="1026" name="Picture 2" descr="https://kartinki.pics/uploads/posts/2022-02/1645896580_4-kartinkin-net-p-dokumenti-kartinki-dlya-prezentatsii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991">
            <a:off x="5940152" y="5273824"/>
            <a:ext cx="1838682" cy="1469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11144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248472" cy="53285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Юридический адрес: </a:t>
            </a:r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174406 Новгородская область, </a:t>
            </a:r>
          </a:p>
          <a:p>
            <a:pPr algn="ctr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г. Боровичи, пл. 1 Мая, д. 2А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Главный врач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ГОБУЗ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Боровичская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ЦРБ» 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Ольга Ивановна Захарова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 : (81664)- 4-01-19;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921-208-98-07</a:t>
            </a:r>
          </a:p>
          <a:p>
            <a:pPr algn="ctr">
              <a:buNone/>
            </a:pPr>
            <a:r>
              <a:rPr lang="en-US" sz="2800" dirty="0" smtClean="0"/>
              <a:t>e-mail: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hlinkClick r:id="rId4"/>
              </a:rPr>
              <a:t>borcrb53@yandex.ru</a:t>
            </a:r>
            <a:endParaRPr lang="ru-RU" sz="2800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Начальник отдела кадров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Елена Юрьевна Александрова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Тел: 921-739-05-09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Информацию об Учреждении </a:t>
            </a:r>
          </a:p>
          <a:p>
            <a:pPr algn="ctr">
              <a:buNone/>
            </a:pPr>
            <a:r>
              <a:rPr lang="ru-RU" sz="2800" dirty="0" smtClean="0"/>
              <a:t>Вы можете найти на сайте</a:t>
            </a:r>
          </a:p>
          <a:p>
            <a:pPr algn="ctr">
              <a:buNone/>
            </a:pPr>
            <a:r>
              <a:rPr lang="en-US" sz="2800" b="1" dirty="0" smtClean="0"/>
              <a:t>crbborovichi.gosuslugi.ru</a:t>
            </a:r>
            <a:r>
              <a:rPr lang="ru-RU" sz="2800" b="1" dirty="0" smtClean="0"/>
              <a:t>;</a:t>
            </a: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https://vk.com/crbborovichi53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038600" cy="51581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Документы необходимые для трудоустройства: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Диплом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Свидетельство об аккредитации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СНИЛС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Военный билет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Медицинская книжка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Трудовая книжка или сведения о трудовой деятельности (ЭТК)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Реквизиты банковской карты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im0-tub-ru.yandex.net/i?id=dda655205ab3c44d5d5239fcc4929cc5-l&amp;ref=rim&amp;n=13&amp;w=1080&amp;h=1080"/>
          <p:cNvPicPr>
            <a:picLocks noChangeAspect="1" noChangeArrowheads="1"/>
          </p:cNvPicPr>
          <p:nvPr/>
        </p:nvPicPr>
        <p:blipFill>
          <a:blip r:embed="rId2" cstate="print"/>
          <a:srcRect l="8970" t="13455" r="1327" b="12540"/>
          <a:stretch>
            <a:fillRect/>
          </a:stretch>
        </p:blipFill>
        <p:spPr bwMode="auto">
          <a:xfrm>
            <a:off x="3923928" y="2877758"/>
            <a:ext cx="4824536" cy="39802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2942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 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Ждём Вас в городе Боровичи!!!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https://avatars.mds.yandex.net/get-zen_doc/1930013/pub_5fb92b70ccd7953aaa3a3cd6_5fc3a66e39eab6574d95ff42/scale_1200"/>
          <p:cNvPicPr>
            <a:picLocks noChangeAspect="1" noChangeArrowheads="1"/>
          </p:cNvPicPr>
          <p:nvPr/>
        </p:nvPicPr>
        <p:blipFill>
          <a:blip r:embed="rId3" cstate="print"/>
          <a:srcRect l="19444" t="8333" b="10417"/>
          <a:stretch>
            <a:fillRect/>
          </a:stretch>
        </p:blipFill>
        <p:spPr bwMode="auto">
          <a:xfrm>
            <a:off x="179512" y="3284984"/>
            <a:ext cx="417646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sozvezdie-tour.ru/images/uploadedfiles/a82e558a-2496-4d40-a36b-873e4e0cd877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755576" y="1052736"/>
            <a:ext cx="7272808" cy="5456737"/>
          </a:xfrm>
          <a:prstGeom prst="rect">
            <a:avLst/>
          </a:prstGeom>
          <a:noFill/>
        </p:spPr>
      </p:pic>
      <p:pic>
        <p:nvPicPr>
          <p:cNvPr id="1026" name="Picture 2" descr="https://forum.materinstvo.ru/uploads/1275497179/post-52861-12756265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512168" cy="1809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260648"/>
            <a:ext cx="63596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 Боровичи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363272" cy="4767808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г. Боровичи и </a:t>
            </a:r>
            <a:r>
              <a:rPr lang="ru-RU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Боровичского</a:t>
            </a: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>
              <a:buFontTx/>
              <a:buChar char="-"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60 283 человек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по численности жителей населённый пункт в Новгородской области.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июля 2020 городу было присвоено звание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трудовой доблести»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39013" t="30604" r="37743" b="19657"/>
          <a:stretch>
            <a:fillRect/>
          </a:stretch>
        </p:blipFill>
        <p:spPr bwMode="auto">
          <a:xfrm>
            <a:off x="179512" y="4692212"/>
            <a:ext cx="1800200" cy="21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43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world.lib.ru/img/s/smolina/1e3/x14.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168352" cy="2338546"/>
          </a:xfrm>
          <a:prstGeom prst="rect">
            <a:avLst/>
          </a:prstGeom>
          <a:noFill/>
        </p:spPr>
      </p:pic>
      <p:pic>
        <p:nvPicPr>
          <p:cNvPr id="32776" name="Picture 8" descr="https://thumbs.dreamstime.com/z/%D0%B2%D0%B7%D0%B3-%D1%8F-%D1%80%D0%B5-%D1%8C%D1%81%D0%B0-%D1%82%D0%B5%D1%80%D0%BC%D0%B8%D0%BD%D0%B0-%D1%8C%D0%BD%D1%8B%D0%B5-%D0%BF%D1%83%D1%82%D0%B8-okulovka-%D0%B8-%D1%80%D0%B5-%D1%8C%D1%81%D0%B0-%D0%B2-%D0%BD%D0%B5-%D0%B5%D1%82%D0%B0-%D1%81%D0%BE-%D0%BD%D0%B5%D1%87%D0%BD%D0%BE%D0%BC-4938376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3196" r="1972" b="11225"/>
          <a:stretch>
            <a:fillRect/>
          </a:stretch>
        </p:blipFill>
        <p:spPr bwMode="auto">
          <a:xfrm>
            <a:off x="251521" y="4581128"/>
            <a:ext cx="3552394" cy="201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2780928"/>
            <a:ext cx="20882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Боровичи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771800" y="836712"/>
            <a:ext cx="2088232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62068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326</a:t>
            </a:r>
            <a:r>
              <a:rPr lang="ru-RU" sz="2000" b="1" dirty="0" smtClean="0"/>
              <a:t> </a:t>
            </a:r>
            <a:r>
              <a:rPr lang="ru-RU" sz="2000" dirty="0" smtClean="0"/>
              <a:t>км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99792" y="2060848"/>
            <a:ext cx="1692000" cy="43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83768" y="2636912"/>
            <a:ext cx="2592288" cy="21602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91880" y="19168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34290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delanounas.ru/i/a/t/a/f_aTA1Ny5yYWRpa2FsLnJ1LzE1MTEvNDUvNDdjZjY5ODc4YTlmLmpwZz9fX2lkPTcwOTU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2915816" cy="19444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260648"/>
            <a:ext cx="230425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32772" name="Picture 4" descr="https://tours.valkiria-travel.ru/images/cats/pamyatnik-tysyacheletie-ross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348880"/>
            <a:ext cx="3024336" cy="2217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0" y="2348880"/>
            <a:ext cx="30243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Великий Новгород</a:t>
            </a:r>
            <a:endParaRPr lang="ru-RU" sz="2000" dirty="0"/>
          </a:p>
        </p:txBody>
      </p:sp>
      <p:pic>
        <p:nvPicPr>
          <p:cNvPr id="27" name="Picture 6" descr="https://turproezdka.ru/wp-content/uploads/2018/07/blobid1532423350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182" y="4509120"/>
            <a:ext cx="3168038" cy="20882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20072" y="4509120"/>
            <a:ext cx="16561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Москва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3356992"/>
            <a:ext cx="36724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30 км от города находятся железнодорожные станции 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Окуловка и Угловка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делают остановку скоростные поезда «Сапсан» и "Ласточка". По графику ходит поезд Боровичи-Угловка.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88640"/>
            <a:ext cx="499148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Расположение города</a:t>
            </a:r>
            <a:endParaRPr lang="ru-RU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88640"/>
            <a:ext cx="499148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Прогулка по городу</a:t>
            </a:r>
            <a:endParaRPr lang="ru-RU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981595"/>
            <a:ext cx="6655008" cy="2662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3599"/>
            <a:ext cx="4819192" cy="3214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990" y="3643598"/>
            <a:ext cx="4820660" cy="3214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810" y="3943"/>
            <a:ext cx="2726372" cy="36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913572"/>
      </p:ext>
    </p:extLst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88950" y="2924175"/>
            <a:ext cx="3506788" cy="684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6" name="Text Box 113"/>
          <p:cNvSpPr txBox="1">
            <a:spLocks noChangeArrowheads="1"/>
          </p:cNvSpPr>
          <p:nvPr/>
        </p:nvSpPr>
        <p:spPr bwMode="auto">
          <a:xfrm>
            <a:off x="342900" y="2924175"/>
            <a:ext cx="3581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Женская консультация</a:t>
            </a:r>
            <a:endParaRPr lang="en-US" altLang="ru-RU" sz="14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на 300 посещений в смену</a:t>
            </a:r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+ 4 койки дневного стационара</a:t>
            </a: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8950" y="2276475"/>
            <a:ext cx="3506788" cy="631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950" y="1341438"/>
            <a:ext cx="3506788" cy="935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1484313"/>
            <a:ext cx="3960812" cy="57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43438" y="2781300"/>
            <a:ext cx="3960812" cy="15843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4463" y="3716338"/>
            <a:ext cx="4211637" cy="2997200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4" name="Rectangle 3"/>
          <p:cNvSpPr>
            <a:spLocks noGrp="1"/>
          </p:cNvSpPr>
          <p:nvPr>
            <p:ph type="title" idx="4294967295"/>
          </p:nvPr>
        </p:nvSpPr>
        <p:spPr>
          <a:xfrm>
            <a:off x="0" y="74613"/>
            <a:ext cx="9144000" cy="4683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</a:rPr>
              <a:t>СТРУКТУРА ГОБУЗ «БОРОВИЧСКАЯ ЦРБ»</a:t>
            </a:r>
          </a:p>
        </p:txBody>
      </p:sp>
      <p:sp>
        <p:nvSpPr>
          <p:cNvPr id="16393" name="Text Box 110"/>
          <p:cNvSpPr txBox="1">
            <a:spLocks noChangeArrowheads="1"/>
          </p:cNvSpPr>
          <p:nvPr/>
        </p:nvSpPr>
        <p:spPr bwMode="auto">
          <a:xfrm>
            <a:off x="4356100" y="620713"/>
            <a:ext cx="45370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СПЕЦИАЛИЗИРОВАННАЯ ПОМОЩЬ</a:t>
            </a:r>
          </a:p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СТАЦИОНАР </a:t>
            </a:r>
          </a:p>
          <a:p>
            <a:pPr algn="ctr"/>
            <a:r>
              <a:rPr lang="en-US" altLang="ru-RU" sz="1300" b="1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315 КРУГЛОСУТОЧНЫХ КОЕК</a:t>
            </a:r>
          </a:p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+36 КОЕК ДНЕВНОГО СТАЦИОНАРА</a:t>
            </a:r>
            <a:r>
              <a:rPr lang="en-US" altLang="ru-RU" sz="13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3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4" name="Text Box 111"/>
          <p:cNvSpPr txBox="1">
            <a:spLocks noChangeArrowheads="1"/>
          </p:cNvSpPr>
          <p:nvPr/>
        </p:nvSpPr>
        <p:spPr bwMode="auto">
          <a:xfrm>
            <a:off x="342900" y="1341438"/>
            <a:ext cx="3581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Поликлиническое отделение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на 600 посещений в смену</a:t>
            </a:r>
          </a:p>
          <a:p>
            <a:pPr algn="ctr"/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+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21 койка дневного стационара</a:t>
            </a:r>
            <a:endParaRPr lang="en-US" alt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+6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аппаратов «Искусственная почка»</a:t>
            </a:r>
          </a:p>
        </p:txBody>
      </p:sp>
      <p:sp>
        <p:nvSpPr>
          <p:cNvPr id="16395" name="Text Box 112"/>
          <p:cNvSpPr txBox="1">
            <a:spLocks noChangeArrowheads="1"/>
          </p:cNvSpPr>
          <p:nvPr/>
        </p:nvSpPr>
        <p:spPr bwMode="auto">
          <a:xfrm>
            <a:off x="485775" y="2292350"/>
            <a:ext cx="35814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Детское поликлиническое отделение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t>на 500 посещений в смену</a:t>
            </a:r>
          </a:p>
        </p:txBody>
      </p:sp>
      <p:sp>
        <p:nvSpPr>
          <p:cNvPr id="16396" name="Text Box 114"/>
          <p:cNvSpPr txBox="1">
            <a:spLocks noChangeArrowheads="1"/>
          </p:cNvSpPr>
          <p:nvPr/>
        </p:nvSpPr>
        <p:spPr bwMode="auto">
          <a:xfrm>
            <a:off x="360363" y="4221163"/>
            <a:ext cx="24114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u="sng">
                <a:solidFill>
                  <a:srgbClr val="000000"/>
                </a:solidFill>
                <a:latin typeface="Times New Roman" pitchFamily="18" charset="0"/>
              </a:rPr>
              <a:t>Боровичский район</a:t>
            </a:r>
            <a:endParaRPr lang="en-US" altLang="ru-RU" sz="1300" b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300" b="1">
                <a:solidFill>
                  <a:srgbClr val="000000"/>
                </a:solidFill>
                <a:latin typeface="Times New Roman" pitchFamily="18" charset="0"/>
              </a:rPr>
              <a:t>Железковский ЦВОП</a:t>
            </a:r>
          </a:p>
          <a:p>
            <a:pPr algn="ctr"/>
            <a:r>
              <a:rPr lang="ru-RU" altLang="ru-RU" sz="1300">
                <a:solidFill>
                  <a:srgbClr val="000000"/>
                </a:solidFill>
                <a:latin typeface="Times New Roman" pitchFamily="18" charset="0"/>
              </a:rPr>
              <a:t>на 15 посещений в смену</a:t>
            </a:r>
          </a:p>
        </p:txBody>
      </p:sp>
      <p:sp>
        <p:nvSpPr>
          <p:cNvPr id="21516" name="Text Box 116"/>
          <p:cNvSpPr txBox="1">
            <a:spLocks noChangeArrowheads="1"/>
          </p:cNvSpPr>
          <p:nvPr/>
        </p:nvSpPr>
        <p:spPr bwMode="auto">
          <a:xfrm>
            <a:off x="4356100" y="2455863"/>
            <a:ext cx="45370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300" b="1" cap="all" dirty="0" smtClean="0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ru-RU" altLang="ru-RU" sz="1300" b="1" cap="all" dirty="0" err="1" smtClean="0">
                <a:solidFill>
                  <a:srgbClr val="000000"/>
                </a:solidFill>
                <a:latin typeface="Times New Roman" pitchFamily="18" charset="0"/>
              </a:rPr>
              <a:t>параклинических</a:t>
            </a:r>
            <a:r>
              <a:rPr lang="ru-RU" altLang="ru-RU" sz="1300" b="1" cap="all" dirty="0" smtClean="0">
                <a:solidFill>
                  <a:srgbClr val="000000"/>
                </a:solidFill>
                <a:latin typeface="Times New Roman" pitchFamily="18" charset="0"/>
              </a:rPr>
              <a:t> отделений</a:t>
            </a:r>
            <a:endParaRPr lang="ru-RU" altLang="ru-RU" sz="1300" b="1" cap="all" dirty="0">
              <a:solidFill>
                <a:srgbClr val="000000"/>
              </a:solidFill>
            </a:endParaRPr>
          </a:p>
        </p:txBody>
      </p:sp>
      <p:sp>
        <p:nvSpPr>
          <p:cNvPr id="16398" name="Text Box 117"/>
          <p:cNvSpPr txBox="1">
            <a:spLocks noChangeArrowheads="1"/>
          </p:cNvSpPr>
          <p:nvPr/>
        </p:nvSpPr>
        <p:spPr bwMode="auto">
          <a:xfrm>
            <a:off x="4356100" y="2133600"/>
            <a:ext cx="45370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ПРИЁМНОЕ  ОТДЕЛЕНИЕ С ТРАВМПУНКТОМ</a:t>
            </a:r>
            <a:endParaRPr lang="ru-RU" altLang="ru-RU" sz="1300" b="1" dirty="0">
              <a:solidFill>
                <a:srgbClr val="000000"/>
              </a:solidFill>
            </a:endParaRPr>
          </a:p>
        </p:txBody>
      </p:sp>
      <p:sp>
        <p:nvSpPr>
          <p:cNvPr id="16399" name="Text Box 118"/>
          <p:cNvSpPr txBox="1">
            <a:spLocks noChangeArrowheads="1"/>
          </p:cNvSpPr>
          <p:nvPr/>
        </p:nvSpPr>
        <p:spPr bwMode="auto">
          <a:xfrm>
            <a:off x="360363" y="5013325"/>
            <a:ext cx="24114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u="sng">
                <a:solidFill>
                  <a:srgbClr val="000000"/>
                </a:solidFill>
                <a:latin typeface="Times New Roman" pitchFamily="18" charset="0"/>
              </a:rPr>
              <a:t>Мошенская больница </a:t>
            </a:r>
          </a:p>
          <a:p>
            <a:pPr algn="ctr"/>
            <a:r>
              <a:rPr lang="ru-RU" altLang="ru-RU" sz="1300">
                <a:solidFill>
                  <a:srgbClr val="000000"/>
                </a:solidFill>
                <a:latin typeface="Times New Roman" pitchFamily="18" charset="0"/>
              </a:rPr>
              <a:t>на 97 посещений в смену</a:t>
            </a:r>
          </a:p>
          <a:p>
            <a:pPr algn="ctr"/>
            <a:r>
              <a:rPr lang="ru-RU" altLang="ru-RU" sz="1300">
                <a:solidFill>
                  <a:srgbClr val="000000"/>
                </a:solidFill>
                <a:latin typeface="Times New Roman" pitchFamily="18" charset="0"/>
              </a:rPr>
              <a:t>+ 14 коек дневного стационара</a:t>
            </a:r>
          </a:p>
          <a:p>
            <a:pPr algn="ctr"/>
            <a:r>
              <a:rPr lang="ru-RU" altLang="ru-RU" sz="1300" b="1" i="1">
                <a:solidFill>
                  <a:srgbClr val="000000"/>
                </a:solidFill>
                <a:latin typeface="Times New Roman" pitchFamily="18" charset="0"/>
              </a:rPr>
              <a:t>+ 9 коек круглосуточного стационара</a:t>
            </a:r>
          </a:p>
          <a:p>
            <a:pPr algn="ctr"/>
            <a:r>
              <a:rPr lang="ru-RU" altLang="ru-RU" sz="1300" b="1" i="1">
                <a:solidFill>
                  <a:srgbClr val="000000"/>
                </a:solidFill>
                <a:latin typeface="Times New Roman" pitchFamily="18" charset="0"/>
              </a:rPr>
              <a:t> (переведены в резерв)</a:t>
            </a:r>
          </a:p>
        </p:txBody>
      </p:sp>
      <p:sp>
        <p:nvSpPr>
          <p:cNvPr id="27" name="Text Box 118"/>
          <p:cNvSpPr txBox="1">
            <a:spLocks noChangeArrowheads="1"/>
          </p:cNvSpPr>
          <p:nvPr/>
        </p:nvSpPr>
        <p:spPr bwMode="auto">
          <a:xfrm>
            <a:off x="2700338" y="4221163"/>
            <a:ext cx="1655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ФАП и ФП:</a:t>
            </a:r>
          </a:p>
          <a:p>
            <a:pPr algn="ctr" eaLnBrk="1" hangingPunct="1">
              <a:defRPr/>
            </a:pPr>
            <a:endParaRPr lang="ru-RU" altLang="ru-RU" sz="1150" b="1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150" b="1" dirty="0" smtClean="0">
                <a:latin typeface="Times New Roman" pitchFamily="18" charset="0"/>
              </a:rPr>
              <a:t>Боровичский район</a:t>
            </a:r>
          </a:p>
          <a:p>
            <a:pPr algn="ctr" eaLnBrk="1" hangingPunct="1">
              <a:defRPr/>
            </a:pPr>
            <a:r>
              <a:rPr lang="ru-RU" altLang="ru-RU" sz="1150" b="1" dirty="0" smtClean="0">
                <a:latin typeface="Times New Roman" pitchFamily="18" charset="0"/>
              </a:rPr>
              <a:t> – 17 ФАП и ФП,</a:t>
            </a:r>
            <a:endParaRPr lang="en-US" altLang="ru-RU" sz="1150" b="1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них 16 функционирующих</a:t>
            </a:r>
          </a:p>
          <a:p>
            <a:pPr algn="ctr" eaLnBrk="1" hangingPunct="1">
              <a:defRPr/>
            </a:pPr>
            <a:endParaRPr lang="en-US" altLang="ru-RU" sz="1150" b="1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150" b="1" dirty="0" smtClean="0">
                <a:latin typeface="Times New Roman" pitchFamily="18" charset="0"/>
              </a:rPr>
              <a:t>Мошенской район – 12 ФАП и ФП, </a:t>
            </a:r>
            <a:endParaRPr lang="en-US" altLang="ru-RU" sz="1150" b="1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них  5 функционирующих</a:t>
            </a: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  <a:defRPr/>
            </a:pPr>
            <a:endParaRPr lang="ru-RU" alt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1" name="Text Box 111"/>
          <p:cNvSpPr txBox="1">
            <a:spLocks noChangeArrowheads="1"/>
          </p:cNvSpPr>
          <p:nvPr/>
        </p:nvSpPr>
        <p:spPr bwMode="auto">
          <a:xfrm>
            <a:off x="414338" y="620713"/>
            <a:ext cx="3581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ПЕРВИЧНАЯ МЕДИКО-САНИТАРНАЯ ПОМОЩЬ+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СПЕЦИАЛИЗИРОВАННАЯ ПОМОЩЬ</a:t>
            </a:r>
          </a:p>
        </p:txBody>
      </p:sp>
      <p:sp>
        <p:nvSpPr>
          <p:cNvPr id="16402" name="Text Box 111"/>
          <p:cNvSpPr txBox="1">
            <a:spLocks noChangeArrowheads="1"/>
          </p:cNvSpPr>
          <p:nvPr/>
        </p:nvSpPr>
        <p:spPr bwMode="auto">
          <a:xfrm>
            <a:off x="485775" y="3716338"/>
            <a:ext cx="35814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ПЕРВИЧНАЯ МЕДИКО-САНИТАРНАЯ ПОМОЩЬ</a:t>
            </a:r>
          </a:p>
        </p:txBody>
      </p:sp>
      <p:sp>
        <p:nvSpPr>
          <p:cNvPr id="16403" name="Text Box 108"/>
          <p:cNvSpPr txBox="1">
            <a:spLocks noChangeArrowheads="1"/>
          </p:cNvSpPr>
          <p:nvPr/>
        </p:nvSpPr>
        <p:spPr bwMode="auto">
          <a:xfrm>
            <a:off x="4284663" y="2852738"/>
            <a:ext cx="45354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ПЕРВИЧНОЕ СОСУДИСТОЕ ОТДЕЛЕНИЕ</a:t>
            </a:r>
          </a:p>
          <a:p>
            <a:pPr algn="ctr"/>
            <a:r>
              <a:rPr lang="ru-RU" altLang="ru-RU" sz="1300" b="1" u="sng" dirty="0">
                <a:solidFill>
                  <a:srgbClr val="000000"/>
                </a:solidFill>
                <a:latin typeface="Times New Roman" pitchFamily="18" charset="0"/>
              </a:rPr>
              <a:t>Кардиологическое отделение – 46 коек:</a:t>
            </a:r>
          </a:p>
          <a:p>
            <a:pPr algn="ctr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из них: 6 – койки блока интенсивной терапии,</a:t>
            </a:r>
          </a:p>
          <a:p>
            <a:pPr algn="ctr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24 - сосудистые</a:t>
            </a:r>
          </a:p>
          <a:p>
            <a:pPr algn="ctr"/>
            <a:r>
              <a:rPr lang="ru-RU" altLang="ru-RU" sz="1300" b="1" u="sng" dirty="0">
                <a:solidFill>
                  <a:srgbClr val="000000"/>
                </a:solidFill>
                <a:latin typeface="Times New Roman" pitchFamily="18" charset="0"/>
              </a:rPr>
              <a:t>Неврологическое отделение – 44 койки:</a:t>
            </a:r>
          </a:p>
          <a:p>
            <a:pPr algn="ctr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из них: 6 – койки блока интенсивной терапии,</a:t>
            </a:r>
          </a:p>
          <a:p>
            <a:pPr algn="ctr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</a:rPr>
              <a:t>24 - сосудистые</a:t>
            </a:r>
          </a:p>
        </p:txBody>
      </p:sp>
      <p:sp>
        <p:nvSpPr>
          <p:cNvPr id="16404" name="TextBox 2"/>
          <p:cNvSpPr txBox="1">
            <a:spLocks noChangeArrowheads="1"/>
          </p:cNvSpPr>
          <p:nvPr/>
        </p:nvSpPr>
        <p:spPr bwMode="auto">
          <a:xfrm>
            <a:off x="4427538" y="4437063"/>
            <a:ext cx="44656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Акушерское отделение – 26 коек</a:t>
            </a:r>
          </a:p>
          <a:p>
            <a:pPr algn="ctr"/>
            <a:r>
              <a:rPr lang="ru-RU" altLang="ru-RU" sz="1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 них: блок интенсивной терапии новорожденных - 6 коек)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Хирургическое отделение – 36 коек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Травматологическое отделение – 36 коек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Гинекологическое отделение – 31 койка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Терапевтическое отделение – 29 коек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Инфекционное отделение –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50коек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Педиатрическое отделение –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коек</a:t>
            </a:r>
          </a:p>
          <a:p>
            <a:endParaRPr lang="ru-RU" dirty="0"/>
          </a:p>
        </p:txBody>
      </p:sp>
      <p:sp>
        <p:nvSpPr>
          <p:cNvPr id="16405" name="Text Box 116"/>
          <p:cNvSpPr txBox="1">
            <a:spLocks noChangeArrowheads="1"/>
          </p:cNvSpPr>
          <p:nvPr/>
        </p:nvSpPr>
        <p:spPr bwMode="auto">
          <a:xfrm>
            <a:off x="4716463" y="1484313"/>
            <a:ext cx="38877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12 РЕАНИМАЦИОННЫХ КОЕК</a:t>
            </a:r>
          </a:p>
          <a:p>
            <a:pPr algn="ctr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</a:rPr>
              <a:t>(в составе общего коечного фонда)</a:t>
            </a:r>
            <a:endParaRPr lang="ru-RU" altLang="ru-RU" sz="13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3" y="549275"/>
            <a:ext cx="4319587" cy="6048375"/>
          </a:xfrm>
          <a:prstGeom prst="roundRect">
            <a:avLst/>
          </a:prstGeom>
          <a:noFill/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4221163"/>
            <a:ext cx="2087563" cy="720725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750" y="5084763"/>
            <a:ext cx="2087563" cy="1368425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775" y="4149725"/>
            <a:ext cx="1512888" cy="2303463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463" y="620713"/>
            <a:ext cx="4211637" cy="30241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ГОБУЗ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Боровичская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ЦРБ»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196752"/>
            <a:ext cx="3466728" cy="53285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оказывает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специализированную первичную медико-санитарную помощь и является многопрофильным специализированным межрайонным медицинским центром для оказания помощи жителям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Боровичского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Любытинского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Мошенского,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Пестовского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Хвойнинского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районов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altay/4380921/2a000001775a69635ae49e5164d2acdbd2ee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148064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xn--1919-43datrr5i.xn--p1ai/upload/iblock/5a9/5a9e4f82378dfb57299659d98e1f87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42" y="404664"/>
            <a:ext cx="3625578" cy="2592288"/>
          </a:xfrm>
          <a:prstGeom prst="rect">
            <a:avLst/>
          </a:prstGeom>
          <a:noFill/>
        </p:spPr>
      </p:pic>
      <p:pic>
        <p:nvPicPr>
          <p:cNvPr id="48132" name="Picture 4" descr="https://sun9-53.userapi.com/sun9-62/impg/EJsFVe18jUzb4v4G6LLeNa71bQ1tPVM8hVE9Pw/s66b5_Prbtc.jpg?size=803x531&amp;quality=96&amp;sign=7266389ef0159c8c8761b47d3d2e76e5&amp;type=album"/>
          <p:cNvPicPr>
            <a:picLocks noChangeAspect="1" noChangeArrowheads="1"/>
          </p:cNvPicPr>
          <p:nvPr/>
        </p:nvPicPr>
        <p:blipFill>
          <a:blip r:embed="rId3" cstate="print"/>
          <a:srcRect t="29214" r="5682" b="15796"/>
          <a:stretch>
            <a:fillRect/>
          </a:stretch>
        </p:blipFill>
        <p:spPr bwMode="auto">
          <a:xfrm>
            <a:off x="395536" y="4293096"/>
            <a:ext cx="5544616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861048"/>
            <a:ext cx="305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 больницы функционирует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вертолетная площадка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позволяет в кротчайшие сроки доставлять тяжелых больных  в Великий Новгород.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s://www.novreg.ru/upload/iblock/82a/img_6571.jpg"/>
          <p:cNvPicPr>
            <a:picLocks noChangeAspect="1" noChangeArrowheads="1"/>
          </p:cNvPicPr>
          <p:nvPr/>
        </p:nvPicPr>
        <p:blipFill>
          <a:blip r:embed="rId4" cstate="print"/>
          <a:srcRect t="15478" r="6460"/>
          <a:stretch>
            <a:fillRect/>
          </a:stretch>
        </p:blipFill>
        <p:spPr bwMode="auto">
          <a:xfrm>
            <a:off x="4067944" y="260648"/>
            <a:ext cx="4680521" cy="2817763"/>
          </a:xfrm>
          <a:prstGeom prst="rect">
            <a:avLst/>
          </a:prstGeom>
          <a:noFill/>
        </p:spPr>
      </p:pic>
      <p:pic>
        <p:nvPicPr>
          <p:cNvPr id="48136" name="Picture 8" descr="https://xn--1919-43datrr5i.xn--p1ai/upload/iblock/756/7566a26e90fcb50af17a79036a99a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56792"/>
            <a:ext cx="3168352" cy="28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ФУНКЦИОНИРУЕТ ЦЕНТР АМБУЛАТОРНОЙ ОНКОЛОГИЧЕСКОЙ ПОМОЩИ</a:t>
            </a:r>
            <a:endParaRPr lang="ru-RU" sz="3600" dirty="0"/>
          </a:p>
        </p:txBody>
      </p:sp>
      <p:pic>
        <p:nvPicPr>
          <p:cNvPr id="3074" name="Picture 2" descr="C:\Users\User\Desktop\1643357616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78" y="1533546"/>
            <a:ext cx="3030966" cy="4467222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71612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dirty="0" smtClean="0"/>
              <a:t>В 2022 году открыто отделение </a:t>
            </a:r>
            <a:r>
              <a:rPr lang="ru-RU" sz="3500" dirty="0" err="1" smtClean="0"/>
              <a:t>рентгенэндоваскулярных</a:t>
            </a:r>
            <a:r>
              <a:rPr lang="ru-RU" sz="3500" dirty="0" smtClean="0"/>
              <a:t>  методов</a:t>
            </a:r>
            <a:br>
              <a:rPr lang="ru-RU" sz="3500" dirty="0" smtClean="0"/>
            </a:br>
            <a:r>
              <a:rPr lang="ru-RU" sz="3500" dirty="0" smtClean="0"/>
              <a:t>диагностики и лечения</a:t>
            </a:r>
            <a:endParaRPr lang="ru-RU" sz="3500" dirty="0"/>
          </a:p>
        </p:txBody>
      </p:sp>
      <p:pic>
        <p:nvPicPr>
          <p:cNvPr id="1026" name="Picture 2" descr="C:\Users\User\Downloads\IMG-20220123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286148" cy="4389437"/>
          </a:xfrm>
          <a:prstGeom prst="rect">
            <a:avLst/>
          </a:prstGeom>
          <a:noFill/>
        </p:spPr>
      </p:pic>
      <p:pic>
        <p:nvPicPr>
          <p:cNvPr id="1028" name="Picture 4" descr="C:\Users\User\Downloads\IMG-20220128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28625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1361</TotalTime>
  <Words>635</Words>
  <Application>Microsoft Office PowerPoint</Application>
  <PresentationFormat>Экран (4:3)</PresentationFormat>
  <Paragraphs>125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ГОБУЗ «Боровичская центральная районная больница»</vt:lpstr>
      <vt:lpstr>Слайд 2</vt:lpstr>
      <vt:lpstr>Слайд 3</vt:lpstr>
      <vt:lpstr>Слайд 4</vt:lpstr>
      <vt:lpstr>СТРУКТУРА ГОБУЗ «БОРОВИЧСКАЯ ЦРБ»</vt:lpstr>
      <vt:lpstr>ГОБУЗ «Боровичская ЦРБ»</vt:lpstr>
      <vt:lpstr>Слайд 7</vt:lpstr>
      <vt:lpstr>ФУНКЦИОНИРУЕТ ЦЕНТР АМБУЛАТОРНОЙ ОНКОЛОГИЧЕСКОЙ ПОМОЩИ</vt:lpstr>
      <vt:lpstr>В 2022 году открыто отделение рентгенэндоваскулярных  методов диагностики и лечения</vt:lpstr>
      <vt:lpstr>В 2025 году начал работать новый амбулаторно-поликлинический корпус</vt:lpstr>
      <vt:lpstr>Потребность в специалистах в г. Боровичи, Боровичском и Мошенском районах </vt:lpstr>
      <vt:lpstr>Меры социальной поддержки, предусмотренные для медицинского работника, трудоустраивающегося в ГОБУЗ «Боровичская ЦРБ»  (в рамках коллективного договора)</vt:lpstr>
      <vt:lpstr>Меры социальной поддержки, предусмотренные для медицинского работника, трудоустраивающегося в ГОБУЗ «Боровичская ЦРБ»</vt:lpstr>
      <vt:lpstr>Средняя заработная плата врачей в ГОБУЗ «Боровичская ЦРБ»:</vt:lpstr>
      <vt:lpstr>Контакты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2022-01-26T05:49:12Z</dcterms:created>
  <dcterms:modified xsi:type="dcterms:W3CDTF">2025-03-11T08:06:23Z</dcterms:modified>
</cp:coreProperties>
</file>