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7" r:id="rId3"/>
    <p:sldId id="259" r:id="rId4"/>
    <p:sldId id="260" r:id="rId5"/>
    <p:sldId id="263" r:id="rId6"/>
    <p:sldId id="264" r:id="rId7"/>
    <p:sldId id="265" r:id="rId8"/>
    <p:sldId id="268" r:id="rId9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svetliy-crb.infomed39.r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5224755"/>
          </a:xfrm>
        </p:spPr>
        <p:txBody>
          <a:bodyPr>
            <a:noAutofit/>
          </a:bodyPr>
          <a:lstStyle/>
          <a:p>
            <a:pPr algn="ctr"/>
            <a:br>
              <a:rPr lang="ru-RU" sz="4800" b="1" i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Государственное бюджетное </a:t>
            </a:r>
            <a:br>
              <a:rPr lang="ru-RU" sz="4800" b="1" i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учреждение здравоохранения </a:t>
            </a:r>
            <a:br>
              <a:rPr lang="ru-RU" sz="4800" b="1" i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Калининградской области</a:t>
            </a:r>
            <a:br>
              <a:rPr lang="ru-RU" sz="4800" b="1" i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br>
              <a:rPr lang="ru-RU" sz="4800" b="1" i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«Светловская центральная районная больница»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2191265" y="2693772"/>
            <a:ext cx="329513" cy="321744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232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Светлый (до 1947 года – </a:t>
            </a:r>
            <a:r>
              <a:rPr lang="ru-RU" sz="4000" b="1" i="1" dirty="0" err="1">
                <a:latin typeface="Garamond" pitchFamily="18" charset="0"/>
              </a:rPr>
              <a:t>Циммербуде</a:t>
            </a:r>
            <a:r>
              <a:rPr lang="ru-RU" sz="4000" b="1" i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)</a:t>
            </a:r>
            <a:br>
              <a:rPr lang="ru-RU" sz="4000" b="1" i="1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endParaRPr lang="ru-RU" sz="4000" i="1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00866" y="1425146"/>
            <a:ext cx="3039762" cy="521455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Город Светлый является административным, деловым и культурным центром Светловского городского округа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/>
              <a:t>Светлый — промышленный спутник Калининграда, центр муниципального образования и самый молодой в регионе город.</a:t>
            </a:r>
          </a:p>
          <a:p>
            <a:pPr marL="0" indent="0">
              <a:buNone/>
            </a:pPr>
            <a:r>
              <a:rPr lang="ru-RU" dirty="0">
                <a:latin typeface="Century Gothic" panose="020B0502020202020204" pitchFamily="34" charset="0"/>
              </a:rPr>
              <a:t>Численность населения Светловского городского округа – 27486 чел.</a:t>
            </a:r>
          </a:p>
          <a:p>
            <a:pPr marL="0" indent="0">
              <a:buNone/>
            </a:pPr>
            <a:r>
              <a:rPr lang="ru-RU" dirty="0">
                <a:latin typeface="Century Gothic" panose="020B0502020202020204" pitchFamily="34" charset="0"/>
              </a:rPr>
              <a:t>Расстояние до областного центра (г. Калининграда) – 27 км.</a:t>
            </a:r>
            <a:r>
              <a:rPr lang="ru-RU" dirty="0">
                <a:latin typeface="Garamond" pitchFamily="18" charset="0"/>
              </a:rPr>
              <a:t> 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8194" name="Picture 2" descr="https://mfc39.ru/about-mfc/020/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2389" y="1466335"/>
            <a:ext cx="6359611" cy="5391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1535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7451" y="325488"/>
            <a:ext cx="5957808" cy="1280890"/>
          </a:xfrm>
        </p:spPr>
        <p:txBody>
          <a:bodyPr>
            <a:noAutofit/>
          </a:bodyPr>
          <a:lstStyle/>
          <a:p>
            <a:r>
              <a:rPr lang="ru-RU" sz="3200" b="1" i="1" dirty="0">
                <a:latin typeface="Garamond" panose="02020404030301010803" pitchFamily="18" charset="0"/>
                <a:cs typeface="Times New Roman" panose="02020603050405020304" pitchFamily="18" charset="0"/>
              </a:rPr>
              <a:t>В структуру ГБУЗ КО «Светловская ЦРБ» входят:</a:t>
            </a:r>
            <a:br>
              <a:rPr lang="ru-RU" sz="3200" b="1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0" y="1606378"/>
            <a:ext cx="6083643" cy="4695568"/>
          </a:xfrm>
        </p:spPr>
        <p:txBody>
          <a:bodyPr>
            <a:normAutofit/>
          </a:bodyPr>
          <a:lstStyle/>
          <a:p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Поликлиника</a:t>
            </a:r>
          </a:p>
          <a:p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Детская поликлиника</a:t>
            </a:r>
          </a:p>
          <a:p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Терапевтическое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  хирургическое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 приемное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 педиатрическое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 хозрасчётное  отделения, дневной стационар</a:t>
            </a:r>
          </a:p>
          <a:p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Женская консультация</a:t>
            </a:r>
          </a:p>
          <a:p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Клинико-диагностическая лаборатория</a:t>
            </a:r>
          </a:p>
          <a:p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Отделение лучевой диагностики</a:t>
            </a:r>
          </a:p>
          <a:p>
            <a:r>
              <a:rPr lang="ru-RU" dirty="0">
                <a:latin typeface="Garamond" pitchFamily="18" charset="0"/>
              </a:rPr>
              <a:t>Два фельдшерско-акушерских пункта - в поселках Черепаново и Комсомольский</a:t>
            </a:r>
          </a:p>
          <a:p>
            <a:r>
              <a:rPr lang="ru-RU" dirty="0">
                <a:latin typeface="Garamond" pitchFamily="18" charset="0"/>
              </a:rPr>
              <a:t>Три врачебных амбулатории –в поселках Взморье, Люблино, Волочаевское</a:t>
            </a:r>
            <a:endParaRPr lang="ru-RU" dirty="0">
              <a:latin typeface="Garamond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Garamond" pitchFamily="18" charset="0"/>
              </a:rPr>
              <a:t>Поликлиника принимает 486 посещений в смену.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8147" y="852304"/>
            <a:ext cx="4001548" cy="272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4670" y="3566984"/>
            <a:ext cx="4011827" cy="321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5666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6855" y="624110"/>
            <a:ext cx="5293453" cy="389144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latin typeface="Garamond" panose="02020404030301010803" pitchFamily="18" charset="0"/>
                <a:cs typeface="Times New Roman" panose="02020603050405020304" pitchFamily="18" charset="0"/>
              </a:rPr>
              <a:t>В структуру ГБУЗ КО «Светловская ЦРБ» входят:</a:t>
            </a:r>
            <a:br>
              <a:rPr lang="ru-RU" sz="3600" b="1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736" y="1971412"/>
            <a:ext cx="5410899" cy="3939809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Педиатрическое отделение (круглосуточное на 9 коек)</a:t>
            </a:r>
          </a:p>
          <a:p>
            <a:r>
              <a:rPr lang="ru-RU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Хирургическое отделение (круглосуточное на 43 койки, дневной стационар на 32 койки)</a:t>
            </a:r>
          </a:p>
          <a:p>
            <a:r>
              <a:rPr lang="ru-RU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Терапевтическое отделение (круглосуточное на 45 коек)</a:t>
            </a:r>
          </a:p>
          <a:p>
            <a:r>
              <a:rPr lang="ru-RU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Отделение паллиативной медицинской помощи (круглосуточное на 25 коек)</a:t>
            </a:r>
          </a:p>
          <a:p>
            <a:r>
              <a:rPr lang="ru-RU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Приемное отделение</a:t>
            </a:r>
          </a:p>
          <a:p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182DFD-52FA-E3AA-FB4A-0C1AC8E0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870" y="3311552"/>
            <a:ext cx="3514988" cy="32884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B0FD7F-AF9B-234E-BAFF-F4B1EC626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870" y="257962"/>
            <a:ext cx="3514987" cy="30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28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6595" y="624110"/>
            <a:ext cx="9198017" cy="128089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Garamond" panose="02020404030301010803" pitchFamily="18" charset="0"/>
                <a:cs typeface="Times New Roman" panose="02020603050405020304" pitchFamily="18" charset="0"/>
              </a:rPr>
              <a:t>Приглашаем на работу специалистов с высшим и средним медицинским образованием</a:t>
            </a:r>
            <a:r>
              <a:rPr lang="en-US" b="1" i="1" dirty="0">
                <a:latin typeface="Garamond" panose="02020404030301010803" pitchFamily="18" charset="0"/>
                <a:cs typeface="Times New Roman" panose="02020603050405020304" pitchFamily="18" charset="0"/>
              </a:rPr>
              <a:t>: </a:t>
            </a:r>
            <a:endParaRPr lang="ru-RU" b="1" i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7716323" cy="377762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Garamond" pitchFamily="18" charset="0"/>
              </a:rPr>
              <a:t>Врач – терапевт участковый</a:t>
            </a:r>
          </a:p>
          <a:p>
            <a:r>
              <a:rPr lang="ru-RU" sz="2000" dirty="0">
                <a:latin typeface="Garamond" pitchFamily="18" charset="0"/>
              </a:rPr>
              <a:t>Врач приемного отделения</a:t>
            </a:r>
          </a:p>
          <a:p>
            <a:r>
              <a:rPr lang="ru-RU" sz="2000" dirty="0">
                <a:latin typeface="Garamond" pitchFamily="18" charset="0"/>
              </a:rPr>
              <a:t>Врач ультразвуковой диагностики со знанием ЭХОКГ</a:t>
            </a:r>
          </a:p>
          <a:p>
            <a:r>
              <a:rPr lang="ru-RU" sz="2000" dirty="0">
                <a:latin typeface="Garamond" pitchFamily="18" charset="0"/>
              </a:rPr>
              <a:t>Врач анестезиолог - реаниматолог</a:t>
            </a:r>
          </a:p>
          <a:p>
            <a:r>
              <a:rPr lang="ru-RU" sz="2000" dirty="0">
                <a:latin typeface="Garamond" pitchFamily="18" charset="0"/>
              </a:rPr>
              <a:t>Медицинские сестры в отделение организации медицинской помощи детям в образовательных учреждениях</a:t>
            </a:r>
          </a:p>
          <a:p>
            <a:r>
              <a:rPr lang="ru-RU" sz="2000" dirty="0">
                <a:latin typeface="Garamond" pitchFamily="18" charset="0"/>
              </a:rPr>
              <a:t>Операционная медицинская сестра в палату реанимации и интенсивной терапии</a:t>
            </a:r>
            <a:endParaRPr lang="ru-RU" sz="2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90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Garamond" panose="02020404030301010803" pitchFamily="18" charset="0"/>
                <a:cs typeface="Times New Roman" panose="02020603050405020304" pitchFamily="18" charset="0"/>
              </a:rPr>
              <a:t>Меры социальной поддержки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7081" y="2133600"/>
            <a:ext cx="9193428" cy="2945027"/>
          </a:xfrm>
        </p:spPr>
        <p:txBody>
          <a:bodyPr>
            <a:normAutofit fontScale="47500" lnSpcReduction="20000"/>
          </a:bodyPr>
          <a:lstStyle/>
          <a:p>
            <a:r>
              <a:rPr lang="ru-RU" sz="3800" dirty="0">
                <a:latin typeface="Garamond" panose="02020404030301010803" pitchFamily="18" charset="0"/>
                <a:cs typeface="Times New Roman" panose="02020603050405020304" pitchFamily="18" charset="0"/>
              </a:rPr>
              <a:t>Выплаты медицинским работникам при первом трудоустройстве в государственные бюджетные медицинские организации Калининградской области: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800" dirty="0">
                <a:latin typeface="Garamond" panose="02020404030301010803" pitchFamily="18" charset="0"/>
                <a:cs typeface="Times New Roman" panose="02020603050405020304" pitchFamily="18" charset="0"/>
              </a:rPr>
              <a:t>для среднего медицинского персонала 585 000 рублей единоразово с отработкой 5 лет;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800" dirty="0">
                <a:latin typeface="Garamond" panose="02020404030301010803" pitchFamily="18" charset="0"/>
                <a:cs typeface="Times New Roman" panose="02020603050405020304" pitchFamily="18" charset="0"/>
              </a:rPr>
              <a:t>для специалистов с высшим медицинским образованием от 1014000 до 1170000 рублей единоразово с отработкой 5 лет.</a:t>
            </a:r>
          </a:p>
          <a:p>
            <a:r>
              <a:rPr lang="ru-RU" sz="3800" dirty="0">
                <a:latin typeface="Garamond" panose="02020404030301010803" pitchFamily="18" charset="0"/>
                <a:cs typeface="Times New Roman" panose="02020603050405020304" pitchFamily="18" charset="0"/>
              </a:rPr>
              <a:t>Компенсация расходов на оплату найма жилья в размере 15 000 рублей ежемесячно в течение 3-х лет.</a:t>
            </a:r>
          </a:p>
          <a:p>
            <a:r>
              <a:rPr lang="ru-RU" sz="3800" dirty="0">
                <a:latin typeface="Garamond" panose="02020404030301010803" pitchFamily="18" charset="0"/>
                <a:cs typeface="Times New Roman" panose="02020603050405020304" pitchFamily="18" charset="0"/>
              </a:rPr>
              <a:t>Специальная социальная выплата ежемесячно в размере 30 000 руб. для среднего медицинского персонала и 50 000 руб. ежемесячно для специалистов с высшим медицинским образованием.</a:t>
            </a:r>
          </a:p>
          <a:p>
            <a:pPr>
              <a:buNone/>
            </a:pPr>
            <a:endParaRPr lang="ru-RU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924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179976"/>
          </a:xfrm>
        </p:spPr>
        <p:txBody>
          <a:bodyPr/>
          <a:lstStyle/>
          <a:p>
            <a:pPr algn="ctr"/>
            <a:r>
              <a:rPr lang="ru-RU" b="1" dirty="0">
                <a:latin typeface="Garamond" panose="02020404030301010803" pitchFamily="18" charset="0"/>
                <a:cs typeface="Times New Roman" panose="02020603050405020304" pitchFamily="18" charset="0"/>
              </a:rPr>
              <a:t>Контактные данные</a:t>
            </a:r>
            <a:r>
              <a:rPr lang="ru-RU" b="1" dirty="0">
                <a:latin typeface="Garamond" panose="02020404030301010803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1308" y="2150075"/>
            <a:ext cx="9025023" cy="4431957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Калининградская область, город Светлый, переулок Сосновый 8-10</a:t>
            </a:r>
          </a:p>
          <a:p>
            <a:r>
              <a:rPr lang="ru-RU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Главный врач: Крикун </a:t>
            </a:r>
            <a:r>
              <a:rPr lang="ru-RU" sz="240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Алексей Александрович</a:t>
            </a:r>
            <a:endParaRPr lang="ru-RU" sz="2400" dirty="0">
              <a:solidFill>
                <a:schemeClr val="tx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Телефон: 8(40152)3-41-85 (приёмная)</a:t>
            </a:r>
          </a:p>
          <a:p>
            <a:r>
              <a:rPr lang="ru-RU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Сайт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  <a:hlinkClick r:id="rId2"/>
              </a:rPr>
              <a:t>https://svetliy-crb.infomed39.ru</a:t>
            </a:r>
            <a:r>
              <a:rPr lang="ru-RU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E-mail</a:t>
            </a:r>
            <a:r>
              <a:rPr lang="ru-RU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svetliy-crb@infomed39.ru</a:t>
            </a:r>
            <a:endParaRPr lang="ru-RU" sz="2400" dirty="0">
              <a:solidFill>
                <a:schemeClr val="tx1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Специалисты по кадрам: Валентина Петровна, Анастасия Владимировна</a:t>
            </a:r>
          </a:p>
          <a:p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E-mail:</a:t>
            </a:r>
            <a:r>
              <a:rPr lang="ru-RU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scgb39@mail.ru</a:t>
            </a:r>
          </a:p>
          <a:p>
            <a:r>
              <a:rPr lang="ru-RU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Телефон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8(40152)3-66-36</a:t>
            </a:r>
          </a:p>
          <a:p>
            <a:pPr marL="457200" lvl="1" indent="0">
              <a:buNone/>
            </a:pPr>
            <a:r>
              <a:rPr lang="ru-RU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						</a:t>
            </a:r>
          </a:p>
          <a:p>
            <a:endParaRPr lang="ru-RU" sz="2400" dirty="0">
              <a:latin typeface="Garamond" panose="02020404030301010803" pitchFamily="18" charset="0"/>
            </a:endParaRPr>
          </a:p>
          <a:p>
            <a:endParaRPr lang="ru-RU" sz="2400" dirty="0">
              <a:latin typeface="Garamond" panose="02020404030301010803" pitchFamily="18" charset="0"/>
            </a:endParaRPr>
          </a:p>
          <a:p>
            <a:endParaRPr lang="ru-RU" sz="2400" dirty="0">
              <a:latin typeface="Garamond" panose="02020404030301010803" pitchFamily="18" charset="0"/>
            </a:endParaRPr>
          </a:p>
          <a:p>
            <a:endParaRPr lang="ru-RU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98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149292"/>
            <a:ext cx="8915400" cy="47619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i="1" dirty="0">
                <a:latin typeface="Garamond" panose="02020404030301010803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5400" b="1" i="1" dirty="0">
                <a:latin typeface="Garamond" panose="02020404030301010803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endParaRPr lang="ru-RU" sz="5400" b="1" i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1CA656-2EED-8E79-CBD7-3C1A05769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742" y="2660708"/>
            <a:ext cx="3505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3746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2239</TotalTime>
  <Words>400</Words>
  <Application>Microsoft Office PowerPoint</Application>
  <PresentationFormat>Широкоэкранный</PresentationFormat>
  <Paragraphs>48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Century Gothic</vt:lpstr>
      <vt:lpstr>Garamond</vt:lpstr>
      <vt:lpstr>Times New Roman</vt:lpstr>
      <vt:lpstr>Wingdings</vt:lpstr>
      <vt:lpstr>Wingdings 3</vt:lpstr>
      <vt:lpstr>Легкий дым</vt:lpstr>
      <vt:lpstr> Государственное бюджетное  учреждение здравоохранения  Калининградской области  «Светловская центральная районная больница»</vt:lpstr>
      <vt:lpstr>Светлый (до 1947 года – Циммербуде) </vt:lpstr>
      <vt:lpstr>В структуру ГБУЗ КО «Светловская ЦРБ» входят:  </vt:lpstr>
      <vt:lpstr>В структуру ГБУЗ КО «Светловская ЦРБ» входят: </vt:lpstr>
      <vt:lpstr>Приглашаем на работу специалистов с высшим и средним медицинским образованием: </vt:lpstr>
      <vt:lpstr>Меры социальной поддержки:</vt:lpstr>
      <vt:lpstr>Контактные данные: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ГБУЗ КО «Балтийская ЦРБ»</dc:title>
  <dc:creator>User</dc:creator>
  <cp:lastModifiedBy>User</cp:lastModifiedBy>
  <cp:revision>208</cp:revision>
  <cp:lastPrinted>2022-11-30T09:11:15Z</cp:lastPrinted>
  <dcterms:created xsi:type="dcterms:W3CDTF">2021-04-09T12:14:35Z</dcterms:created>
  <dcterms:modified xsi:type="dcterms:W3CDTF">2025-05-13T12:30:03Z</dcterms:modified>
</cp:coreProperties>
</file>