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45" r:id="rId2"/>
    <p:sldId id="332" r:id="rId3"/>
    <p:sldId id="327" r:id="rId4"/>
    <p:sldId id="328" r:id="rId5"/>
    <p:sldId id="476" r:id="rId6"/>
    <p:sldId id="419" r:id="rId7"/>
    <p:sldId id="340" r:id="rId8"/>
    <p:sldId id="357" r:id="rId9"/>
    <p:sldId id="342" r:id="rId10"/>
    <p:sldId id="375" r:id="rId11"/>
    <p:sldId id="475" r:id="rId12"/>
    <p:sldId id="373" r:id="rId13"/>
    <p:sldId id="321" r:id="rId14"/>
    <p:sldId id="363" r:id="rId15"/>
    <p:sldId id="362" r:id="rId16"/>
    <p:sldId id="322" r:id="rId17"/>
    <p:sldId id="365" r:id="rId18"/>
    <p:sldId id="324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19A"/>
    <a:srgbClr val="259D98"/>
    <a:srgbClr val="5EC0C6"/>
    <a:srgbClr val="14564E"/>
    <a:srgbClr val="228099"/>
    <a:srgbClr val="A3A69D"/>
    <a:srgbClr val="00867C"/>
    <a:srgbClr val="73A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5" autoAdjust="0"/>
    <p:restoredTop sz="94699" autoAdjust="0"/>
  </p:normalViewPr>
  <p:slideViewPr>
    <p:cSldViewPr>
      <p:cViewPr varScale="1">
        <p:scale>
          <a:sx n="110" d="100"/>
          <a:sy n="110" d="100"/>
        </p:scale>
        <p:origin x="153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179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43D1F434-4A20-D302-38AE-09E973758C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5C33012-81BD-861C-1109-3B72F886E6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A0A7E717-76D5-49F9-9DEA-D8F2CB5309E9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128D8EF-CD4D-4DEC-C214-DFD7BE73E3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46FD50-33B8-3708-FC14-13D6F20E41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618077F3-FC76-4286-A34E-85D149BCB9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37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C229DE21-391B-42E1-96AE-EBAF52CBACD7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C07F8F07-AE2F-4881-BFE8-279D16D073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70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81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8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600">
                <a:latin typeface="Bahnschrift SemiBold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ahnschrift Light" panose="020B0502040204020203" pitchFamily="34" charset="0"/>
                <a:cs typeface="Arial" panose="020B0604020202020204" pitchFamily="34" charset="0"/>
              </a:defRPr>
            </a:lvl1pPr>
            <a:lvl2pPr>
              <a:defRPr>
                <a:latin typeface="Bahnschrift Light" panose="020B0502040204020203" pitchFamily="34" charset="0"/>
                <a:cs typeface="Arial" panose="020B0604020202020204" pitchFamily="34" charset="0"/>
              </a:defRPr>
            </a:lvl2pPr>
            <a:lvl3pPr>
              <a:defRPr>
                <a:latin typeface="Bahnschrift Light" panose="020B0502040204020203" pitchFamily="34" charset="0"/>
                <a:cs typeface="Arial" panose="020B0604020202020204" pitchFamily="34" charset="0"/>
              </a:defRPr>
            </a:lvl3pPr>
            <a:lvl4pPr>
              <a:defRPr>
                <a:latin typeface="Bahnschrift Light" panose="020B0502040204020203" pitchFamily="34" charset="0"/>
                <a:cs typeface="Arial" panose="020B0604020202020204" pitchFamily="34" charset="0"/>
              </a:defRPr>
            </a:lvl4pPr>
            <a:lvl5pPr>
              <a:defRPr>
                <a:latin typeface="Bahnschrift Light" panose="020B050204020402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20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47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63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87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0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8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6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2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2E09C-D0A4-4731-8613-2C7F1B8B13AB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7AD42-DD58-422D-9641-DE0CB60AB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xmlns="" id="{E2096804-5AFA-DC0E-1053-D47CCEF47DBC}"/>
              </a:ext>
            </a:extLst>
          </p:cNvPr>
          <p:cNvSpPr/>
          <p:nvPr/>
        </p:nvSpPr>
        <p:spPr>
          <a:xfrm rot="13431669">
            <a:off x="1249254" y="1760907"/>
            <a:ext cx="7370225" cy="7870324"/>
          </a:xfrm>
          <a:prstGeom prst="triangle">
            <a:avLst/>
          </a:prstGeom>
          <a:solidFill>
            <a:srgbClr val="00867C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88698B-4E0E-4515-9811-931407835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5" t="3221" r="7639" b="4967"/>
          <a:stretch/>
        </p:blipFill>
        <p:spPr>
          <a:xfrm>
            <a:off x="284378" y="305272"/>
            <a:ext cx="3095941" cy="3123728"/>
          </a:xfrm>
          <a:prstGeom prst="rect">
            <a:avLst/>
          </a:prstGeom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xmlns="" id="{BDA609F1-6EC6-5468-3554-2DF6ABC94D41}"/>
              </a:ext>
            </a:extLst>
          </p:cNvPr>
          <p:cNvSpPr/>
          <p:nvPr/>
        </p:nvSpPr>
        <p:spPr>
          <a:xfrm rot="13431669">
            <a:off x="696521" y="581320"/>
            <a:ext cx="8184122" cy="8736330"/>
          </a:xfrm>
          <a:prstGeom prst="triangle">
            <a:avLst/>
          </a:prstGeom>
          <a:solidFill>
            <a:srgbClr val="5EC0C6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EAB3AC-DB9E-B70F-19D7-01DC8C247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3429000"/>
            <a:ext cx="8928992" cy="2304256"/>
          </a:xfrm>
        </p:spPr>
        <p:txBody>
          <a:bodyPr>
            <a:noAutofit/>
          </a:bodyPr>
          <a:lstStyle/>
          <a:p>
            <a:r>
              <a:rPr lang="ru-RU" sz="4000" b="1" dirty="0">
                <a:ln>
                  <a:solidFill>
                    <a:srgbClr val="14564E"/>
                  </a:solidFill>
                </a:ln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 ГБУЗ </a:t>
            </a:r>
            <a:r>
              <a:rPr lang="en-US" sz="4000" b="1" dirty="0">
                <a:ln>
                  <a:solidFill>
                    <a:srgbClr val="14564E"/>
                  </a:solidFill>
                </a:ln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n>
                  <a:solidFill>
                    <a:srgbClr val="14564E"/>
                  </a:solidFill>
                </a:ln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>
                  <a:solidFill>
                    <a:srgbClr val="14564E"/>
                  </a:solidFill>
                </a:ln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«Городская поликлиника № 104»</a:t>
            </a:r>
            <a:endParaRPr lang="ru-RU" sz="4000" dirty="0">
              <a:ln>
                <a:solidFill>
                  <a:srgbClr val="14564E"/>
                </a:solidFill>
              </a:ln>
              <a:solidFill>
                <a:srgbClr val="14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84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15secr2\Desktop\фото- офис- Манчестерская ул..PNG">
            <a:extLst>
              <a:ext uri="{FF2B5EF4-FFF2-40B4-BE49-F238E27FC236}">
                <a16:creationId xmlns:a16="http://schemas.microsoft.com/office/drawing/2014/main" xmlns="" id="{B6A66233-37E9-60E6-5E0F-1B996B2D3B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4093"/>
          <a:stretch/>
        </p:blipFill>
        <p:spPr bwMode="auto">
          <a:xfrm>
            <a:off x="0" y="-25570"/>
            <a:ext cx="9136061" cy="6883570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3554" y="24206"/>
            <a:ext cx="8568952" cy="1584176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Офис врача-терапевта участкового</a:t>
            </a:r>
            <a:endParaRPr lang="ru-RU" sz="4800" dirty="0">
              <a:solidFill>
                <a:srgbClr val="00867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Манчестерская д.5, корпус 1, помещение 161Н.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0180" y="5229200"/>
            <a:ext cx="6736718" cy="1224136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259D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200" b="1" dirty="0" smtClean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терапевтических участка</a:t>
            </a:r>
          </a:p>
          <a:p>
            <a:r>
              <a:rPr lang="ru-RU" sz="3200" b="1" dirty="0" smtClean="0">
                <a:solidFill>
                  <a:srgbClr val="259D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5 630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(прикрепленного населения) 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8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EAB3AC-DB9E-B70F-19D7-01DC8C247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0648"/>
            <a:ext cx="9143999" cy="1049884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24819A"/>
                </a:solidFill>
              </a:rPr>
              <a:t/>
            </a:r>
            <a:br>
              <a:rPr lang="ru-RU" sz="4800" dirty="0">
                <a:solidFill>
                  <a:srgbClr val="24819A"/>
                </a:solidFill>
              </a:rPr>
            </a:br>
            <a:r>
              <a:rPr lang="ru-RU" sz="4800" dirty="0">
                <a:solidFill>
                  <a:srgbClr val="24819A"/>
                </a:solidFill>
              </a:rPr>
              <a:t>Штат и кадры</a:t>
            </a:r>
            <a:br>
              <a:rPr lang="ru-RU" sz="4800" dirty="0">
                <a:solidFill>
                  <a:srgbClr val="24819A"/>
                </a:solidFill>
              </a:rPr>
            </a:br>
            <a:r>
              <a:rPr lang="en-US" sz="2400" b="1" dirty="0">
                <a:solidFill>
                  <a:srgbClr val="14564E"/>
                </a:solidFill>
              </a:rPr>
              <a:t/>
            </a:r>
            <a:br>
              <a:rPr lang="en-US" sz="2400" b="1" dirty="0">
                <a:solidFill>
                  <a:srgbClr val="14564E"/>
                </a:solidFill>
              </a:rPr>
            </a:br>
            <a:r>
              <a:rPr lang="ru-RU" sz="1200" b="1" dirty="0">
                <a:solidFill>
                  <a:srgbClr val="14564E"/>
                </a:solidFill>
              </a:rPr>
              <a:t/>
            </a:r>
            <a:br>
              <a:rPr lang="ru-RU" sz="1200" b="1" dirty="0">
                <a:solidFill>
                  <a:srgbClr val="14564E"/>
                </a:solidFill>
              </a:rPr>
            </a:br>
            <a:endParaRPr lang="ru-RU" sz="1400" dirty="0">
              <a:ln>
                <a:solidFill>
                  <a:srgbClr val="14564E"/>
                </a:solidFill>
              </a:ln>
              <a:solidFill>
                <a:srgbClr val="14564E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0D930F-9F3D-88EA-0F4F-1EE185602DE3}"/>
              </a:ext>
            </a:extLst>
          </p:cNvPr>
          <p:cNvSpPr txBox="1"/>
          <p:nvPr/>
        </p:nvSpPr>
        <p:spPr>
          <a:xfrm>
            <a:off x="3275856" y="1511786"/>
            <a:ext cx="5688632" cy="4801314"/>
          </a:xfrm>
          <a:prstGeom prst="rect">
            <a:avLst/>
          </a:prstGeom>
          <a:solidFill>
            <a:srgbClr val="24819A">
              <a:alpha val="16000"/>
            </a:srgbClr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</a:t>
            </a:r>
            <a:r>
              <a:rPr lang="ru-RU" sz="14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сотрудника с высшим медицинским образованием</a:t>
            </a:r>
          </a:p>
          <a:p>
            <a:endParaRPr lang="ru-RU" b="1" dirty="0">
              <a:solidFill>
                <a:srgbClr val="14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ru-RU" sz="14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сотрудника со средним медицинским образованием</a:t>
            </a:r>
          </a:p>
          <a:p>
            <a:endParaRPr lang="ru-RU" b="1" dirty="0">
              <a:solidFill>
                <a:srgbClr val="14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ru-RU" sz="14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высшей квалификационной категорией</a:t>
            </a:r>
          </a:p>
          <a:p>
            <a:endParaRPr lang="ru-RU" b="1" dirty="0">
              <a:solidFill>
                <a:srgbClr val="14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4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с первой квалификационной категорией</a:t>
            </a:r>
          </a:p>
          <a:p>
            <a:endParaRPr lang="ru-RU" b="1" dirty="0">
              <a:solidFill>
                <a:srgbClr val="14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кандидатов медицинских наук</a:t>
            </a:r>
          </a:p>
          <a:p>
            <a:endParaRPr lang="ru-RU" b="1" dirty="0">
              <a:solidFill>
                <a:srgbClr val="14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sz="3200" b="1" dirty="0">
                <a:solidFill>
                  <a:srgbClr val="14564E"/>
                </a:solidFill>
              </a:rPr>
              <a:t> </a:t>
            </a:r>
            <a:r>
              <a:rPr lang="ru-RU" sz="14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молодых специалистов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AF1055-E7E0-EC6F-80C4-0A8FA1A7FD9F}"/>
              </a:ext>
            </a:extLst>
          </p:cNvPr>
          <p:cNvSpPr txBox="1"/>
          <p:nvPr/>
        </p:nvSpPr>
        <p:spPr>
          <a:xfrm>
            <a:off x="358703" y="1988840"/>
            <a:ext cx="2746358" cy="3847207"/>
          </a:xfrm>
          <a:prstGeom prst="rect">
            <a:avLst/>
          </a:prstGeom>
          <a:solidFill>
            <a:srgbClr val="14564E">
              <a:alpha val="16000"/>
            </a:srgbClr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 </a:t>
            </a:r>
          </a:p>
          <a:p>
            <a:r>
              <a:rPr lang="ru-RU" sz="16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сотрудников</a:t>
            </a:r>
            <a:r>
              <a:rPr lang="ru-RU" sz="32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83,15%</a:t>
            </a:r>
            <a:b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 врачебным персоналом</a:t>
            </a:r>
            <a:r>
              <a:rPr lang="ru-RU" sz="18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91,26% </a:t>
            </a:r>
            <a:r>
              <a:rPr lang="ru-RU" sz="18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1456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 средним медицинским персоналом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"/>
          <a:stretch/>
        </p:blipFill>
        <p:spPr bwMode="auto">
          <a:xfrm>
            <a:off x="-36511" y="0"/>
            <a:ext cx="91805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5" y="5589240"/>
            <a:ext cx="8229600" cy="1143000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</a:rPr>
              <a:t>Северный пр. земельный участок № 116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46551E7-86BC-F31D-2567-C1A7F76477AF}"/>
              </a:ext>
            </a:extLst>
          </p:cNvPr>
          <p:cNvSpPr txBox="1">
            <a:spLocks/>
          </p:cNvSpPr>
          <p:nvPr/>
        </p:nvSpPr>
        <p:spPr>
          <a:xfrm>
            <a:off x="71501" y="-414492"/>
            <a:ext cx="8964488" cy="2057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Bahnschrift SemiBold" panose="020B05020402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4800" dirty="0" smtClean="0">
                <a:solidFill>
                  <a:schemeClr val="bg1"/>
                </a:solidFill>
                <a:latin typeface="Arial Black" panose="020B0A04020102020204" pitchFamily="34" charset="0"/>
                <a:cs typeface="+mj-cs"/>
              </a:rPr>
              <a:t>План развития</a:t>
            </a:r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СПб ГБУЗ «Городская поликлиника № 104» 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5" y="4161055"/>
            <a:ext cx="3959933" cy="1787716"/>
          </a:xfrm>
          <a:prstGeom prst="rect">
            <a:avLst/>
          </a:prstGeom>
          <a:solidFill>
            <a:schemeClr val="bg1">
              <a:lumMod val="75000"/>
              <a:alpha val="91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4161055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4819A"/>
                </a:solidFill>
                <a:latin typeface="Arial" panose="020B0604020202020204" pitchFamily="34" charset="0"/>
              </a:rPr>
              <a:t>26 тыс. м2</a:t>
            </a:r>
            <a:endParaRPr lang="ru-RU" sz="1600" dirty="0">
              <a:solidFill>
                <a:srgbClr val="24819A"/>
              </a:solidFill>
              <a:latin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в 2025 году начнется строительство отдельной поликлиники на Северном проспекте, оснащенной современным диагностическим оборудованием</a:t>
            </a:r>
          </a:p>
        </p:txBody>
      </p:sp>
    </p:spTree>
    <p:extLst>
      <p:ext uri="{BB962C8B-B14F-4D97-AF65-F5344CB8AC3E}">
        <p14:creationId xmlns:p14="http://schemas.microsoft.com/office/powerpoint/2010/main" val="52260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>
                <a:solidFill>
                  <a:srgbClr val="24819A"/>
                </a:solidFill>
                <a:latin typeface="Arial Black" panose="020B0A04020102020204" pitchFamily="34" charset="0"/>
                <a:cs typeface="+mj-cs"/>
              </a:rPr>
              <a:t>Подробнее на сайте:</a:t>
            </a:r>
          </a:p>
        </p:txBody>
      </p:sp>
      <p:pic>
        <p:nvPicPr>
          <p:cNvPr id="1026" name="Picture 2" descr="QR-C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70786"/>
            <a:ext cx="4060264" cy="406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D8769B-7D54-E3A8-6DAD-0A7188AD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5" t="3221" r="7639" b="4967"/>
          <a:stretch/>
        </p:blipFill>
        <p:spPr>
          <a:xfrm>
            <a:off x="5004048" y="2070786"/>
            <a:ext cx="3816424" cy="385067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C9524C3-A63D-8DEB-E6D4-7518D576A18F}"/>
              </a:ext>
            </a:extLst>
          </p:cNvPr>
          <p:cNvSpPr txBox="1">
            <a:spLocks/>
          </p:cNvSpPr>
          <p:nvPr/>
        </p:nvSpPr>
        <p:spPr>
          <a:xfrm>
            <a:off x="0" y="44624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Bahnschrift SemiBold" panose="020B05020402040202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5400" b="1" u="sng" dirty="0" smtClean="0">
                <a:solidFill>
                  <a:srgbClr val="24819A"/>
                </a:solidFill>
                <a:latin typeface="Arial Black" panose="020B0A04020102020204" pitchFamily="34" charset="0"/>
              </a:rPr>
              <a:t>Вакансии</a:t>
            </a:r>
            <a:endParaRPr lang="ru-RU" sz="5400" b="1" u="sng" dirty="0">
              <a:solidFill>
                <a:srgbClr val="24819A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84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C2F911-33A8-C1CE-F416-6948A81E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14564E"/>
                </a:solidFill>
                <a:latin typeface="Arial Black" panose="020B0A04020102020204" pitchFamily="34" charset="0"/>
              </a:rPr>
              <a:t>Мы предлагаем: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BB93F1-540D-88DB-3CBB-0CC9DF7AC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fontScale="85000" lnSpcReduction="10000"/>
          </a:bodyPr>
          <a:lstStyle/>
          <a:p>
            <a:r>
              <a:rPr lang="ru-RU" sz="3200" dirty="0"/>
              <a:t>Работу в государственном учреждении </a:t>
            </a:r>
          </a:p>
          <a:p>
            <a:r>
              <a:rPr lang="ru-RU" dirty="0"/>
              <a:t>Оформление по ТК и с</a:t>
            </a:r>
            <a:r>
              <a:rPr lang="ru-RU" sz="3200" dirty="0"/>
              <a:t>облюдением всех гарантий </a:t>
            </a:r>
          </a:p>
          <a:p>
            <a:r>
              <a:rPr lang="ru-RU" dirty="0"/>
              <a:t>О</a:t>
            </a:r>
            <a:r>
              <a:rPr lang="ru-RU" sz="3200" dirty="0"/>
              <a:t>плату отпусков и листков нетрудоспособности, включая дополнительный отпуск за вредные условия труда, </a:t>
            </a:r>
          </a:p>
          <a:p>
            <a:r>
              <a:rPr lang="ru-RU" dirty="0"/>
              <a:t>С</a:t>
            </a:r>
            <a:r>
              <a:rPr lang="ru-RU" sz="3200" dirty="0"/>
              <a:t>табильную заработную плату (выплаты 2 раза в месяц)</a:t>
            </a:r>
          </a:p>
          <a:p>
            <a:r>
              <a:rPr lang="ru-RU" dirty="0"/>
              <a:t>Д</a:t>
            </a:r>
            <a:r>
              <a:rPr lang="ru-RU" sz="3200" dirty="0"/>
              <a:t>ополнительные выплаты молодым специалистам (получившим медицинское образование и впервые приступившим к работе в государственном учреждении)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33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FE4579-77D2-8407-7FE3-7113C28F3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6632"/>
            <a:ext cx="8208912" cy="6669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Arial" panose="020B0604020202020204" pitchFamily="34" charset="0"/>
              </a:rPr>
              <a:t>Новому сотруднику определяется наставник </a:t>
            </a:r>
          </a:p>
          <a:p>
            <a:pPr marL="0" indent="0">
              <a:buNone/>
            </a:pPr>
            <a:endParaRPr lang="ru-RU" sz="2800" dirty="0"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14564E"/>
                </a:solidFill>
                <a:latin typeface="Arial" panose="020B0604020202020204" pitchFamily="34" charset="0"/>
              </a:rPr>
              <a:t>	Наставник</a:t>
            </a:r>
            <a:r>
              <a:rPr lang="ru-RU" sz="2800" dirty="0" smtClean="0">
                <a:latin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</a:rPr>
              <a:t>- высококвалифицированный сотрудник, проводящий в индивидуальном порядке работу с молодым специалистом (работником) по их адаптации к производственной деятельности, производственной культуре и последующему профессиональному развитию, обладающий высокими профессиональными и нравственными качествами, практическими знаниями и опытом</a:t>
            </a:r>
            <a:r>
              <a:rPr lang="ru-RU" sz="2800" dirty="0" smtClean="0">
                <a:latin typeface="Arial" panose="020B0604020202020204" pitchFamily="34" charset="0"/>
              </a:rPr>
              <a:t>)</a:t>
            </a:r>
            <a:endParaRPr lang="ru-RU" sz="2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800" dirty="0"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sz="2400" dirty="0">
                <a:latin typeface="Arial" panose="020B0604020202020204" pitchFamily="34" charset="0"/>
              </a:rPr>
              <a:t>Продолжительность наставничества: от 1 до 3 мес.</a:t>
            </a:r>
          </a:p>
          <a:p>
            <a:pPr marL="0" indent="0">
              <a:buNone/>
            </a:pPr>
            <a:endParaRPr lang="ru-RU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01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80728"/>
            <a:ext cx="9073008" cy="4752528"/>
          </a:xfrm>
        </p:spPr>
        <p:txBody>
          <a:bodyPr>
            <a:normAutofit/>
          </a:bodyPr>
          <a:lstStyle/>
          <a:p>
            <a:endParaRPr lang="ru-RU" sz="29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rgbClr val="14564E"/>
                </a:solidFill>
                <a:latin typeface="Arial Black" panose="020B0A04020102020204" pitchFamily="34" charset="0"/>
              </a:rPr>
              <a:t>от 80 0000 руб. </a:t>
            </a:r>
          </a:p>
          <a:p>
            <a:pPr marL="0" indent="0">
              <a:buNone/>
            </a:pPr>
            <a:r>
              <a:rPr lang="ru-RU" sz="2900" dirty="0">
                <a:latin typeface="Arial" panose="020B0604020202020204" pitchFamily="34" charset="0"/>
              </a:rPr>
              <a:t>врач-терапевт участковый</a:t>
            </a:r>
          </a:p>
          <a:p>
            <a:pPr marL="0" indent="0">
              <a:buNone/>
            </a:pPr>
            <a:endParaRPr lang="ru-RU" sz="29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29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rgbClr val="14564E"/>
                </a:solidFill>
                <a:latin typeface="Arial Black" panose="020B0A04020102020204" pitchFamily="34" charset="0"/>
              </a:rPr>
              <a:t>от 70 000 руб.</a:t>
            </a:r>
          </a:p>
          <a:p>
            <a:pPr marL="0" indent="0">
              <a:buNone/>
            </a:pPr>
            <a:r>
              <a:rPr lang="ru-RU" sz="2900" dirty="0">
                <a:latin typeface="Arial" panose="020B0604020202020204" pitchFamily="34" charset="0"/>
              </a:rPr>
              <a:t>врач-специалист</a:t>
            </a:r>
          </a:p>
          <a:p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9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>
            <a:extLst>
              <a:ext uri="{FF2B5EF4-FFF2-40B4-BE49-F238E27FC236}">
                <a16:creationId xmlns:a16="http://schemas.microsoft.com/office/drawing/2014/main" xmlns="" id="{049A73EB-C074-57CE-AD87-64439A840298}"/>
              </a:ext>
            </a:extLst>
          </p:cNvPr>
          <p:cNvSpPr/>
          <p:nvPr/>
        </p:nvSpPr>
        <p:spPr>
          <a:xfrm rot="9638086">
            <a:off x="-3722389" y="-1100837"/>
            <a:ext cx="13097672" cy="7799678"/>
          </a:xfrm>
          <a:prstGeom prst="rtTriangle">
            <a:avLst/>
          </a:prstGeom>
          <a:solidFill>
            <a:srgbClr val="259D98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xmlns="" id="{B14C22E9-5DE9-4664-395B-1F83D2042ED9}"/>
              </a:ext>
            </a:extLst>
          </p:cNvPr>
          <p:cNvSpPr/>
          <p:nvPr/>
        </p:nvSpPr>
        <p:spPr>
          <a:xfrm rot="20717225">
            <a:off x="-953512" y="1416276"/>
            <a:ext cx="13209461" cy="4691081"/>
          </a:xfrm>
          <a:prstGeom prst="rtTriangle">
            <a:avLst/>
          </a:prstGeom>
          <a:solidFill>
            <a:srgbClr val="259D98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49E15C-8BD6-A0EE-4D9B-FA43304A1FAF}"/>
              </a:ext>
            </a:extLst>
          </p:cNvPr>
          <p:cNvSpPr txBox="1"/>
          <p:nvPr/>
        </p:nvSpPr>
        <p:spPr>
          <a:xfrm>
            <a:off x="4288426" y="543436"/>
            <a:ext cx="48607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456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Илья Юрьевич</a:t>
            </a:r>
          </a:p>
          <a:p>
            <a:endParaRPr lang="ru-RU" sz="2800" b="1" dirty="0">
              <a:solidFill>
                <a:srgbClr val="14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главного врача </a:t>
            </a:r>
          </a:p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 медицинской части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nachmed@spbgp104.ru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+7 812 576 37 52 (доб. 103)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40C863-CF80-BABC-5D21-906568B321D8}"/>
              </a:ext>
            </a:extLst>
          </p:cNvPr>
          <p:cNvSpPr txBox="1"/>
          <p:nvPr/>
        </p:nvSpPr>
        <p:spPr>
          <a:xfrm>
            <a:off x="971600" y="3761818"/>
            <a:ext cx="56166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1456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Андросюк</a:t>
            </a:r>
            <a:r>
              <a:rPr lang="ru-RU" sz="2800" b="1" dirty="0">
                <a:solidFill>
                  <a:srgbClr val="1456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</a:t>
            </a:r>
            <a:r>
              <a:rPr lang="ru-RU" sz="2800" b="1" dirty="0" err="1">
                <a:solidFill>
                  <a:srgbClr val="1456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Маевна</a:t>
            </a:r>
            <a:endParaRPr lang="ru-RU" sz="2800" b="1" dirty="0">
              <a:solidFill>
                <a:srgbClr val="1456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1456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главного врача </a:t>
            </a:r>
          </a:p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 кадрам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+7 812 576 37 52 (доб. 117)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hr@spbgp104.ru (отдел кадров)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360B21-867B-4413-3839-A7F70C8E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5" t="3221" r="7639" b="4967"/>
          <a:stretch/>
        </p:blipFill>
        <p:spPr>
          <a:xfrm>
            <a:off x="0" y="0"/>
            <a:ext cx="3139690" cy="31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6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64" y="341921"/>
            <a:ext cx="3618148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14564E"/>
                </a:solidFill>
                <a:latin typeface="Arial Black" panose="020B0A04020102020204" pitchFamily="34" charset="0"/>
              </a:rPr>
              <a:t>Где нас найти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764" y="2924944"/>
            <a:ext cx="3682752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latin typeface="Arial" panose="020B0604020202020204" pitchFamily="34" charset="0"/>
              </a:rPr>
              <a:t>Адрес СПБ ГБУЗ </a:t>
            </a:r>
          </a:p>
          <a:p>
            <a:pPr marL="0" indent="0">
              <a:buNone/>
            </a:pPr>
            <a:r>
              <a:rPr lang="ru-RU" sz="1600" b="1" dirty="0">
                <a:latin typeface="Arial" panose="020B0604020202020204" pitchFamily="34" charset="0"/>
              </a:rPr>
              <a:t>«Городская поликлиника № 104» </a:t>
            </a:r>
          </a:p>
          <a:p>
            <a:pPr marL="0" indent="0">
              <a:buNone/>
            </a:pPr>
            <a:endParaRPr lang="ru-RU" sz="1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</a:rPr>
              <a:t>СПб, Удельный пр., д. 22, лит. А (Выборгский р-н, 7 минут пешком от станции метро – Удельная)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92366" y="745237"/>
            <a:ext cx="4788024" cy="4359414"/>
            <a:chOff x="3995936" y="1214050"/>
            <a:chExt cx="4788024" cy="435941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CCCC5BA0-76B4-9C25-3DF3-5ED37C075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5936" y="1214050"/>
              <a:ext cx="4788024" cy="43594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xmlns="" id="{38DB8C2C-1129-55C4-5903-A9DA93804C7F}"/>
                </a:ext>
              </a:extLst>
            </p:cNvPr>
            <p:cNvCxnSpPr/>
            <p:nvPr/>
          </p:nvCxnSpPr>
          <p:spPr>
            <a:xfrm flipH="1" flipV="1">
              <a:off x="4932040" y="1772817"/>
              <a:ext cx="2520280" cy="288031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/>
          <p:cNvSpPr/>
          <p:nvPr/>
        </p:nvSpPr>
        <p:spPr>
          <a:xfrm>
            <a:off x="0" y="544522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24819A"/>
                </a:solidFill>
                <a:latin typeface="Arial Black" panose="020B0A04020102020204" pitchFamily="34" charset="0"/>
              </a:rPr>
              <a:t>Спасибо за внимание 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64292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86D1A392-BB91-A9D8-E31F-F740F8CFBFAF}"/>
              </a:ext>
            </a:extLst>
          </p:cNvPr>
          <p:cNvSpPr/>
          <p:nvPr/>
        </p:nvSpPr>
        <p:spPr>
          <a:xfrm>
            <a:off x="3491878" y="3017461"/>
            <a:ext cx="5163171" cy="1061178"/>
          </a:xfrm>
          <a:prstGeom prst="roundRect">
            <a:avLst/>
          </a:prstGeom>
          <a:solidFill>
            <a:srgbClr val="5EC0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B702664-265A-098C-0C9B-0DBE37D3E190}"/>
              </a:ext>
            </a:extLst>
          </p:cNvPr>
          <p:cNvSpPr/>
          <p:nvPr/>
        </p:nvSpPr>
        <p:spPr>
          <a:xfrm>
            <a:off x="3491878" y="4422872"/>
            <a:ext cx="5163171" cy="2089365"/>
          </a:xfrm>
          <a:prstGeom prst="roundRect">
            <a:avLst/>
          </a:prstGeom>
          <a:solidFill>
            <a:srgbClr val="5EC0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7CC5653-1FBE-DB3D-3E27-91298F6602AB}"/>
              </a:ext>
            </a:extLst>
          </p:cNvPr>
          <p:cNvSpPr/>
          <p:nvPr/>
        </p:nvSpPr>
        <p:spPr>
          <a:xfrm>
            <a:off x="3481369" y="286305"/>
            <a:ext cx="5163171" cy="1061178"/>
          </a:xfrm>
          <a:prstGeom prst="roundRect">
            <a:avLst/>
          </a:prstGeom>
          <a:solidFill>
            <a:srgbClr val="5EC0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179AEB4F-C402-D3FF-1BEF-5EF1F316540D}"/>
              </a:ext>
            </a:extLst>
          </p:cNvPr>
          <p:cNvSpPr/>
          <p:nvPr/>
        </p:nvSpPr>
        <p:spPr>
          <a:xfrm>
            <a:off x="3491878" y="1653502"/>
            <a:ext cx="5163171" cy="1061178"/>
          </a:xfrm>
          <a:prstGeom prst="roundRect">
            <a:avLst/>
          </a:prstGeom>
          <a:solidFill>
            <a:srgbClr val="5EC0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178A69-05F6-19F7-64DE-1F5A26A64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4" y="2029344"/>
            <a:ext cx="2880320" cy="2799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79CFFD-746B-9838-7F07-173549763CA6}"/>
              </a:ext>
            </a:extLst>
          </p:cNvPr>
          <p:cNvSpPr txBox="1"/>
          <p:nvPr/>
        </p:nvSpPr>
        <p:spPr>
          <a:xfrm>
            <a:off x="3697736" y="38001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СПб, Удельный проспект, д.22,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лит.А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– поликлиническое отделение № 15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(ПО № 15)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6C5A5F-A20B-7D80-AC63-FF8BC7FCD6D7}"/>
              </a:ext>
            </a:extLst>
          </p:cNvPr>
          <p:cNvSpPr txBox="1"/>
          <p:nvPr/>
        </p:nvSpPr>
        <p:spPr>
          <a:xfrm>
            <a:off x="3697736" y="308638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СПб, ул. Курчатова д.6, корп.3, лит. А - круглосуточный травматологический      пункт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(КТП)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830770-DE7D-5ED0-DB7A-156685DE409D}"/>
              </a:ext>
            </a:extLst>
          </p:cNvPr>
          <p:cNvSpPr txBox="1"/>
          <p:nvPr/>
        </p:nvSpPr>
        <p:spPr>
          <a:xfrm>
            <a:off x="3744261" y="4728890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СПб, ул. Манчестерская, д.5, корп.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строение 1-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фис врача-терапевта участкового поликлинического отделения №15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(офис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врача-терапевта участкового)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D5AFC7-5A48-0B5E-1D86-9B1658E631D0}"/>
              </a:ext>
            </a:extLst>
          </p:cNvPr>
          <p:cNvSpPr txBox="1"/>
          <p:nvPr/>
        </p:nvSpPr>
        <p:spPr>
          <a:xfrm>
            <a:off x="3713429" y="169489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СПб, ул. Сикейроса, д.10,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лит.А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– поликлиническое отделение № 104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(ПО № 104)</a:t>
            </a:r>
          </a:p>
        </p:txBody>
      </p:sp>
    </p:spTree>
    <p:extLst>
      <p:ext uri="{BB962C8B-B14F-4D97-AF65-F5344CB8AC3E}">
        <p14:creationId xmlns:p14="http://schemas.microsoft.com/office/powerpoint/2010/main" val="328561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35896" y="4857546"/>
            <a:ext cx="5256584" cy="1584176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8568952" cy="1584176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Поликлиническое </a:t>
            </a:r>
            <a:r>
              <a:rPr lang="ru-RU" sz="3200" b="1" dirty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отделение  №15 </a:t>
            </a:r>
            <a:r>
              <a:rPr lang="ru-RU" sz="3200" dirty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Удельный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проспект, д.22, лит. 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5916" y="5157191"/>
            <a:ext cx="48965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259D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37 423</a:t>
            </a:r>
            <a:r>
              <a:rPr lang="ru-RU" sz="3600" b="1" dirty="0">
                <a:solidFill>
                  <a:srgbClr val="259D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(прикрепленного населения) </a:t>
            </a:r>
          </a:p>
        </p:txBody>
      </p:sp>
    </p:spTree>
    <p:extLst>
      <p:ext uri="{BB962C8B-B14F-4D97-AF65-F5344CB8AC3E}">
        <p14:creationId xmlns:p14="http://schemas.microsoft.com/office/powerpoint/2010/main" val="336834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3528" y="188640"/>
            <a:ext cx="5112568" cy="2677656"/>
            <a:chOff x="323528" y="3645024"/>
            <a:chExt cx="5112568" cy="267765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23528" y="3789040"/>
              <a:ext cx="4968552" cy="2533640"/>
            </a:xfrm>
            <a:prstGeom prst="rect">
              <a:avLst/>
            </a:prstGeom>
            <a:solidFill>
              <a:schemeClr val="bg1">
                <a:lumMod val="75000"/>
                <a:alpha val="77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30032" y="3645024"/>
              <a:ext cx="5106064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0" b="1" dirty="0">
                  <a:solidFill>
                    <a:srgbClr val="259D9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ru-RU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терапевтических участков</a:t>
              </a:r>
              <a:endParaRPr lang="ru-RU" sz="4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67604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7" y="0"/>
            <a:ext cx="9144000" cy="68853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20" y="188640"/>
            <a:ext cx="8640960" cy="1656184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Поликлиническое </a:t>
            </a:r>
            <a:r>
              <a:rPr lang="ru-RU" sz="3200" b="1" dirty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отделение  №</a:t>
            </a:r>
            <a:r>
              <a:rPr lang="ru-RU" sz="3200" b="1" dirty="0" smtClean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104 </a:t>
            </a:r>
            <a:r>
              <a:rPr lang="ru-RU" sz="3200" dirty="0" smtClean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00867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Сикейроса, д. 10, лит. А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4941168"/>
            <a:ext cx="5976664" cy="1584176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solidFill>
                  <a:srgbClr val="259D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42 846  </a:t>
            </a:r>
          </a:p>
          <a:p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(прикрепленного населения) </a:t>
            </a:r>
          </a:p>
        </p:txBody>
      </p:sp>
    </p:spTree>
    <p:extLst>
      <p:ext uri="{BB962C8B-B14F-4D97-AF65-F5344CB8AC3E}">
        <p14:creationId xmlns:p14="http://schemas.microsoft.com/office/powerpoint/2010/main" val="3201805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S:\РАЗНОЕ\104 по терапевтическое отделение ремонт 2018 год\photo_5307653072262127104_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 b="140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427984" y="4333890"/>
            <a:ext cx="4962048" cy="1974836"/>
            <a:chOff x="856812" y="4361465"/>
            <a:chExt cx="5364868" cy="236845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56812" y="4361465"/>
              <a:ext cx="4579283" cy="2368454"/>
            </a:xfrm>
            <a:prstGeom prst="rect">
              <a:avLst/>
            </a:prstGeom>
            <a:solidFill>
              <a:schemeClr val="bg1">
                <a:lumMod val="75000"/>
                <a:alpha val="77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115616" y="4361465"/>
              <a:ext cx="5106064" cy="2203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b="1" dirty="0" smtClean="0">
                  <a:solidFill>
                    <a:srgbClr val="259D9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ru-RU" sz="2000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терапевтических участков</a:t>
              </a:r>
              <a:endParaRPr lang="ru-RU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66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68952" cy="1584176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08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Круглосуточный травматологический пункт</a:t>
            </a:r>
            <a:endParaRPr lang="ru-RU" sz="4800" dirty="0">
              <a:solidFill>
                <a:srgbClr val="00867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Курчатова д.6, корп.3, лит. 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4725144"/>
            <a:ext cx="5400600" cy="1584176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первичная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доврачебная, первичная врачебная и первичная специализированная медико-санитарная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4200883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94C81D-17C6-9E52-E25F-81C45450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3E72D99-4A52-AD46-67BD-BCFE4580A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" y="0"/>
            <a:ext cx="9169464" cy="7029400"/>
          </a:xfrm>
        </p:spPr>
      </p:pic>
      <p:sp>
        <p:nvSpPr>
          <p:cNvPr id="4" name="Прямоугольник 3"/>
          <p:cNvSpPr/>
          <p:nvPr/>
        </p:nvSpPr>
        <p:spPr>
          <a:xfrm>
            <a:off x="3851920" y="4725144"/>
            <a:ext cx="4824536" cy="1584176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большой и современный травмпункт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97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15secr2\Desktop\ФОТО открытие Манчестерской.jpeg">
            <a:extLst>
              <a:ext uri="{FF2B5EF4-FFF2-40B4-BE49-F238E27FC236}">
                <a16:creationId xmlns:a16="http://schemas.microsoft.com/office/drawing/2014/main" xmlns="" id="{69F2E6F5-8F70-D54B-E292-C76798D26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2" r="5362" b="8665"/>
          <a:stretch/>
        </p:blipFill>
        <p:spPr bwMode="auto">
          <a:xfrm>
            <a:off x="4319464" y="0"/>
            <a:ext cx="4824536" cy="6872147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CA0C3A5-A5BD-BBB9-5E09-C606AD738B85}"/>
              </a:ext>
            </a:extLst>
          </p:cNvPr>
          <p:cNvSpPr/>
          <p:nvPr/>
        </p:nvSpPr>
        <p:spPr>
          <a:xfrm>
            <a:off x="0" y="3284984"/>
            <a:ext cx="3851920" cy="4464496"/>
          </a:xfrm>
          <a:prstGeom prst="roundRect">
            <a:avLst/>
          </a:prstGeom>
          <a:solidFill>
            <a:srgbClr val="5EC0C6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C98A89-D57A-9BA6-6BDF-1F6B8B378FEB}"/>
              </a:ext>
            </a:extLst>
          </p:cNvPr>
          <p:cNvSpPr txBox="1"/>
          <p:nvPr/>
        </p:nvSpPr>
        <p:spPr>
          <a:xfrm>
            <a:off x="599270" y="3562693"/>
            <a:ext cx="363901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открытии участвовали: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8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В.М. Полунин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Глава администрации Выборгского района Санкт-Петербурга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8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 </a:t>
            </a:r>
            <a:r>
              <a:rPr lang="ru-RU" sz="1400" b="1" dirty="0" err="1">
                <a:solidFill>
                  <a:srgbClr val="008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Сажнов</a:t>
            </a:r>
            <a:endParaRPr lang="ru-RU" sz="1400" b="1" dirty="0">
              <a:solidFill>
                <a:srgbClr val="0086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администрации Выборгского района Санкт-Петербурга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8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П.А. Гущин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здравоохранения Выборгского района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461611-65AB-E352-D592-AB044F84829A}"/>
              </a:ext>
            </a:extLst>
          </p:cNvPr>
          <p:cNvSpPr txBox="1"/>
          <p:nvPr/>
        </p:nvSpPr>
        <p:spPr>
          <a:xfrm>
            <a:off x="354109" y="216918"/>
            <a:ext cx="33584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Офис максимально приближен к жителям нового комплекса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9923C5-CAFC-28D4-AECF-AA929E193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9" y="1768058"/>
            <a:ext cx="2728481" cy="108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73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3540</TotalTime>
  <Words>442</Words>
  <Application>Microsoft Office PowerPoint</Application>
  <PresentationFormat>Экран (4:3)</PresentationFormat>
  <Paragraphs>97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Bahnschrift Light</vt:lpstr>
      <vt:lpstr>Bahnschrift SemiBold</vt:lpstr>
      <vt:lpstr>Calibri</vt:lpstr>
      <vt:lpstr>Times New Roman</vt:lpstr>
      <vt:lpstr>Тема Office</vt:lpstr>
      <vt:lpstr>СПб ГБУЗ  «Городская поликлиника № 104»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Штат и кадры   </vt:lpstr>
      <vt:lpstr>Северный пр. земельный участок № 116</vt:lpstr>
      <vt:lpstr>Подробнее на сайте:</vt:lpstr>
      <vt:lpstr>Мы предлагаем:</vt:lpstr>
      <vt:lpstr>Презентация PowerPoint</vt:lpstr>
      <vt:lpstr>Презентация PowerPoint</vt:lpstr>
      <vt:lpstr>Презентация PowerPoint</vt:lpstr>
      <vt:lpstr>Где нас найти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Оптимизация организации выбора и назначения дублеров и обеспечение выполнения ими своих функций.</dc:title>
  <dc:creator>Атабаева Ляля Довлетовна</dc:creator>
  <cp:lastModifiedBy>Мишин Илья Юрьевич</cp:lastModifiedBy>
  <cp:revision>148</cp:revision>
  <cp:lastPrinted>2023-04-28T09:45:06Z</cp:lastPrinted>
  <dcterms:created xsi:type="dcterms:W3CDTF">2023-01-17T15:08:57Z</dcterms:created>
  <dcterms:modified xsi:type="dcterms:W3CDTF">2025-05-20T07:19:56Z</dcterms:modified>
</cp:coreProperties>
</file>