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8" r:id="rId5"/>
    <p:sldId id="259" r:id="rId6"/>
    <p:sldId id="269" r:id="rId7"/>
    <p:sldId id="266" r:id="rId8"/>
    <p:sldId id="267" r:id="rId9"/>
    <p:sldId id="261" r:id="rId10"/>
    <p:sldId id="263" r:id="rId11"/>
    <p:sldId id="264" r:id="rId12"/>
    <p:sldId id="265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8814AE4F-B043-42F5-B9F1-EDD5D9144B7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8771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09757AC4-8A57-4795-A507-352046D5F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6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110" y="0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078C9032-FB81-483B-9AE4-D6211D7E9361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6" y="4783805"/>
            <a:ext cx="5446717" cy="3914307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70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110" y="9443170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0973E741-4AFC-4D4A-977E-1D0BDA050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8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3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7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9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0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5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7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E741-4AFC-4D4A-977E-1D0BDA0508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5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8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8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8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8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6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7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7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5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1BAA-BB31-4859-9C32-B0EE0A38F75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A86D-5306-4C0A-931D-C50A4184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p3@zdrav10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9016"/>
            <a:ext cx="9144000" cy="198980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Государственное бюджетное учреждение здравоохранения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98822"/>
            <a:ext cx="9144000" cy="64168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Городская поликлиника №3</a:t>
            </a:r>
            <a:endParaRPr lang="ru-RU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9" y="3686907"/>
            <a:ext cx="4116178" cy="26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 труда.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65 000</a:t>
            </a:r>
            <a:r>
              <a:rPr lang="ru-RU" dirty="0" smtClean="0"/>
              <a:t> тыс. рублей                                               </a:t>
            </a:r>
            <a:r>
              <a:rPr lang="ru-RU" u="sng" dirty="0" smtClean="0"/>
              <a:t>35 000</a:t>
            </a:r>
            <a:r>
              <a:rPr lang="ru-RU" dirty="0" smtClean="0"/>
              <a:t> тыс. рублей</a:t>
            </a:r>
          </a:p>
          <a:p>
            <a:pPr marL="0" indent="0">
              <a:buNone/>
            </a:pPr>
            <a:r>
              <a:rPr lang="ru-RU" dirty="0" smtClean="0"/>
              <a:t>Средняя заработная плата                 Средняя заработная плата сред-</a:t>
            </a:r>
          </a:p>
          <a:p>
            <a:pPr marL="0" indent="0">
              <a:buNone/>
            </a:pPr>
            <a:r>
              <a:rPr lang="ru-RU" dirty="0" smtClean="0"/>
              <a:t>                 ВРАЧА                                       него медицинского персонала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64426"/>
            <a:ext cx="3589421" cy="3393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3393574"/>
            <a:ext cx="4971519" cy="34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Стимулирующие и компенсационные выплаты.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68499"/>
              </p:ext>
            </p:extLst>
          </p:nvPr>
        </p:nvGraphicFramePr>
        <p:xfrm>
          <a:off x="838200" y="1825626"/>
          <a:ext cx="10515600" cy="437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93336">
                <a:tc>
                  <a:txBody>
                    <a:bodyPr/>
                    <a:lstStyle/>
                    <a:p>
                      <a:r>
                        <a:rPr lang="ru-RU" dirty="0" smtClean="0"/>
                        <a:t>Стимулирующие выплаты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Компенсационные выплаты.</a:t>
                      </a:r>
                      <a:endParaRPr lang="ru-RU" dirty="0"/>
                    </a:p>
                  </a:txBody>
                  <a:tcPr/>
                </a:tc>
              </a:tr>
              <a:tr h="604449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за работу по повышению профессионального уровня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Северный и районный коэффициент- 65% (с первого дня работы в районах Крайнего Севера) </a:t>
                      </a:r>
                      <a:endParaRPr lang="ru-RU" dirty="0"/>
                    </a:p>
                  </a:txBody>
                  <a:tcPr/>
                </a:tc>
              </a:tr>
              <a:tr h="393336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квалификационную категорию от 10% до 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Вредные и (или) опасные условия труда от 4% до 6%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3336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за качество,</a:t>
                      </a:r>
                      <a:r>
                        <a:rPr lang="ru-RU" baseline="0" dirty="0" smtClean="0"/>
                        <a:t> выполняемых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91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за непрерывный</a:t>
                      </a:r>
                      <a:r>
                        <a:rPr lang="ru-RU" baseline="0" dirty="0" smtClean="0"/>
                        <a:t> стаж работы в учреждениях здравоохранения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91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за интенсивность и высокие результаты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91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Премиальные выплаты за отчётный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Добро пожаловать!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97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Главный врач:</a:t>
            </a:r>
          </a:p>
          <a:p>
            <a:pPr marL="0" indent="0">
              <a:buNone/>
            </a:pPr>
            <a:r>
              <a:rPr lang="ru-RU" dirty="0" smtClean="0"/>
              <a:t>Романенко Ольга Юрьевна</a:t>
            </a:r>
          </a:p>
          <a:p>
            <a:pPr marL="0" indent="0">
              <a:buNone/>
            </a:pPr>
            <a:r>
              <a:rPr lang="ru-RU" b="1" dirty="0" smtClean="0"/>
              <a:t>Приёмная:(8-8142) 702 415</a:t>
            </a:r>
          </a:p>
          <a:p>
            <a:pPr marL="0" indent="0">
              <a:buNone/>
            </a:pPr>
            <a:r>
              <a:rPr lang="ru-RU" b="1" dirty="0" smtClean="0"/>
              <a:t>Отдел кадров: 8-909-570-97-70 </a:t>
            </a:r>
            <a:r>
              <a:rPr lang="ru-RU" b="1" dirty="0" err="1" smtClean="0"/>
              <a:t>Дарина</a:t>
            </a:r>
            <a:r>
              <a:rPr lang="ru-RU" b="1" dirty="0" smtClean="0"/>
              <a:t> Андреевна Морозова</a:t>
            </a:r>
          </a:p>
          <a:p>
            <a:pPr marL="0" indent="0">
              <a:buNone/>
            </a:pPr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gp3@zdrav10.ru</a:t>
            </a:r>
            <a:r>
              <a:rPr lang="ru-RU" dirty="0" smtClean="0"/>
              <a:t>; </a:t>
            </a:r>
            <a:r>
              <a:rPr lang="en-US" dirty="0" smtClean="0">
                <a:solidFill>
                  <a:srgbClr val="00B0F0"/>
                </a:solidFill>
              </a:rPr>
              <a:t>ok_gp3@zdrav10.ru</a:t>
            </a: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75747"/>
            <a:ext cx="8137358" cy="23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ГБУЗ «Городская поликлиника №3» находится в городе Петрозаводск, по адресу проспект Первомайский дом 28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0004"/>
            <a:ext cx="9797716" cy="4887996"/>
          </a:xfrm>
        </p:spPr>
      </p:pic>
    </p:spTree>
    <p:extLst>
      <p:ext uri="{BB962C8B-B14F-4D97-AF65-F5344CB8AC3E}">
        <p14:creationId xmlns:p14="http://schemas.microsoft.com/office/powerpoint/2010/main" val="20298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          О нас.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400" dirty="0" smtClean="0"/>
              <a:t>ГБУЗ "Городская поликлиника № 3"является амбулаторно-поликлиническим учреждением, имеющим в своем составе взрослую поликлинику, лечебную терапевтическую и хирургическую стоматологию. </a:t>
            </a:r>
            <a:r>
              <a:rPr lang="ru-RU" sz="3400" dirty="0" smtClean="0">
                <a:solidFill>
                  <a:srgbClr val="00B0F0"/>
                </a:solidFill>
              </a:rPr>
              <a:t>Оказывает населению первичную медико- санитарную помощь: лечебно-диагностическую, консультативную, профилактическую.</a:t>
            </a:r>
          </a:p>
          <a:p>
            <a:r>
              <a:rPr lang="ru-RU" sz="3400" dirty="0" smtClean="0">
                <a:solidFill>
                  <a:srgbClr val="00B0F0"/>
                </a:solidFill>
              </a:rPr>
              <a:t>Приемы ведутся по различным специальностям</a:t>
            </a:r>
            <a:r>
              <a:rPr lang="ru-RU" sz="3400" dirty="0" smtClean="0"/>
              <a:t>, в том числе: кардиология, офтальмология, оториноларингология, урология, эндокринология, неврология, ревматология и другие.</a:t>
            </a:r>
          </a:p>
          <a:p>
            <a:r>
              <a:rPr lang="ru-RU" sz="3400" dirty="0" smtClean="0"/>
              <a:t>Отделение функциональной диагностики поликлиники располагает современным оборудованием, врачи, работающие в нем, владеют новейшими методами исследований.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филиалы: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Врачебная амбулаторная  в Соломенном: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г. Петрозаводск, ул. Детская, д. 3, телефон 70-11-21 ( доб. 4), электронная почта: </a:t>
            </a:r>
            <a:r>
              <a:rPr lang="ru-RU" dirty="0" smtClean="0"/>
              <a:t>gp3@zdrav10.ru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Отделение </a:t>
            </a:r>
            <a:r>
              <a:rPr lang="ru-RU" b="1" dirty="0" smtClean="0"/>
              <a:t>медицинской</a:t>
            </a:r>
            <a:r>
              <a:rPr lang="ru-RU" b="1" dirty="0"/>
              <a:t> профилактики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г. Петрозаводск, пр. Первомайский, д .41, телефон 70-11-21 ( доб. 3), электронная почта  </a:t>
            </a:r>
            <a:r>
              <a:rPr lang="ru-RU" dirty="0" smtClean="0"/>
              <a:t>gp3@zdrav10.ru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Врачебный участок СКЗ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г. Петрозаводск, ул. </a:t>
            </a:r>
            <a:r>
              <a:rPr lang="ru-RU" dirty="0" err="1"/>
              <a:t>Сулажгорского</a:t>
            </a:r>
            <a:r>
              <a:rPr lang="ru-RU" dirty="0"/>
              <a:t> кирпичного завода, д. 4, телефон 70-11-21, электронная почта: </a:t>
            </a:r>
            <a:r>
              <a:rPr lang="ru-RU" dirty="0" smtClean="0"/>
              <a:t>gp3@zdrav10.ru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3" y="5542230"/>
            <a:ext cx="10532124" cy="6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Вакансии: ВРАЧИ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2526"/>
            <a:ext cx="10515600" cy="5759116"/>
          </a:xfrm>
        </p:spPr>
        <p:txBody>
          <a:bodyPr>
            <a:noAutofit/>
          </a:bodyPr>
          <a:lstStyle/>
          <a:p>
            <a:r>
              <a:rPr lang="ru-RU" sz="6000" dirty="0" smtClean="0"/>
              <a:t>Врач функциональной диагностики</a:t>
            </a:r>
          </a:p>
          <a:p>
            <a:r>
              <a:rPr lang="ru-RU" sz="6000" dirty="0" smtClean="0"/>
              <a:t>Врач-хирург</a:t>
            </a:r>
          </a:p>
          <a:p>
            <a:r>
              <a:rPr lang="ru-RU" sz="6000" dirty="0" smtClean="0"/>
              <a:t>Врач-офтальмолог</a:t>
            </a:r>
          </a:p>
        </p:txBody>
      </p:sp>
    </p:spTree>
    <p:extLst>
      <p:ext uri="{BB962C8B-B14F-4D97-AF65-F5344CB8AC3E}">
        <p14:creationId xmlns:p14="http://schemas.microsoft.com/office/powerpoint/2010/main" val="19071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9573"/>
            <a:ext cx="10729510" cy="6704784"/>
          </a:xfrm>
        </p:spPr>
      </p:pic>
    </p:spTree>
    <p:extLst>
      <p:ext uri="{BB962C8B-B14F-4D97-AF65-F5344CB8AC3E}">
        <p14:creationId xmlns:p14="http://schemas.microsoft.com/office/powerpoint/2010/main" val="79497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заключаем целевые договора с будущими студентами.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716836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Целевой</a:t>
            </a:r>
            <a:r>
              <a:rPr lang="ru-RU" dirty="0"/>
              <a:t> </a:t>
            </a:r>
            <a:r>
              <a:rPr lang="ru-RU" b="1" dirty="0"/>
              <a:t>договор</a:t>
            </a:r>
            <a:r>
              <a:rPr lang="ru-RU" dirty="0"/>
              <a:t> подразумевает обучение за счёт средств организаций, которые нуждаются в определённых специалистах. Для этого между абитуриентом, </a:t>
            </a:r>
            <a:r>
              <a:rPr lang="ru-RU" dirty="0" smtClean="0"/>
              <a:t>Министерством здравоохранения и Вузом </a:t>
            </a:r>
            <a:r>
              <a:rPr lang="ru-RU" dirty="0"/>
              <a:t>заключается </a:t>
            </a:r>
            <a:r>
              <a:rPr lang="ru-RU" b="1" dirty="0"/>
              <a:t>трёхсторонний </a:t>
            </a:r>
            <a:r>
              <a:rPr lang="ru-RU" b="1" dirty="0" smtClean="0"/>
              <a:t>договор</a:t>
            </a:r>
            <a:r>
              <a:rPr lang="ru-RU" dirty="0" smtClean="0"/>
              <a:t>, в некоторых случаях </a:t>
            </a:r>
            <a:r>
              <a:rPr lang="ru-RU" b="1" dirty="0" smtClean="0"/>
              <a:t>четырёхсторонний договор</a:t>
            </a:r>
            <a:r>
              <a:rPr lang="ru-RU" dirty="0" smtClean="0"/>
              <a:t>. </a:t>
            </a:r>
            <a:r>
              <a:rPr lang="ru-RU" dirty="0"/>
              <a:t>Таким образом, работодатель получает заинтересованных в профессии работников, абитуриент имеет возможность учиться бесплатно и обеспечен гарантированным местом работы после выпуска.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4" y="1905367"/>
            <a:ext cx="5459534" cy="38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0971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82" y="612928"/>
            <a:ext cx="5448300" cy="596265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3" y="176270"/>
            <a:ext cx="9066882" cy="6493371"/>
          </a:xfrm>
        </p:spPr>
      </p:pic>
    </p:spTree>
    <p:extLst>
      <p:ext uri="{BB962C8B-B14F-4D97-AF65-F5344CB8AC3E}">
        <p14:creationId xmlns:p14="http://schemas.microsoft.com/office/powerpoint/2010/main" val="12845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Меры социальной 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2316"/>
            <a:ext cx="7006389" cy="5855367"/>
          </a:xfrm>
        </p:spPr>
        <p:txBody>
          <a:bodyPr>
            <a:normAutofit fontScale="55000" lnSpcReduction="20000"/>
          </a:bodyPr>
          <a:lstStyle/>
          <a:p>
            <a:r>
              <a:rPr lang="ru-RU" sz="4200" i="1" dirty="0" smtClean="0">
                <a:effectLst/>
              </a:rPr>
              <a:t>Меры социальной поддержки при трудоустройстве по всем должностям:</a:t>
            </a:r>
            <a:endParaRPr lang="ru-RU" sz="4200" dirty="0" smtClean="0">
              <a:effectLst/>
            </a:endParaRPr>
          </a:p>
          <a:p>
            <a:r>
              <a:rPr lang="ru-RU" sz="4200" i="1" dirty="0" smtClean="0">
                <a:effectLst/>
              </a:rPr>
              <a:t>- служебное жильё, расположенное в районе </a:t>
            </a:r>
            <a:r>
              <a:rPr lang="ru-RU" sz="4200" i="1" dirty="0" err="1" smtClean="0">
                <a:effectLst/>
              </a:rPr>
              <a:t>Сулажгорского</a:t>
            </a:r>
            <a:r>
              <a:rPr lang="ru-RU" sz="4200" i="1" dirty="0" smtClean="0">
                <a:effectLst/>
              </a:rPr>
              <a:t> кирпичного завода</a:t>
            </a:r>
            <a:r>
              <a:rPr lang="ru-RU" sz="4200" i="1" dirty="0"/>
              <a:t> </a:t>
            </a:r>
            <a:r>
              <a:rPr lang="ru-RU" sz="4200" i="1" dirty="0" smtClean="0"/>
              <a:t>(в черте города)</a:t>
            </a:r>
            <a:endParaRPr lang="ru-RU" sz="4200" dirty="0" smtClean="0">
              <a:effectLst/>
            </a:endParaRPr>
          </a:p>
          <a:p>
            <a:r>
              <a:rPr lang="ru-RU" sz="4200" i="1" dirty="0" smtClean="0">
                <a:effectLst/>
              </a:rPr>
              <a:t>- ежегодный отпуск 28+дополнительный отпуск 16 календарных дней, а также дополнительный отпуск за вредные условия труда;</a:t>
            </a:r>
            <a:endParaRPr lang="ru-RU" sz="4200" dirty="0" smtClean="0">
              <a:effectLst/>
            </a:endParaRPr>
          </a:p>
          <a:p>
            <a:r>
              <a:rPr lang="ru-RU" sz="4200" i="1" dirty="0" smtClean="0">
                <a:effectLst/>
              </a:rPr>
              <a:t>- возмещение расходов на проезд к месту отдыха и обратно работника и членов семьи (дети до 18 лет и находящиеся на иждивении) 1 раз в 2 года, по территории РФ; </a:t>
            </a:r>
            <a:endParaRPr lang="ru-RU" sz="4200" dirty="0" smtClean="0">
              <a:effectLst/>
            </a:endParaRPr>
          </a:p>
          <a:p>
            <a:r>
              <a:rPr lang="ru-RU" sz="4200" i="1" dirty="0" smtClean="0">
                <a:effectLst/>
              </a:rPr>
              <a:t>- районный коэффициент – 15 %, процентная надбавка за работу в районах Крайнего Севера и приравненных к ним местностях – 50 %.</a:t>
            </a:r>
            <a:endParaRPr lang="ru-RU" sz="4200" dirty="0" smtClean="0">
              <a:effectLst/>
            </a:endParaRPr>
          </a:p>
          <a:p>
            <a:r>
              <a:rPr lang="ru-RU" sz="4200" i="1" dirty="0" smtClean="0">
                <a:effectLst/>
              </a:rPr>
              <a:t>(Федеральный закон 19.02.1993 г. №  4520-1) </a:t>
            </a:r>
            <a:endParaRPr lang="ru-RU" sz="4200" dirty="0" smtClean="0">
              <a:effectLst/>
            </a:endParaRPr>
          </a:p>
          <a:p>
            <a:r>
              <a:rPr lang="ru-RU" sz="4200" i="1" dirty="0" smtClean="0">
                <a:effectLst/>
              </a:rPr>
              <a:t>- при заключении целевого договора на обучение производится выплата стипендии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89" y="882316"/>
            <a:ext cx="4347411" cy="4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379</Words>
  <Application>Microsoft Office PowerPoint</Application>
  <PresentationFormat>Широкоэкранный</PresentationFormat>
  <Paragraphs>54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Государственное бюджетное учреждение здравоохранения</vt:lpstr>
      <vt:lpstr>ГБУЗ «Городская поликлиника №3» находится в городе Петрозаводск, по адресу проспект Первомайский дом 28</vt:lpstr>
      <vt:lpstr>                  О нас.</vt:lpstr>
      <vt:lpstr>Наши филиалы:</vt:lpstr>
      <vt:lpstr>Вакансии: ВРАЧИ</vt:lpstr>
      <vt:lpstr>Презентация PowerPoint</vt:lpstr>
      <vt:lpstr>Мы заключаем целевые договора с будущими студентами.</vt:lpstr>
      <vt:lpstr>Презентация PowerPoint</vt:lpstr>
      <vt:lpstr>Меры социальной поддержки</vt:lpstr>
      <vt:lpstr>Оплата труда.</vt:lpstr>
      <vt:lpstr>Стимулирующие и компенсационные выплаты.</vt:lpstr>
      <vt:lpstr>Добро пожаловать!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Республики Карелия</dc:title>
  <dc:creator>ГП3</dc:creator>
  <cp:lastModifiedBy>ГП3</cp:lastModifiedBy>
  <cp:revision>33</cp:revision>
  <cp:lastPrinted>2024-11-27T07:20:38Z</cp:lastPrinted>
  <dcterms:created xsi:type="dcterms:W3CDTF">2022-06-22T06:13:49Z</dcterms:created>
  <dcterms:modified xsi:type="dcterms:W3CDTF">2025-02-20T09:24:48Z</dcterms:modified>
</cp:coreProperties>
</file>