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7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</p:sldMasterIdLst>
  <p:sldIdLst>
    <p:sldId id="256" r:id="rId25"/>
    <p:sldId id="257" r:id="rId26"/>
    <p:sldId id="258" r:id="rId27"/>
    <p:sldId id="259" r:id="rId2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" Target="slides/slide1.xml"/><Relationship Id="rId26" Type="http://schemas.openxmlformats.org/officeDocument/2006/relationships/slide" Target="slides/slide2.xml"/><Relationship Id="rId27" Type="http://schemas.openxmlformats.org/officeDocument/2006/relationships/slide" Target="slides/slide3.xml"/><Relationship Id="rId28" Type="http://schemas.openxmlformats.org/officeDocument/2006/relationships/slide" Target="slides/slide4.xml"/><Relationship Id="rId2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D6EBAA2-27AD-4587-95F6-C9BA6EFDD7E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50D485B9-3209-4467-86F1-87C7A662644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EB5B3CA3-565E-43B3-959B-6C2635BD85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Обыч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7F642F34-4B5D-4EB7-94A6-B98E8F15361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Обычный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9FED3D2A-C998-44A3-8A64-5A3B89AA947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Обычный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1"/>
          </p:nvPr>
        </p:nvSpPr>
        <p:spPr/>
        <p:txBody>
          <a:bodyPr/>
          <a:p>
            <a:fld id="{7AC44768-CDC4-4433-B7DA-E0F77AA7DAC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3"/>
          </p:nvPr>
        </p:nvSpPr>
        <p:spPr/>
        <p:txBody>
          <a:bodyPr/>
          <a:p>
            <a:fld id="{E37BBACC-6094-4DC1-8667-4A695A2ED316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Обычны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5"/>
          </p:nvPr>
        </p:nvSpPr>
        <p:spPr/>
        <p:txBody>
          <a:bodyPr/>
          <a:p>
            <a:fld id="{2C480A09-98AF-4FA3-961A-8F55C74FF6B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8"/>
          </p:nvPr>
        </p:nvSpPr>
        <p:spPr/>
        <p:txBody>
          <a:bodyPr/>
          <a:p>
            <a:fld id="{343AE8EE-0195-4273-9F2B-992C25B3CCA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Обычный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1"/>
          </p:nvPr>
        </p:nvSpPr>
        <p:spPr/>
        <p:txBody>
          <a:bodyPr/>
          <a:p>
            <a:fld id="{5A62DD53-D20C-4B2C-B1BC-784A16FC21D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4"/>
          </p:nvPr>
        </p:nvSpPr>
        <p:spPr/>
        <p:txBody>
          <a:bodyPr/>
          <a:p>
            <a:fld id="{8039D24A-F60A-46F1-9048-46463895F7C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DE3E5B9-9A7A-400A-AF89-EB899501BF7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Обычный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7"/>
          </p:nvPr>
        </p:nvSpPr>
        <p:spPr/>
        <p:txBody>
          <a:bodyPr/>
          <a:p>
            <a:fld id="{201B5E24-E141-4E98-9FE2-96F0ABC3C2F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0"/>
          </p:nvPr>
        </p:nvSpPr>
        <p:spPr/>
        <p:txBody>
          <a:bodyPr/>
          <a:p>
            <a:fld id="{96A6AA52-E8E5-4B26-8006-98FE2429EC8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3"/>
          </p:nvPr>
        </p:nvSpPr>
        <p:spPr/>
        <p:txBody>
          <a:bodyPr/>
          <a:p>
            <a:fld id="{691DE19C-D279-486C-8004-6CA388ACFCA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6"/>
          </p:nvPr>
        </p:nvSpPr>
        <p:spPr/>
        <p:txBody>
          <a:bodyPr/>
          <a:p>
            <a:fld id="{14085267-3F66-4D19-8322-1B5A32E4B4A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420BFB0-10EA-4B8E-9264-F0C93606D5C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653A747C-6533-46A3-9028-117B1D630D7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934E99F4-7B82-41A0-8C73-6358BC41665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6672547-502E-435E-9713-05F71D40E2A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F00C5D85-17FA-4DBC-8760-6F71B89B2A0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0CF3706A-6FF6-445D-9579-54410C6E3C8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E1A4AC19-EE3E-4503-AD41-2C54405216F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83AEE8E7-E5B6-4227-869E-C331AA1668FE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4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29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65F6DDC-EB71-4A08-B4C3-76A96B2939F4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ldNum" idx="32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555D747-E79E-47BF-9FF2-24B3DEF333A8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6" hidden="1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47" name="Rectangle 7" hidden="1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48" name="Rectangle 8" hidden="1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49" name="Oval 9" hidden="1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50" name="Rectangle 10"/>
          <p:cNvSpPr/>
          <p:nvPr/>
        </p:nvSpPr>
        <p:spPr>
          <a:xfrm>
            <a:off x="0" y="3866760"/>
            <a:ext cx="12191040" cy="299016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51" name="Rectangle 11"/>
          <p:cNvSpPr/>
          <p:nvPr/>
        </p:nvSpPr>
        <p:spPr>
          <a:xfrm>
            <a:off x="0" y="0"/>
            <a:ext cx="12191040" cy="386568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52" name="Rectangle 12"/>
          <p:cNvSpPr/>
          <p:nvPr/>
        </p:nvSpPr>
        <p:spPr>
          <a:xfrm>
            <a:off x="0" y="2652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53" name="Oval 13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ftr" idx="34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sldNum" idx="35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4044014B-892F-4CFE-A8E8-67AC016B3731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dt" idx="36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Open Sans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Open Sans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Open Sans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62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63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64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ftr" idx="37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ldNum" idx="38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4F50DBFA-F456-4C24-8820-72AF744C9F4C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dt" idx="39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69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70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71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72" name="PlaceHolder 1"/>
          <p:cNvSpPr>
            <a:spLocks noGrp="1"/>
          </p:cNvSpPr>
          <p:nvPr>
            <p:ph type="ftr" idx="40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sldNum" idx="41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9941F3F4-386B-44B8-9FCF-E6CBFCD8E0CF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dt" idx="42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76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77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78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79" name="PlaceHolder 1"/>
          <p:cNvSpPr>
            <a:spLocks noGrp="1"/>
          </p:cNvSpPr>
          <p:nvPr>
            <p:ph type="sldNum" idx="43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090" spc="-1" strike="noStrike">
                <a:solidFill>
                  <a:srgbClr val="595f6f"/>
                </a:solidFill>
                <a:latin typeface="Trebuchet MS"/>
                <a:ea typeface="Roboto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57EE9B67-9ED6-4943-AF5D-B37E98EAF102}" type="slidenum">
              <a:rPr b="0" lang="en-US" sz="1090" spc="-1" strike="noStrike">
                <a:solidFill>
                  <a:srgbClr val="595f6f"/>
                </a:solidFill>
                <a:latin typeface="Trebuchet MS"/>
                <a:ea typeface="Roboto"/>
              </a:rPr>
              <a:t>&lt;номер&gt;</a:t>
            </a:fld>
            <a:endParaRPr b="0" lang="ru-RU" sz="109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81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82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83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ftr" idx="44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sldNum" idx="45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52C2F055-BE04-4BD9-B826-20782BA215F5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dt" idx="46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2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3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4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5" name="Rectangle 6"/>
          <p:cNvSpPr/>
          <p:nvPr/>
        </p:nvSpPr>
        <p:spPr>
          <a:xfrm>
            <a:off x="0" y="3866760"/>
            <a:ext cx="12191040" cy="2990160"/>
          </a:xfrm>
          <a:prstGeom prst="rect">
            <a:avLst/>
          </a:prstGeom>
          <a:gradFill rotWithShape="0">
            <a:gsLst>
              <a:gs pos="0">
                <a:srgbClr val="ffffff">
                  <a:alpha val="92000"/>
                </a:srgbClr>
              </a:gs>
              <a:gs pos="37000">
                <a:srgbClr val="ffffff">
                  <a:alpha val="77000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6" name="Rectangle 7"/>
          <p:cNvSpPr/>
          <p:nvPr/>
        </p:nvSpPr>
        <p:spPr>
          <a:xfrm>
            <a:off x="0" y="0"/>
            <a:ext cx="12191040" cy="3865680"/>
          </a:xfrm>
          <a:prstGeom prst="rect">
            <a:avLst/>
          </a:prstGeom>
          <a:gradFill rotWithShape="0">
            <a:gsLst>
              <a:gs pos="0">
                <a:srgbClr val="ffffff">
                  <a:alpha val="90000"/>
                </a:srgbClr>
              </a:gs>
              <a:gs pos="48000">
                <a:srgbClr val="ffffff">
                  <a:alpha val="63000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7" name="Rectangle 8"/>
          <p:cNvSpPr/>
          <p:nvPr/>
        </p:nvSpPr>
        <p:spPr>
          <a:xfrm>
            <a:off x="0" y="2652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8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9" name="PlaceHolder 1"/>
          <p:cNvSpPr>
            <a:spLocks noGrp="1"/>
          </p:cNvSpPr>
          <p:nvPr>
            <p:ph type="ftr" idx="47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ldNum" idx="48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CED915B6-795C-4E9D-A3DA-0165A7CBF7AB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dt" idx="49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03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04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05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ftr" idx="50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 type="sldNum" idx="51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28207ECF-D37D-4423-8C75-29070DD1C1BF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11" name="PlaceHolder 6"/>
          <p:cNvSpPr>
            <a:spLocks noGrp="1"/>
          </p:cNvSpPr>
          <p:nvPr>
            <p:ph type="dt" idx="52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16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17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18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19" name="PlaceHolder 1"/>
          <p:cNvSpPr>
            <a:spLocks noGrp="1"/>
          </p:cNvSpPr>
          <p:nvPr>
            <p:ph type="ftr" idx="53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sldNum" idx="54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4FA3F235-8F55-4BFA-AFCD-B31C1EBE642A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dt" idx="55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ldNum" idx="5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07B5DA3-8CDA-414E-B68C-E3159EE8E2EF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23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24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25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 idx="56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 idx="57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E593F28E-CC97-4A2E-98FC-0169EFBC581E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dt" idx="58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32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33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34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35" name="PlaceHolder 1"/>
          <p:cNvSpPr>
            <a:spLocks noGrp="1"/>
          </p:cNvSpPr>
          <p:nvPr>
            <p:ph type="ftr" idx="59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ldNum" idx="60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F945ACC2-9342-49DE-B437-8A533BF75300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dt" idx="61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6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39" name="Rectangle 7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40" name="Rectangle 8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41" name="Oval 9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42" name="PlaceHolder 1"/>
          <p:cNvSpPr>
            <a:spLocks noGrp="1"/>
          </p:cNvSpPr>
          <p:nvPr>
            <p:ph type="ftr" idx="62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ldNum" idx="63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1B449EAF-CEEC-4390-A30B-B8627C000808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dt" idx="64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cd4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25000" r="50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6" hidden="1"/>
          <p:cNvSpPr/>
          <p:nvPr/>
        </p:nvSpPr>
        <p:spPr>
          <a:xfrm>
            <a:off x="0" y="5105520"/>
            <a:ext cx="12191040" cy="1751400"/>
          </a:xfrm>
          <a:prstGeom prst="rect">
            <a:avLst/>
          </a:prstGeom>
          <a:gradFill rotWithShape="0"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46" name="Rectangle 7" hidden="1"/>
          <p:cNvSpPr/>
          <p:nvPr/>
        </p:nvSpPr>
        <p:spPr>
          <a:xfrm>
            <a:off x="0" y="0"/>
            <a:ext cx="12191040" cy="51044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47" name="Rectangle 8" hidden="1"/>
          <p:cNvSpPr/>
          <p:nvPr/>
        </p:nvSpPr>
        <p:spPr>
          <a:xfrm>
            <a:off x="0" y="3768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48" name="Oval 9" hidden="1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6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49" name="Rectangle 7"/>
          <p:cNvSpPr/>
          <p:nvPr/>
        </p:nvSpPr>
        <p:spPr>
          <a:xfrm>
            <a:off x="0" y="3866760"/>
            <a:ext cx="12191040" cy="2990160"/>
          </a:xfrm>
          <a:prstGeom prst="rect">
            <a:avLst/>
          </a:prstGeom>
          <a:gradFill rotWithShape="0">
            <a:gsLst>
              <a:gs pos="0">
                <a:srgbClr val="ffffff">
                  <a:alpha val="92000"/>
                </a:srgbClr>
              </a:gs>
              <a:gs pos="37000">
                <a:srgbClr val="ffffff">
                  <a:alpha val="77000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50" name="Rectangle 8"/>
          <p:cNvSpPr/>
          <p:nvPr/>
        </p:nvSpPr>
        <p:spPr>
          <a:xfrm>
            <a:off x="0" y="0"/>
            <a:ext cx="12191040" cy="3865680"/>
          </a:xfrm>
          <a:prstGeom prst="rect">
            <a:avLst/>
          </a:prstGeom>
          <a:gradFill rotWithShape="0">
            <a:gsLst>
              <a:gs pos="0">
                <a:srgbClr val="ffffff">
                  <a:alpha val="90000"/>
                </a:srgbClr>
              </a:gs>
              <a:gs pos="48000">
                <a:srgbClr val="ffffff">
                  <a:alpha val="63000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51" name="Rectangle 9"/>
          <p:cNvSpPr/>
          <p:nvPr/>
        </p:nvSpPr>
        <p:spPr>
          <a:xfrm>
            <a:off x="0" y="2652480"/>
            <a:ext cx="12191040" cy="2284920"/>
          </a:xfrm>
          <a:prstGeom prst="rect">
            <a:avLst/>
          </a:prstGeom>
          <a:gradFill rotWithShape="0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52" name="Oval 10"/>
          <p:cNvSpPr/>
          <p:nvPr/>
        </p:nvSpPr>
        <p:spPr>
          <a:xfrm>
            <a:off x="0" y="1600200"/>
            <a:ext cx="12191040" cy="510444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53" name="PlaceHolder 1"/>
          <p:cNvSpPr>
            <a:spLocks noGrp="1"/>
          </p:cNvSpPr>
          <p:nvPr>
            <p:ph type="ftr" idx="65"/>
          </p:nvPr>
        </p:nvSpPr>
        <p:spPr>
          <a:xfrm>
            <a:off x="609480" y="6172200"/>
            <a:ext cx="44694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sldNum" idx="66"/>
          </p:nvPr>
        </p:nvSpPr>
        <p:spPr>
          <a:xfrm>
            <a:off x="5079960" y="6172200"/>
            <a:ext cx="24372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fld id="{2F660738-C246-42FE-AFF2-D9A8AF54526B}" type="slidenum">
              <a:rPr b="1" lang="ru-RU" sz="1200" spc="-1" strike="noStrike">
                <a:solidFill>
                  <a:schemeClr val="dk1">
                    <a:lumMod val="50000"/>
                    <a:lumOff val="50000"/>
                  </a:schemeClr>
                </a:solidFill>
                <a:latin typeface="Trebuchet MS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dt" idx="67"/>
          </p:nvPr>
        </p:nvSpPr>
        <p:spPr>
          <a:xfrm>
            <a:off x="8229600" y="6172200"/>
            <a:ext cx="335160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ldNum" idx="8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03842C4-2908-4CA0-A076-97DB33C9D49A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sldNum" idx="11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FD56614-EEF7-404F-86A4-0F93C297AAE8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ldNum" idx="14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F7C6E80-8D9E-498D-A515-CAC91C6AF630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90080" y="3132360"/>
            <a:ext cx="9565920" cy="179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Open Sans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sldNum" idx="17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9E4AB2F-9542-4FCD-9060-C24A861E62DB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7" name="PlaceHolder 6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sldNum" idx="20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42406C3-DFDB-49AB-B557-154E705BA482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sldNum" idx="23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A0D4930D-9440-4FB5-BA84-8B709094DE22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sldNum" idx="26"/>
          </p:nvPr>
        </p:nvSpPr>
        <p:spPr>
          <a:xfrm>
            <a:off x="86176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12120BA-291D-489C-A3C1-8240782C91DC}" type="slidenum">
              <a:rPr b="0" lang="ru-RU" sz="82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82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cgb39.ru/" TargetMode="Externa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Layout" Target="../slideLayouts/slideLayout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mailto:cgkb@infomed39.ru" TargetMode="External"/><Relationship Id="rId2" Type="http://schemas.openxmlformats.org/officeDocument/2006/relationships/slideLayout" Target="../slideLayouts/slideLayout1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Прямоугольник 8"/>
          <p:cNvSpPr/>
          <p:nvPr/>
        </p:nvSpPr>
        <p:spPr>
          <a:xfrm>
            <a:off x="0" y="6695640"/>
            <a:ext cx="12191040" cy="182160"/>
          </a:xfrm>
          <a:prstGeom prst="rect">
            <a:avLst/>
          </a:prstGeom>
          <a:solidFill>
            <a:srgbClr val="4e6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076400" defTabSz="914400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57" name="Заголовок 1"/>
          <p:cNvSpPr/>
          <p:nvPr/>
        </p:nvSpPr>
        <p:spPr>
          <a:xfrm>
            <a:off x="2364120" y="4272480"/>
            <a:ext cx="7187400" cy="165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defTabSz="914400">
              <a:lnSpc>
                <a:spcPct val="100000"/>
              </a:lnSpc>
            </a:pPr>
            <a:endParaRPr b="0" lang="ru-RU" sz="2000" spc="-100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07520" y="476640"/>
            <a:ext cx="11160000" cy="790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rebuchet MS"/>
              </a:rPr>
              <a:t>ГОСУДАРСТВЕННОЕ БЮДЖЕТНОЕ УЧРЕЖДЕНИЕ ЗДРАВООХРАНЕНИЯ КАЛИНИНГРАДСКОЙ ОБЛАСТИ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159" name="Рисунок 9" descr="http://www.cgb39.ru/local/templates/v1/images/logo.png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767520" y="1268640"/>
            <a:ext cx="9792000" cy="201528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3" descr="IMG_1178 - копия.JPG"/>
          <p:cNvPicPr/>
          <p:nvPr/>
        </p:nvPicPr>
        <p:blipFill>
          <a:blip r:embed="rId3"/>
          <a:stretch/>
        </p:blipFill>
        <p:spPr>
          <a:xfrm>
            <a:off x="3575880" y="3213000"/>
            <a:ext cx="3204720" cy="2303280"/>
          </a:xfrm>
          <a:prstGeom prst="rect">
            <a:avLst/>
          </a:prstGeom>
          <a:ln w="0">
            <a:noFill/>
          </a:ln>
        </p:spPr>
      </p:pic>
      <p:pic>
        <p:nvPicPr>
          <p:cNvPr id="161" name="Рисунок 14" descr="https://i.mycdn.me/image?id=854023686323&amp;t=3&amp;plc=WEB&amp;tkn=*kITsxoJP6j3RqYwzsEZ1n2IwpHo"/>
          <p:cNvPicPr/>
          <p:nvPr/>
        </p:nvPicPr>
        <p:blipFill>
          <a:blip r:embed="rId4"/>
          <a:stretch/>
        </p:blipFill>
        <p:spPr>
          <a:xfrm>
            <a:off x="911520" y="4221000"/>
            <a:ext cx="3383280" cy="2296080"/>
          </a:xfrm>
          <a:prstGeom prst="rect">
            <a:avLst/>
          </a:prstGeom>
          <a:ln w="0">
            <a:noFill/>
          </a:ln>
        </p:spPr>
      </p:pic>
      <p:pic>
        <p:nvPicPr>
          <p:cNvPr id="162" name="Рисунок 15" descr="19da4890c8c0b6911e57ae1a4cd4939c.jpg"/>
          <p:cNvPicPr/>
          <p:nvPr/>
        </p:nvPicPr>
        <p:blipFill>
          <a:blip r:embed="rId5"/>
          <a:stretch/>
        </p:blipFill>
        <p:spPr>
          <a:xfrm>
            <a:off x="6455880" y="3933000"/>
            <a:ext cx="3418920" cy="2375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/>
          </p:nvPr>
        </p:nvSpPr>
        <p:spPr>
          <a:xfrm>
            <a:off x="609480" y="1412640"/>
            <a:ext cx="5053320" cy="5111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6666"/>
          </a:bodyPr>
          <a:p>
            <a:pPr marL="228600" indent="-182880" algn="ctr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 </a:t>
            </a:r>
            <a:r>
              <a:rPr b="1" i="1" lang="ru-RU" sz="2600" spc="-1" strike="noStrike" u="sng">
                <a:solidFill>
                  <a:schemeClr val="dk1"/>
                </a:solidFill>
                <a:uFillTx/>
                <a:latin typeface="Trebuchet MS"/>
              </a:rPr>
              <a:t>Специалисты с высшим профессиональным образованием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algn="ctr" defTabSz="914400">
              <a:lnSpc>
                <a:spcPct val="100000"/>
              </a:lnSpc>
              <a:spcBef>
                <a:spcPts val="439"/>
              </a:spcBef>
              <a:spcAft>
                <a:spcPts val="300"/>
              </a:spcAft>
              <a:buNone/>
              <a:tabLst>
                <a:tab algn="l" pos="0"/>
              </a:tabLst>
            </a:pP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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rebuchet MS"/>
              </a:rPr>
              <a:t>Врач-невролог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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rebuchet MS"/>
              </a:rPr>
              <a:t>Врач-хирург 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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rebuchet MS"/>
              </a:rPr>
              <a:t>Врач-рентгенолог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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rebuchet MS"/>
              </a:rPr>
              <a:t>Врач-трансфузиолог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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rebuchet MS"/>
              </a:rPr>
              <a:t>Врач-онколог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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rebuchet MS"/>
              </a:rPr>
              <a:t>Врач-пульмонолог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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rebuchet MS"/>
              </a:rPr>
              <a:t>Врач-терапевт участковый 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45720" indent="0" defTabSz="914400">
              <a:lnSpc>
                <a:spcPct val="100000"/>
              </a:lnSpc>
              <a:spcBef>
                <a:spcPts val="519"/>
              </a:spcBef>
              <a:spcAft>
                <a:spcPts val="300"/>
              </a:spcAft>
              <a:buNone/>
              <a:tabLst>
                <a:tab algn="l" pos="0"/>
              </a:tabLst>
            </a:pP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64" name="Rectangle 1"/>
          <p:cNvSpPr/>
          <p:nvPr/>
        </p:nvSpPr>
        <p:spPr>
          <a:xfrm>
            <a:off x="1055520" y="66600"/>
            <a:ext cx="10656000" cy="10648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1"/>
                </a:solidFill>
                <a:latin typeface="Times New Roman"/>
                <a:ea typeface="Calibri"/>
              </a:rPr>
              <a:t>Мы ищем молодых специалистов, стремящихся к профессиональному и карьерному росту:</a:t>
            </a: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65" name="Прямоугольник 5"/>
          <p:cNvSpPr/>
          <p:nvPr/>
        </p:nvSpPr>
        <p:spPr>
          <a:xfrm>
            <a:off x="5879880" y="1340640"/>
            <a:ext cx="5279040" cy="484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i="1" lang="ru-RU" sz="2400" spc="-1" strike="noStrike" u="sng">
                <a:solidFill>
                  <a:schemeClr val="dk1"/>
                </a:solidFill>
                <a:uFillTx/>
                <a:latin typeface="Trebuchet MS"/>
              </a:rPr>
              <a:t>Специалисты со средним профессиональным образованием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216000" indent="-21600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 </a:t>
            </a: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Медицинская сестра перевязочной</a:t>
            </a: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marL="216000" indent="-21600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 </a:t>
            </a: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Медицинская сестра палатная (постовая), в т.ч. педиатрия</a:t>
            </a: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marL="216000" indent="-21600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 </a:t>
            </a: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Медицинская сестра процедурной</a:t>
            </a: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marL="216000" indent="-21600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 </a:t>
            </a: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Медицинская сестра участковая</a:t>
            </a: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marL="216000" indent="-21600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Медицинский лабораторный техник (фельдшер-лаборант)</a:t>
            </a: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marL="216000" indent="-21600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 </a:t>
            </a: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Рентгенолаборант</a:t>
            </a: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marL="216000" indent="-21600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2200" spc="-1" strike="noStrike">
                <a:solidFill>
                  <a:schemeClr val="dk1"/>
                </a:solidFill>
                <a:latin typeface="Trebuchet MS"/>
              </a:rPr>
              <a:t>Операционная медицинская сестра</a:t>
            </a:r>
            <a:endParaRPr b="0" lang="ru-RU" sz="22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45"/>
          </p:nvPr>
        </p:nvSpPr>
        <p:spPr/>
        <p:txBody>
          <a:bodyPr/>
          <a:p>
            <a:fld id="{E98429F7-B967-46D4-9130-D173CDFAED8B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335520" y="1268640"/>
            <a:ext cx="3239280" cy="4175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320040" indent="-320040" algn="ctr" defTabSz="914400">
              <a:lnSpc>
                <a:spcPct val="100000"/>
              </a:lnSpc>
              <a:buClr>
                <a:srgbClr val="c3260c"/>
              </a:buClr>
              <a:buSzPct val="128000"/>
              <a:buFont typeface="Georgia"/>
              <a:buChar char="*"/>
            </a:pPr>
            <a:r>
              <a:rPr b="1" i="1" lang="ru-RU" sz="2000" spc="-1" strike="noStrike">
                <a:solidFill>
                  <a:schemeClr val="dk1"/>
                </a:solidFill>
                <a:latin typeface="Trebuchet MS"/>
              </a:rPr>
              <a:t>Администрация больницы, Совет трудового коллектива с большой теплотой относится к молодым специалистам и на первых этапах вхождения в лечебный процесс поддерживает их.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3791880" y="0"/>
            <a:ext cx="7847640" cy="685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228600" indent="-182880" defTabSz="914400">
              <a:lnSpc>
                <a:spcPct val="100000"/>
              </a:lnSpc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"/>
            </a:pPr>
            <a:r>
              <a:rPr b="1" lang="ru-RU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Trebuchet MS"/>
              </a:rPr>
              <a:t> </a:t>
            </a:r>
            <a:r>
              <a:rPr b="1" lang="ru-RU" sz="2000" spc="-1" strike="noStrike">
                <a:solidFill>
                  <a:schemeClr val="dk1"/>
                </a:solidFill>
                <a:latin typeface="Times New Roman"/>
              </a:rPr>
              <a:t>Выплаты медицинским работникам при первом         трудоустройстве в государственные медицинские организации Калининградской области (Калькулятор выплат при первом трудоустройстве размещен сайте Министерства здравоохранения Калининградской области);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"/>
            </a:pPr>
            <a:r>
              <a:rPr b="1" lang="ru-RU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Trebuchet MS"/>
              </a:rPr>
              <a:t> </a:t>
            </a:r>
            <a:r>
              <a:rPr b="1" lang="ru-RU" sz="2000" spc="-1" strike="noStrike">
                <a:solidFill>
                  <a:schemeClr val="dk1"/>
                </a:solidFill>
                <a:latin typeface="Times New Roman"/>
              </a:rPr>
              <a:t>Единовременная выплата при первом трудоустройстве после окончания ординатуры ( после завершения обучения для нужд Калининградской области) в размере 200 000 рублей;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"/>
            </a:pPr>
            <a:r>
              <a:rPr b="1" lang="ru-RU" sz="20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lang="ru-RU" sz="2000" spc="-1" strike="noStrike">
                <a:solidFill>
                  <a:schemeClr val="dk1"/>
                </a:solidFill>
                <a:latin typeface="Times New Roman"/>
              </a:rPr>
              <a:t>Компенсация расходов на оплату найма жилого помещения                 (в течение 36 месяцев не более 15 000 рублей/месяц);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marL="228600" indent="-182880" defTabSz="914400">
              <a:lnSpc>
                <a:spcPct val="100000"/>
              </a:lnSpc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Wingdings" charset="2"/>
              <a:buChar char=""/>
            </a:pPr>
            <a:r>
              <a:rPr b="1" lang="ru-RU" sz="20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lang="ru-RU" sz="2000" spc="-1" strike="noStrike">
                <a:solidFill>
                  <a:schemeClr val="dk1"/>
                </a:solidFill>
                <a:latin typeface="Times New Roman"/>
              </a:rPr>
              <a:t>Дополнительная выплата ежемесячной стипендии обучающимся по договорам о целевом обучении по программам специалитета и ординатуры (2 000 рублей – по программе специалитета, 10 000 рублей – по программе ординатуры);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marL="45720" indent="0" defTabSz="914400">
              <a:lnSpc>
                <a:spcPct val="100000"/>
              </a:lnSpc>
              <a:spcBef>
                <a:spcPts val="320"/>
              </a:spcBef>
              <a:spcAft>
                <a:spcPts val="300"/>
              </a:spcAft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5"/>
          </p:nvPr>
        </p:nvSpPr>
        <p:spPr/>
        <p:txBody>
          <a:bodyPr/>
          <a:p>
            <a:fld id="{279050A8-03C0-46A3-A283-A8FDB20A4AC7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Прямоугольник 8"/>
          <p:cNvSpPr/>
          <p:nvPr/>
        </p:nvSpPr>
        <p:spPr>
          <a:xfrm>
            <a:off x="0" y="6695640"/>
            <a:ext cx="12191040" cy="182160"/>
          </a:xfrm>
          <a:prstGeom prst="rect">
            <a:avLst/>
          </a:prstGeom>
          <a:solidFill>
            <a:srgbClr val="4e6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076400" defTabSz="914400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69" name="Заголовок 1"/>
          <p:cNvSpPr/>
          <p:nvPr/>
        </p:nvSpPr>
        <p:spPr>
          <a:xfrm>
            <a:off x="1127520" y="1956240"/>
            <a:ext cx="10512000" cy="453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13888"/>
          </a:bodyPr>
          <a:p>
            <a:pPr algn="ctr" defTabSz="914400">
              <a:lnSpc>
                <a:spcPct val="90000"/>
              </a:lnSpc>
            </a:pPr>
            <a:endParaRPr b="0" lang="ru-RU" sz="54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90000"/>
              </a:lnSpc>
            </a:pPr>
            <a:endParaRPr b="0" lang="ru-RU" sz="54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endParaRPr b="0" lang="ru-RU" sz="54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endParaRPr b="0" lang="ru-RU" sz="54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Приёмная: 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И.о. Главного врача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1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Остапчук Инна Павловна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Телефон: 8 (4012) 64-78-21, факс: 8 (4012) 63-14-11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0" lang="en-US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e-mail</a:t>
            </a: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: </a:t>
            </a:r>
            <a:r>
              <a:rPr b="1" lang="ru-RU" sz="8000" spc="-100" strike="noStrike" u="sng">
                <a:solidFill>
                  <a:schemeClr val="accent4">
                    <a:lumMod val="50000"/>
                  </a:schemeClr>
                </a:solidFill>
                <a:uFillTx/>
                <a:latin typeface="Times New Roman"/>
                <a:ea typeface="Calibri"/>
                <a:hlinkClick r:id="rId1"/>
              </a:rPr>
              <a:t>cgkb@infomed39.ru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7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Главная медицинская сестра 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7000"/>
              </a:lnSpc>
              <a:spcAft>
                <a:spcPts val="799"/>
              </a:spcAft>
            </a:pPr>
            <a:r>
              <a:rPr b="1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Прокопенко Луиза Ишмаметовна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7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Телефон: 8 (4012) 60-58-01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Начальник отдела кадров 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1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Суслова Ирина Сергеевна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Телефон: 8 (4012)311-725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15000"/>
              </a:lnSpc>
              <a:spcAft>
                <a:spcPts val="799"/>
              </a:spcAft>
            </a:pP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 </a:t>
            </a:r>
            <a:r>
              <a:rPr b="0" lang="en-US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e-mail</a:t>
            </a:r>
            <a:r>
              <a:rPr b="0" lang="ru-RU" sz="8000" spc="-100" strike="noStrike">
                <a:solidFill>
                  <a:schemeClr val="dk1"/>
                </a:solidFill>
                <a:latin typeface="Times New Roman"/>
                <a:ea typeface="Calibri"/>
              </a:rPr>
              <a:t>: </a:t>
            </a:r>
            <a:r>
              <a:rPr b="1" lang="en-US" sz="8000" spc="-100" strike="noStrike" u="sng">
                <a:solidFill>
                  <a:schemeClr val="accent4">
                    <a:lumMod val="75000"/>
                  </a:schemeClr>
                </a:solidFill>
                <a:uFillTx/>
                <a:latin typeface="Times New Roman"/>
                <a:ea typeface="Calibri"/>
              </a:rPr>
              <a:t>ok</a:t>
            </a:r>
            <a:r>
              <a:rPr b="1" lang="ru-RU" sz="8000" spc="-100" strike="noStrike" u="sng">
                <a:solidFill>
                  <a:schemeClr val="accent4">
                    <a:lumMod val="75000"/>
                  </a:schemeClr>
                </a:solidFill>
                <a:uFillTx/>
                <a:latin typeface="Times New Roman"/>
                <a:ea typeface="Calibri"/>
              </a:rPr>
              <a:t>.</a:t>
            </a:r>
            <a:r>
              <a:rPr b="1" lang="en-US" sz="8000" spc="-100" strike="noStrike" u="sng">
                <a:solidFill>
                  <a:schemeClr val="accent4">
                    <a:lumMod val="75000"/>
                  </a:schemeClr>
                </a:solidFill>
                <a:uFillTx/>
                <a:latin typeface="Times New Roman"/>
                <a:ea typeface="Calibri"/>
              </a:rPr>
              <a:t>cgkb</a:t>
            </a:r>
            <a:r>
              <a:rPr b="1" lang="ru-RU" sz="8000" spc="-100" strike="noStrike" u="sng">
                <a:solidFill>
                  <a:schemeClr val="accent4">
                    <a:lumMod val="75000"/>
                  </a:schemeClr>
                </a:solidFill>
                <a:uFillTx/>
                <a:latin typeface="Times New Roman"/>
                <a:ea typeface="Calibri"/>
              </a:rPr>
              <a:t>@</a:t>
            </a:r>
            <a:r>
              <a:rPr b="1" lang="en-US" sz="8000" spc="-100" strike="noStrike" u="sng">
                <a:solidFill>
                  <a:schemeClr val="accent4">
                    <a:lumMod val="75000"/>
                  </a:schemeClr>
                </a:solidFill>
                <a:uFillTx/>
                <a:latin typeface="Times New Roman"/>
                <a:ea typeface="Calibri"/>
              </a:rPr>
              <a:t>infomed</a:t>
            </a:r>
            <a:r>
              <a:rPr b="1" lang="ru-RU" sz="8000" spc="-100" strike="noStrike" u="sng">
                <a:solidFill>
                  <a:schemeClr val="accent4">
                    <a:lumMod val="75000"/>
                  </a:schemeClr>
                </a:solidFill>
                <a:uFillTx/>
                <a:latin typeface="Times New Roman"/>
                <a:ea typeface="Calibri"/>
              </a:rPr>
              <a:t>39.</a:t>
            </a:r>
            <a:r>
              <a:rPr b="1" lang="en-US" sz="8000" spc="-100" strike="noStrike" u="sng">
                <a:solidFill>
                  <a:schemeClr val="accent4">
                    <a:lumMod val="75000"/>
                  </a:schemeClr>
                </a:solidFill>
                <a:uFillTx/>
                <a:latin typeface="Times New Roman"/>
                <a:ea typeface="Calibri"/>
              </a:rPr>
              <a:t>ru</a:t>
            </a:r>
            <a:endParaRPr b="0" lang="ru-RU" sz="8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70" name="Прямоугольник 6"/>
          <p:cNvSpPr/>
          <p:nvPr/>
        </p:nvSpPr>
        <p:spPr>
          <a:xfrm>
            <a:off x="1487520" y="548640"/>
            <a:ext cx="9360000" cy="94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2800" spc="-1" strike="noStrike">
                <a:solidFill>
                  <a:schemeClr val="dk1"/>
                </a:solidFill>
                <a:latin typeface="Trebuchet MS"/>
              </a:rPr>
              <a:t>Мы делаем все, чтобы наши сотрудники гордились своим учреждением!</a:t>
            </a:r>
            <a:endParaRPr b="0" lang="ru-RU" sz="28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28000">
              <a:schemeClr val="phClr">
                <a:tint val="18000"/>
                <a:lumMod val="88000"/>
              </a:schemeClr>
            </a:gs>
            <a:gs pos="100000">
              <a:schemeClr val="phClr">
                <a:tint val="40000"/>
                <a:lumMod val="7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lumMod val="74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shade val="90000"/>
                <a:lumMod val="100000"/>
              </a:schemeClr>
            </a:gs>
            <a:gs pos="60000">
              <a:schemeClr val="phClr">
                <a:tint val="95000"/>
                <a:shade val="100000"/>
                <a:lumMod val="130000"/>
              </a:schemeClr>
            </a:gs>
            <a:gs pos="100000">
              <a:schemeClr val="phClr">
                <a:tint val="97000"/>
                <a:shade val="100000"/>
                <a:lumMod val="80000"/>
              </a:schemeClr>
            </a:gs>
          </a:gsLst>
          <a:path path="circle">
            <a:fillToRect l="20000" t="10000" r="20000" b="60000"/>
          </a:path>
          <a:tileRect l="0" t="0" r="0" b="0"/>
        </a:gradFill>
        <a:gradFill>
          <a:gsLst>
            <a:gs pos="0">
              <a:schemeClr val="phClr">
                <a:tint val="94000"/>
                <a:lumMod val="160000"/>
              </a:schemeClr>
            </a:gs>
            <a:gs pos="42000">
              <a:schemeClr val="phClr">
                <a:tint val="94000"/>
                <a:shade val="94000"/>
                <a:lumMod val="130000"/>
              </a:schemeClr>
            </a:gs>
            <a:gs pos="100000">
              <a:schemeClr val="phClr">
                <a:tint val="97000"/>
                <a:shade val="94000"/>
                <a:lumMod val="84000"/>
              </a:schemeClr>
            </a:gs>
          </a:gsLst>
          <a:path path="circle">
            <a:fillToRect l="24000" t="44000" r="24000" b="12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HDOfficeLightV0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7000"/>
                <a:lumMod val="110000"/>
              </a:schemeClr>
            </a:gs>
            <a:gs pos="50000">
              <a:schemeClr val="phClr">
                <a:tint val="73000"/>
                <a:lumMod val="105000"/>
              </a:schemeClr>
            </a:gs>
            <a:gs pos="100000">
              <a:schemeClr val="phClr">
                <a:tint val="81000"/>
                <a:lumMod val="105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8000"/>
                <a:lumMod val="99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Совет директоров</Template>
  <TotalTime>17044</TotalTime>
  <Application>LibreOffice/7.6.7.2$Linux_X86_64 LibreOffice_project/60$Build-2</Application>
  <AppVersion>15.0000</AppVersion>
  <Words>288</Words>
  <Paragraphs>45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2017-12-05T13:06:06Z</dcterms:created>
  <dc:creator>Киров Александр Владимирович</dc:creator>
  <dc:description/>
  <dc:language>ru-RU</dc:language>
  <cp:lastModifiedBy/>
  <cp:lastPrinted>2019-06-19T11:08:03Z</cp:lastPrinted>
  <dcterms:modified xsi:type="dcterms:W3CDTF">2025-05-14T10:28:00Z</dcterms:modified>
  <cp:revision>2851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4</vt:i4>
  </property>
</Properties>
</file>