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svg" ContentType="image/sv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png" ContentType="image/png"/>
  <Override PartName="/ppt/media/image22.jpeg" ContentType="image/jpeg"/>
  <Override PartName="/ppt/media/image24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3D9BB17-E065-4C02-9CE6-D4EA4A736D96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Прямоугольник 1"/>
          <p:cNvSpPr/>
          <p:nvPr/>
        </p:nvSpPr>
        <p:spPr>
          <a:xfrm>
            <a:off x="0" y="1674000"/>
            <a:ext cx="12191760" cy="134964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trike="noStrike" u="none">
                <a:solidFill>
                  <a:schemeClr val="accent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3294000"/>
            <a:ext cx="10515240" cy="297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chemeClr val="accent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accent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9144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accent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3716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8288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8080" y="1989000"/>
            <a:ext cx="10515240" cy="80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9144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3716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8288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seño personalizado">
    <p:bg>
      <p:bgPr>
        <a:solidFill>
          <a:schemeClr val="dk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430880" y="774000"/>
            <a:ext cx="7514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7" name="Прямоугольник 6"/>
          <p:cNvSpPr/>
          <p:nvPr/>
        </p:nvSpPr>
        <p:spPr>
          <a:xfrm>
            <a:off x="0" y="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8" name="Прямоугольник 7"/>
          <p:cNvSpPr/>
          <p:nvPr/>
        </p:nvSpPr>
        <p:spPr>
          <a:xfrm>
            <a:off x="0" y="675900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69" name="Группа 8"/>
          <p:cNvGrpSpPr/>
          <p:nvPr/>
        </p:nvGrpSpPr>
        <p:grpSpPr>
          <a:xfrm>
            <a:off x="9347400" y="38160"/>
            <a:ext cx="2844000" cy="285840"/>
            <a:chOff x="9347400" y="38160"/>
            <a:chExt cx="2844000" cy="285840"/>
          </a:xfrm>
        </p:grpSpPr>
        <p:sp>
          <p:nvSpPr>
            <p:cNvPr id="70" name="Прямоугольник 9"/>
            <p:cNvSpPr/>
            <p:nvPr/>
          </p:nvSpPr>
          <p:spPr>
            <a:xfrm>
              <a:off x="9650880" y="49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71" name="Блок-схема: объединение 10"/>
            <p:cNvSpPr/>
            <p:nvPr/>
          </p:nvSpPr>
          <p:spPr>
            <a:xfrm>
              <a:off x="9347400" y="3816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72" name="Группа 11"/>
          <p:cNvGrpSpPr/>
          <p:nvPr/>
        </p:nvGrpSpPr>
        <p:grpSpPr>
          <a:xfrm>
            <a:off x="-35280" y="6583680"/>
            <a:ext cx="2844720" cy="274320"/>
            <a:chOff x="-35280" y="6583680"/>
            <a:chExt cx="2844720" cy="274320"/>
          </a:xfrm>
        </p:grpSpPr>
        <p:sp>
          <p:nvSpPr>
            <p:cNvPr id="73" name="Прямоугольник 12"/>
            <p:cNvSpPr/>
            <p:nvPr/>
          </p:nvSpPr>
          <p:spPr>
            <a:xfrm>
              <a:off x="-35280" y="6583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74" name="Блок-схема: объединение 13"/>
            <p:cNvSpPr/>
            <p:nvPr/>
          </p:nvSpPr>
          <p:spPr>
            <a:xfrm rot="10800000">
              <a:off x="2202120" y="658368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ользовательский маке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Прямоугольник 5"/>
          <p:cNvSpPr/>
          <p:nvPr/>
        </p:nvSpPr>
        <p:spPr>
          <a:xfrm>
            <a:off x="0" y="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7" name="Прямоугольник 6"/>
          <p:cNvSpPr/>
          <p:nvPr/>
        </p:nvSpPr>
        <p:spPr>
          <a:xfrm>
            <a:off x="0" y="675900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78" name="Группа 12"/>
          <p:cNvGrpSpPr/>
          <p:nvPr/>
        </p:nvGrpSpPr>
        <p:grpSpPr>
          <a:xfrm>
            <a:off x="9347400" y="38160"/>
            <a:ext cx="2844000" cy="285840"/>
            <a:chOff x="9347400" y="38160"/>
            <a:chExt cx="2844000" cy="285840"/>
          </a:xfrm>
        </p:grpSpPr>
        <p:sp>
          <p:nvSpPr>
            <p:cNvPr id="79" name="Прямоугольник 9"/>
            <p:cNvSpPr/>
            <p:nvPr/>
          </p:nvSpPr>
          <p:spPr>
            <a:xfrm>
              <a:off x="9650880" y="49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80" name="Блок-схема: объединение 11"/>
            <p:cNvSpPr/>
            <p:nvPr/>
          </p:nvSpPr>
          <p:spPr>
            <a:xfrm>
              <a:off x="9347400" y="3816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81" name="Группа 16"/>
          <p:cNvGrpSpPr/>
          <p:nvPr/>
        </p:nvGrpSpPr>
        <p:grpSpPr>
          <a:xfrm>
            <a:off x="-35280" y="6583680"/>
            <a:ext cx="2844720" cy="274320"/>
            <a:chOff x="-35280" y="6583680"/>
            <a:chExt cx="2844720" cy="274320"/>
          </a:xfrm>
        </p:grpSpPr>
        <p:sp>
          <p:nvSpPr>
            <p:cNvPr id="82" name="Прямоугольник 14"/>
            <p:cNvSpPr/>
            <p:nvPr/>
          </p:nvSpPr>
          <p:spPr>
            <a:xfrm>
              <a:off x="-35280" y="6583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83" name="Блок-схема: объединение 15"/>
            <p:cNvSpPr/>
            <p:nvPr/>
          </p:nvSpPr>
          <p:spPr>
            <a:xfrm rot="10800000">
              <a:off x="2202120" y="658368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Пользовательский маке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Прямоугольник 5"/>
          <p:cNvSpPr/>
          <p:nvPr/>
        </p:nvSpPr>
        <p:spPr>
          <a:xfrm>
            <a:off x="0" y="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8" name="Прямоугольник 6"/>
          <p:cNvSpPr/>
          <p:nvPr/>
        </p:nvSpPr>
        <p:spPr>
          <a:xfrm>
            <a:off x="0" y="675900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89" name="Группа 12"/>
          <p:cNvGrpSpPr/>
          <p:nvPr/>
        </p:nvGrpSpPr>
        <p:grpSpPr>
          <a:xfrm>
            <a:off x="4160880" y="0"/>
            <a:ext cx="2844360" cy="285840"/>
            <a:chOff x="4160880" y="0"/>
            <a:chExt cx="2844360" cy="285840"/>
          </a:xfrm>
        </p:grpSpPr>
        <p:sp>
          <p:nvSpPr>
            <p:cNvPr id="90" name="Прямоугольник 9"/>
            <p:cNvSpPr/>
            <p:nvPr/>
          </p:nvSpPr>
          <p:spPr>
            <a:xfrm>
              <a:off x="4464720" y="1152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91" name="Блок-схема: объединение 11"/>
            <p:cNvSpPr/>
            <p:nvPr/>
          </p:nvSpPr>
          <p:spPr>
            <a:xfrm>
              <a:off x="4160880" y="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92" name="Группа 16"/>
          <p:cNvGrpSpPr/>
          <p:nvPr/>
        </p:nvGrpSpPr>
        <p:grpSpPr>
          <a:xfrm>
            <a:off x="-35280" y="6583680"/>
            <a:ext cx="2844720" cy="274320"/>
            <a:chOff x="-35280" y="6583680"/>
            <a:chExt cx="2844720" cy="274320"/>
          </a:xfrm>
        </p:grpSpPr>
        <p:sp>
          <p:nvSpPr>
            <p:cNvPr id="93" name="Прямоугольник 14"/>
            <p:cNvSpPr/>
            <p:nvPr/>
          </p:nvSpPr>
          <p:spPr>
            <a:xfrm>
              <a:off x="-35280" y="6583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94" name="Блок-схема: объединение 15"/>
            <p:cNvSpPr/>
            <p:nvPr/>
          </p:nvSpPr>
          <p:spPr>
            <a:xfrm rot="10800000">
              <a:off x="2202120" y="658368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body"/>
          </p:nvPr>
        </p:nvSpPr>
        <p:spPr>
          <a:xfrm>
            <a:off x="7005600" y="0"/>
            <a:ext cx="5186160" cy="684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title"/>
          </p:nvPr>
        </p:nvSpPr>
        <p:spPr>
          <a:xfrm>
            <a:off x="664920" y="485640"/>
            <a:ext cx="52574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64920" y="2153880"/>
            <a:ext cx="5186160" cy="404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Пользовательский маке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Прямоугольник 5"/>
          <p:cNvSpPr/>
          <p:nvPr/>
        </p:nvSpPr>
        <p:spPr>
          <a:xfrm>
            <a:off x="0" y="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0" name="Прямоугольник 6"/>
          <p:cNvSpPr/>
          <p:nvPr/>
        </p:nvSpPr>
        <p:spPr>
          <a:xfrm>
            <a:off x="0" y="675900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01" name="Группа 12"/>
          <p:cNvGrpSpPr/>
          <p:nvPr/>
        </p:nvGrpSpPr>
        <p:grpSpPr>
          <a:xfrm>
            <a:off x="4160880" y="0"/>
            <a:ext cx="2844360" cy="285840"/>
            <a:chOff x="4160880" y="0"/>
            <a:chExt cx="2844360" cy="285840"/>
          </a:xfrm>
        </p:grpSpPr>
        <p:sp>
          <p:nvSpPr>
            <p:cNvPr id="102" name="Прямоугольник 9"/>
            <p:cNvSpPr/>
            <p:nvPr/>
          </p:nvSpPr>
          <p:spPr>
            <a:xfrm>
              <a:off x="4464720" y="1152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03" name="Блок-схема: объединение 11"/>
            <p:cNvSpPr/>
            <p:nvPr/>
          </p:nvSpPr>
          <p:spPr>
            <a:xfrm>
              <a:off x="4160880" y="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04" name="Группа 16"/>
          <p:cNvGrpSpPr/>
          <p:nvPr/>
        </p:nvGrpSpPr>
        <p:grpSpPr>
          <a:xfrm>
            <a:off x="-35280" y="6583680"/>
            <a:ext cx="2844720" cy="274320"/>
            <a:chOff x="-35280" y="6583680"/>
            <a:chExt cx="2844720" cy="274320"/>
          </a:xfrm>
        </p:grpSpPr>
        <p:sp>
          <p:nvSpPr>
            <p:cNvPr id="105" name="Прямоугольник 14"/>
            <p:cNvSpPr/>
            <p:nvPr/>
          </p:nvSpPr>
          <p:spPr>
            <a:xfrm>
              <a:off x="-35280" y="6583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06" name="Блок-схема: объединение 15"/>
            <p:cNvSpPr/>
            <p:nvPr/>
          </p:nvSpPr>
          <p:spPr>
            <a:xfrm rot="10800000">
              <a:off x="2202120" y="658368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07" name="PlaceHolder 1"/>
          <p:cNvSpPr>
            <a:spLocks noGrp="1"/>
          </p:cNvSpPr>
          <p:nvPr>
            <p:ph type="body"/>
          </p:nvPr>
        </p:nvSpPr>
        <p:spPr>
          <a:xfrm>
            <a:off x="7005600" y="9000"/>
            <a:ext cx="5186160" cy="332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title"/>
          </p:nvPr>
        </p:nvSpPr>
        <p:spPr>
          <a:xfrm>
            <a:off x="664920" y="485640"/>
            <a:ext cx="52574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64920" y="2153880"/>
            <a:ext cx="5186160" cy="404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984720" y="3519000"/>
            <a:ext cx="5186160" cy="332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Пользовательский маке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662400" y="2980440"/>
            <a:ext cx="2086200" cy="246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664920" y="234000"/>
            <a:ext cx="112356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64920" y="1598760"/>
            <a:ext cx="11235600" cy="94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686760" y="2983680"/>
            <a:ext cx="2086200" cy="246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711120" y="2979000"/>
            <a:ext cx="2086200" cy="246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9735840" y="2979000"/>
            <a:ext cx="2086200" cy="246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8" name="Прямоугольник 21"/>
          <p:cNvSpPr/>
          <p:nvPr/>
        </p:nvSpPr>
        <p:spPr>
          <a:xfrm>
            <a:off x="0" y="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9" name="Прямоугольник 22"/>
          <p:cNvSpPr/>
          <p:nvPr/>
        </p:nvSpPr>
        <p:spPr>
          <a:xfrm>
            <a:off x="-33840" y="675900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20" name="Группа 23"/>
          <p:cNvGrpSpPr/>
          <p:nvPr/>
        </p:nvGrpSpPr>
        <p:grpSpPr>
          <a:xfrm>
            <a:off x="9347400" y="38160"/>
            <a:ext cx="2844000" cy="285840"/>
            <a:chOff x="9347400" y="38160"/>
            <a:chExt cx="2844000" cy="285840"/>
          </a:xfrm>
        </p:grpSpPr>
        <p:sp>
          <p:nvSpPr>
            <p:cNvPr id="121" name="Прямоугольник 24"/>
            <p:cNvSpPr/>
            <p:nvPr/>
          </p:nvSpPr>
          <p:spPr>
            <a:xfrm>
              <a:off x="9650880" y="49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22" name="Блок-схема: объединение 25"/>
            <p:cNvSpPr/>
            <p:nvPr/>
          </p:nvSpPr>
          <p:spPr>
            <a:xfrm>
              <a:off x="9347400" y="3816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23" name="Группа 26"/>
          <p:cNvGrpSpPr/>
          <p:nvPr/>
        </p:nvGrpSpPr>
        <p:grpSpPr>
          <a:xfrm>
            <a:off x="-69120" y="6583680"/>
            <a:ext cx="2844720" cy="274320"/>
            <a:chOff x="-69120" y="6583680"/>
            <a:chExt cx="2844720" cy="274320"/>
          </a:xfrm>
        </p:grpSpPr>
        <p:sp>
          <p:nvSpPr>
            <p:cNvPr id="124" name="Прямоугольник 27"/>
            <p:cNvSpPr/>
            <p:nvPr/>
          </p:nvSpPr>
          <p:spPr>
            <a:xfrm>
              <a:off x="-69120" y="6583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25" name="Блок-схема: объединение 28"/>
            <p:cNvSpPr/>
            <p:nvPr/>
          </p:nvSpPr>
          <p:spPr>
            <a:xfrm rot="10800000">
              <a:off x="2168280" y="658368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662400" y="5586480"/>
            <a:ext cx="2086200" cy="94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7" name="PlaceHolder 8"/>
          <p:cNvSpPr>
            <a:spLocks noGrp="1"/>
          </p:cNvSpPr>
          <p:nvPr>
            <p:ph type="body"/>
          </p:nvPr>
        </p:nvSpPr>
        <p:spPr>
          <a:xfrm>
            <a:off x="3686760" y="5597640"/>
            <a:ext cx="2086200" cy="94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8" name="PlaceHolder 9"/>
          <p:cNvSpPr>
            <a:spLocks noGrp="1"/>
          </p:cNvSpPr>
          <p:nvPr>
            <p:ph type="body"/>
          </p:nvPr>
        </p:nvSpPr>
        <p:spPr>
          <a:xfrm>
            <a:off x="6711120" y="5597640"/>
            <a:ext cx="2086200" cy="94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9" name="PlaceHolder 10"/>
          <p:cNvSpPr>
            <a:spLocks noGrp="1"/>
          </p:cNvSpPr>
          <p:nvPr>
            <p:ph type="body"/>
          </p:nvPr>
        </p:nvSpPr>
        <p:spPr>
          <a:xfrm>
            <a:off x="9735840" y="5597640"/>
            <a:ext cx="2086200" cy="94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Пользовательский маке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Прямоугольник 5"/>
          <p:cNvSpPr/>
          <p:nvPr/>
        </p:nvSpPr>
        <p:spPr>
          <a:xfrm>
            <a:off x="0" y="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32" name="Прямоугольник 6"/>
          <p:cNvSpPr/>
          <p:nvPr/>
        </p:nvSpPr>
        <p:spPr>
          <a:xfrm>
            <a:off x="12600" y="677232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20880" y="-720"/>
            <a:ext cx="5186160" cy="685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134" name="Группа 11"/>
          <p:cNvGrpSpPr/>
          <p:nvPr/>
        </p:nvGrpSpPr>
        <p:grpSpPr>
          <a:xfrm>
            <a:off x="5207040" y="36000"/>
            <a:ext cx="2844720" cy="274320"/>
            <a:chOff x="5207040" y="36000"/>
            <a:chExt cx="2844720" cy="274320"/>
          </a:xfrm>
        </p:grpSpPr>
        <p:sp>
          <p:nvSpPr>
            <p:cNvPr id="135" name="Прямоугольник 9"/>
            <p:cNvSpPr/>
            <p:nvPr/>
          </p:nvSpPr>
          <p:spPr>
            <a:xfrm>
              <a:off x="5207040" y="3600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36" name="Блок-схема: объединение 10"/>
            <p:cNvSpPr/>
            <p:nvPr/>
          </p:nvSpPr>
          <p:spPr>
            <a:xfrm>
              <a:off x="7444440" y="3600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37" name="Группа 15"/>
          <p:cNvGrpSpPr/>
          <p:nvPr/>
        </p:nvGrpSpPr>
        <p:grpSpPr>
          <a:xfrm>
            <a:off x="9382680" y="6597000"/>
            <a:ext cx="2844360" cy="274320"/>
            <a:chOff x="9382680" y="6597000"/>
            <a:chExt cx="2844360" cy="274320"/>
          </a:xfrm>
        </p:grpSpPr>
        <p:sp>
          <p:nvSpPr>
            <p:cNvPr id="138" name="Прямоугольник 13"/>
            <p:cNvSpPr/>
            <p:nvPr/>
          </p:nvSpPr>
          <p:spPr>
            <a:xfrm>
              <a:off x="9686520" y="659700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39" name="Блок-схема: объединение 14"/>
            <p:cNvSpPr/>
            <p:nvPr/>
          </p:nvSpPr>
          <p:spPr>
            <a:xfrm rot="10800000">
              <a:off x="9382680" y="659700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40" name="PlaceHolder 2"/>
          <p:cNvSpPr>
            <a:spLocks noGrp="1"/>
          </p:cNvSpPr>
          <p:nvPr>
            <p:ph type="title"/>
          </p:nvPr>
        </p:nvSpPr>
        <p:spPr>
          <a:xfrm>
            <a:off x="6095880" y="365040"/>
            <a:ext cx="52574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5880" y="2033640"/>
            <a:ext cx="5186160" cy="404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58D078-A290-43DF-8BDD-01A8187B19C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Прямоугольник 6"/>
          <p:cNvSpPr/>
          <p:nvPr/>
        </p:nvSpPr>
        <p:spPr>
          <a:xfrm>
            <a:off x="0" y="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49" name="Прямоугольник 7"/>
          <p:cNvSpPr/>
          <p:nvPr/>
        </p:nvSpPr>
        <p:spPr>
          <a:xfrm>
            <a:off x="0" y="675900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50" name="Группа 8"/>
          <p:cNvGrpSpPr/>
          <p:nvPr/>
        </p:nvGrpSpPr>
        <p:grpSpPr>
          <a:xfrm>
            <a:off x="9347400" y="38160"/>
            <a:ext cx="2844000" cy="285840"/>
            <a:chOff x="9347400" y="38160"/>
            <a:chExt cx="2844000" cy="285840"/>
          </a:xfrm>
        </p:grpSpPr>
        <p:sp>
          <p:nvSpPr>
            <p:cNvPr id="151" name="Прямоугольник 9"/>
            <p:cNvSpPr/>
            <p:nvPr/>
          </p:nvSpPr>
          <p:spPr>
            <a:xfrm>
              <a:off x="9650880" y="49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52" name="Блок-схема: объединение 10"/>
            <p:cNvSpPr/>
            <p:nvPr/>
          </p:nvSpPr>
          <p:spPr>
            <a:xfrm>
              <a:off x="9347400" y="3816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53" name="Группа 11"/>
          <p:cNvGrpSpPr/>
          <p:nvPr/>
        </p:nvGrpSpPr>
        <p:grpSpPr>
          <a:xfrm>
            <a:off x="-35280" y="6583680"/>
            <a:ext cx="2844720" cy="274320"/>
            <a:chOff x="-35280" y="6583680"/>
            <a:chExt cx="2844720" cy="274320"/>
          </a:xfrm>
        </p:grpSpPr>
        <p:sp>
          <p:nvSpPr>
            <p:cNvPr id="154" name="Прямоугольник 12"/>
            <p:cNvSpPr/>
            <p:nvPr/>
          </p:nvSpPr>
          <p:spPr>
            <a:xfrm>
              <a:off x="-35280" y="6583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55" name="Блок-схема: объединение 13"/>
            <p:cNvSpPr/>
            <p:nvPr/>
          </p:nvSpPr>
          <p:spPr>
            <a:xfrm rot="10800000">
              <a:off x="2202120" y="658368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94CB9A4-00D6-43B4-BBF0-B4CE6AC052B7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9EE084-3FA9-4F98-9042-F483ABF550E5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8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70069DB-C932-4BC1-97B8-CD90D4BDE479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B267D8B-4976-479F-A79A-11DE8FEC20A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461307-F7BE-4614-9F59-610E42846F5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406B616-035A-4514-83A3-9D102BB891E5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C7BC22E-4CDB-4E42-9068-9DF9FDB2F1F7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9D66B22-CAB3-476D-8D34-846EAA19EAB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-1194120" y="367560"/>
            <a:ext cx="757440" cy="75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CDE8B63-547D-4D45-A623-251F026D20B0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sv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svg"/><Relationship Id="rId7" Type="http://schemas.openxmlformats.org/officeDocument/2006/relationships/image" Target="../media/image9.png"/><Relationship Id="rId8" Type="http://schemas.openxmlformats.org/officeDocument/2006/relationships/image" Target="../media/image10.svg"/><Relationship Id="rId9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sv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svg"/><Relationship Id="rId7" Type="http://schemas.openxmlformats.org/officeDocument/2006/relationships/image" Target="../media/image9.png"/><Relationship Id="rId8" Type="http://schemas.openxmlformats.org/officeDocument/2006/relationships/image" Target="../media/image10.svg"/><Relationship Id="rId9" Type="http://schemas.openxmlformats.org/officeDocument/2006/relationships/image" Target="../media/image9.png"/><Relationship Id="rId10" Type="http://schemas.openxmlformats.org/officeDocument/2006/relationships/image" Target="../media/image10.sv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9.png"/><Relationship Id="rId14" Type="http://schemas.openxmlformats.org/officeDocument/2006/relationships/image" Target="../media/image10.svg"/><Relationship Id="rId15" Type="http://schemas.openxmlformats.org/officeDocument/2006/relationships/slideLayout" Target="../slideLayouts/slideLayout1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image" Target="../media/image9.png"/><Relationship Id="rId6" Type="http://schemas.openxmlformats.org/officeDocument/2006/relationships/image" Target="../media/image10.svg"/><Relationship Id="rId7" Type="http://schemas.openxmlformats.org/officeDocument/2006/relationships/image" Target="../media/image11.jpeg"/><Relationship Id="rId8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image" Target="../media/image9.png"/><Relationship Id="rId6" Type="http://schemas.openxmlformats.org/officeDocument/2006/relationships/image" Target="../media/image10.svg"/><Relationship Id="rId7" Type="http://schemas.openxmlformats.org/officeDocument/2006/relationships/image" Target="../media/image12.jpeg"/><Relationship Id="rId8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image" Target="../media/image9.png"/><Relationship Id="rId6" Type="http://schemas.openxmlformats.org/officeDocument/2006/relationships/image" Target="../media/image10.svg"/><Relationship Id="rId7" Type="http://schemas.openxmlformats.org/officeDocument/2006/relationships/image" Target="../media/image13.jpeg"/><Relationship Id="rId8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image" Target="../media/image9.png"/><Relationship Id="rId6" Type="http://schemas.openxmlformats.org/officeDocument/2006/relationships/image" Target="../media/image10.svg"/><Relationship Id="rId7" Type="http://schemas.openxmlformats.org/officeDocument/2006/relationships/image" Target="../media/image14.jpeg"/><Relationship Id="rId8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image" Target="../media/image9.png"/><Relationship Id="rId6" Type="http://schemas.openxmlformats.org/officeDocument/2006/relationships/image" Target="../media/image10.svg"/><Relationship Id="rId7" Type="http://schemas.openxmlformats.org/officeDocument/2006/relationships/image" Target="../media/image15.jpeg"/><Relationship Id="rId8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image" Target="../media/image9.png"/><Relationship Id="rId6" Type="http://schemas.openxmlformats.org/officeDocument/2006/relationships/image" Target="../media/image10.svg"/><Relationship Id="rId7" Type="http://schemas.openxmlformats.org/officeDocument/2006/relationships/image" Target="../media/image15.jpeg"/><Relationship Id="rId8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68560" y="2063160"/>
            <a:ext cx="11789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54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Calibri Light"/>
                <a:ea typeface="Roboto"/>
              </a:rPr>
              <a:t>ГБУЗ ЛО«Кингисеппской межрайонной больницы им. П. Н. Прохорова» </a:t>
            </a:r>
            <a:endParaRPr b="0" lang="ru-RU" sz="5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3" name="Прямоугольник 12"/>
          <p:cNvSpPr/>
          <p:nvPr/>
        </p:nvSpPr>
        <p:spPr>
          <a:xfrm>
            <a:off x="0" y="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64" name="Прямоугольник 13"/>
          <p:cNvSpPr/>
          <p:nvPr/>
        </p:nvSpPr>
        <p:spPr>
          <a:xfrm>
            <a:off x="0" y="675900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65" name="Группа 14"/>
          <p:cNvGrpSpPr/>
          <p:nvPr/>
        </p:nvGrpSpPr>
        <p:grpSpPr>
          <a:xfrm>
            <a:off x="9347400" y="38160"/>
            <a:ext cx="2844000" cy="285840"/>
            <a:chOff x="9347400" y="38160"/>
            <a:chExt cx="2844000" cy="285840"/>
          </a:xfrm>
        </p:grpSpPr>
        <p:sp>
          <p:nvSpPr>
            <p:cNvPr id="166" name="Прямоугольник 15"/>
            <p:cNvSpPr/>
            <p:nvPr/>
          </p:nvSpPr>
          <p:spPr>
            <a:xfrm>
              <a:off x="9650880" y="49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67" name="Блок-схема: объединение 16"/>
            <p:cNvSpPr/>
            <p:nvPr/>
          </p:nvSpPr>
          <p:spPr>
            <a:xfrm>
              <a:off x="9347400" y="3816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68" name="Группа 17"/>
          <p:cNvGrpSpPr/>
          <p:nvPr/>
        </p:nvGrpSpPr>
        <p:grpSpPr>
          <a:xfrm>
            <a:off x="-35280" y="6583680"/>
            <a:ext cx="2844720" cy="274320"/>
            <a:chOff x="-35280" y="6583680"/>
            <a:chExt cx="2844720" cy="274320"/>
          </a:xfrm>
        </p:grpSpPr>
        <p:sp>
          <p:nvSpPr>
            <p:cNvPr id="169" name="Прямоугольник 18"/>
            <p:cNvSpPr/>
            <p:nvPr/>
          </p:nvSpPr>
          <p:spPr>
            <a:xfrm>
              <a:off x="-35280" y="6583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70" name="Блок-схема: объединение 19"/>
            <p:cNvSpPr/>
            <p:nvPr/>
          </p:nvSpPr>
          <p:spPr>
            <a:xfrm rot="10800000">
              <a:off x="2202120" y="658368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pic>
        <p:nvPicPr>
          <p:cNvPr id="171" name="Рисунок 1" descr=""/>
          <p:cNvPicPr/>
          <p:nvPr/>
        </p:nvPicPr>
        <p:blipFill>
          <a:blip r:embed="rId1"/>
          <a:stretch/>
        </p:blipFill>
        <p:spPr>
          <a:xfrm>
            <a:off x="-519120" y="83520"/>
            <a:ext cx="2159640" cy="1522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Рисунок 2" descr=""/>
          <p:cNvPicPr/>
          <p:nvPr/>
        </p:nvPicPr>
        <p:blipFill>
          <a:blip r:embed="rId2"/>
          <a:stretch/>
        </p:blipFill>
        <p:spPr>
          <a:xfrm>
            <a:off x="1100880" y="369720"/>
            <a:ext cx="719640" cy="88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Подзаголовок 10"/>
          <p:cNvSpPr/>
          <p:nvPr/>
        </p:nvSpPr>
        <p:spPr>
          <a:xfrm>
            <a:off x="1820880" y="347400"/>
            <a:ext cx="1732320" cy="10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defTabSz="914400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200" strike="noStrike" u="none"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Bahnschrift SemiLight"/>
                <a:ea typeface="Roboto"/>
              </a:rPr>
              <a:t>Кингисеппская межрайонная больница им. П.Н. Прохорова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Заголовок 9"/>
          <p:cNvSpPr/>
          <p:nvPr/>
        </p:nvSpPr>
        <p:spPr>
          <a:xfrm>
            <a:off x="1415880" y="4633200"/>
            <a:ext cx="94946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 defTabSz="914400">
              <a:lnSpc>
                <a:spcPct val="90000"/>
              </a:lnSpc>
            </a:pPr>
            <a:endParaRPr b="1" lang="es-ES" sz="3600" strike="noStrike" u="none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Calibri"/>
              <a:ea typeface="Roboto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6"/>
          <p:cNvSpPr/>
          <p:nvPr/>
        </p:nvSpPr>
        <p:spPr>
          <a:xfrm>
            <a:off x="823320" y="4630680"/>
            <a:ext cx="3652560" cy="21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6" name="Текст 6"/>
          <p:cNvSpPr/>
          <p:nvPr/>
        </p:nvSpPr>
        <p:spPr>
          <a:xfrm>
            <a:off x="1055880" y="3069000"/>
            <a:ext cx="45896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7" name="Прямоугольник 22"/>
          <p:cNvSpPr/>
          <p:nvPr/>
        </p:nvSpPr>
        <p:spPr>
          <a:xfrm>
            <a:off x="425880" y="3204000"/>
            <a:ext cx="598680" cy="59868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68" name="Рисунок 27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70880" y="324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9" name="Рисунок 31" descr=""/>
          <p:cNvPicPr/>
          <p:nvPr/>
        </p:nvPicPr>
        <p:blipFill>
          <a:blip r:embed="rId3"/>
          <a:stretch/>
        </p:blipFill>
        <p:spPr>
          <a:xfrm>
            <a:off x="-398160" y="-94680"/>
            <a:ext cx="1769400" cy="124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0" name="Рисунок 32" descr=""/>
          <p:cNvPicPr/>
          <p:nvPr/>
        </p:nvPicPr>
        <p:blipFill>
          <a:blip r:embed="rId4"/>
          <a:stretch/>
        </p:blipFill>
        <p:spPr>
          <a:xfrm>
            <a:off x="906480" y="147960"/>
            <a:ext cx="61884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1" name="Заголовок 4"/>
          <p:cNvSpPr/>
          <p:nvPr/>
        </p:nvSpPr>
        <p:spPr>
          <a:xfrm>
            <a:off x="590400" y="1436760"/>
            <a:ext cx="11357280" cy="16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b="1" lang="ru-RU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Кадровые ресурсы больницы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Текст 6"/>
          <p:cNvSpPr/>
          <p:nvPr/>
        </p:nvSpPr>
        <p:spPr>
          <a:xfrm>
            <a:off x="965880" y="3114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3" name="Текст 6"/>
          <p:cNvSpPr/>
          <p:nvPr/>
        </p:nvSpPr>
        <p:spPr>
          <a:xfrm>
            <a:off x="5780880" y="5319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4" name="Прямоугольник 24"/>
          <p:cNvSpPr/>
          <p:nvPr/>
        </p:nvSpPr>
        <p:spPr>
          <a:xfrm>
            <a:off x="6365880" y="5094000"/>
            <a:ext cx="562464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5" name="Рисунок 30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645880" y="477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6" name="Рисунок 37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5825880" y="549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7" name="Прямоугольник 23"/>
          <p:cNvSpPr/>
          <p:nvPr/>
        </p:nvSpPr>
        <p:spPr>
          <a:xfrm>
            <a:off x="1147680" y="3114000"/>
            <a:ext cx="10800000" cy="37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В целях привлечения кадров и достижения укомплектованности штата учреждения проводится систематическая работа по предоставлению информации о наличии вакантных ставок и потребности в специалистах с высшим и средним медицинским образованием в Центр занятости населения, ведется электронная база вакансий, размещение ее на сайте больницы, размещение вакансий на сайтах поиска работы, в социальных сетях.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    </a:t>
            </a: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Меры поддержки медицинских работников:- в рамках программы «Земский доктор» единовременная компенсационная выплата в размере 1 млн. руб.;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- компенсационные выплаты молодым специалистам (при трудоустройстве после окончания    ВУЗа в течение 3 месяцев ) - 100 000 руб.;</a:t>
            </a:r>
            <a:endParaRPr b="0" lang="ru-RU" sz="1600" strike="noStrike" u="none">
              <a:solidFill>
                <a:srgbClr val="141e2d"/>
              </a:solidFill>
              <a:effectLst/>
              <a:uFillTx/>
              <a:latin typeface="Times New Roman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- ежегодная единовременная выплата в размере 100 000 руб. (выплата молодому специалисту в возрасте до 35 лет осуществляется в течение трех лет по окончании каждого рабочего года при условии продолжения работы в медицинской организации);</a:t>
            </a:r>
            <a:endParaRPr b="0" lang="ru-RU" sz="1600" strike="noStrike" u="none">
              <a:solidFill>
                <a:srgbClr val="141e2d"/>
              </a:solidFill>
              <a:effectLst/>
              <a:uFillTx/>
              <a:latin typeface="Times New Roman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- компенсация расходов на съем жилья в размере 15 000 руб. в месяц;</a:t>
            </a:r>
            <a:endParaRPr b="0" lang="ru-RU" sz="1600" strike="noStrike" u="none">
              <a:solidFill>
                <a:srgbClr val="141e2d"/>
              </a:solidFill>
              <a:effectLst/>
              <a:uFillTx/>
              <a:latin typeface="Times New Roman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- предоставление благоустроенного жилья.</a:t>
            </a:r>
            <a:endParaRPr b="0" lang="ru-RU" sz="1600" strike="noStrike" u="none">
              <a:solidFill>
                <a:srgbClr val="141e2d"/>
              </a:solidFill>
              <a:effectLst/>
              <a:uFillTx/>
              <a:latin typeface="Times New Roman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На сегодняшний момент укомплектованность больницы врачебным персоналом, средним медицинским персоналом и младшим средним персоналом составляет 68%.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ángulo redondeado 1"/>
          <p:cNvSpPr/>
          <p:nvPr/>
        </p:nvSpPr>
        <p:spPr>
          <a:xfrm>
            <a:off x="-19080" y="-38520"/>
            <a:ext cx="606240" cy="690228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trike="noStrike" u="none">
              <a:solidFill>
                <a:schemeClr val="lt2">
                  <a:lumMod val="75000"/>
                </a:schemeClr>
              </a:solidFill>
              <a:effectLst/>
              <a:uFillTx/>
              <a:latin typeface="Calibri"/>
            </a:endParaRPr>
          </a:p>
        </p:txBody>
      </p:sp>
      <p:pic>
        <p:nvPicPr>
          <p:cNvPr id="279" name="Рисунок 45" descr=""/>
          <p:cNvPicPr/>
          <p:nvPr/>
        </p:nvPicPr>
        <p:blipFill>
          <a:blip r:embed="rId1"/>
          <a:stretch/>
        </p:blipFill>
        <p:spPr>
          <a:xfrm>
            <a:off x="945720" y="26640"/>
            <a:ext cx="555120" cy="6836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80" name="Grupo 33"/>
          <p:cNvGrpSpPr/>
          <p:nvPr/>
        </p:nvGrpSpPr>
        <p:grpSpPr>
          <a:xfrm>
            <a:off x="616320" y="908280"/>
            <a:ext cx="3065400" cy="2031120"/>
            <a:chOff x="616320" y="908280"/>
            <a:chExt cx="3065400" cy="2031120"/>
          </a:xfrm>
        </p:grpSpPr>
        <p:sp>
          <p:nvSpPr>
            <p:cNvPr id="281" name="Rectángulo redondeado 12"/>
            <p:cNvSpPr/>
            <p:nvPr/>
          </p:nvSpPr>
          <p:spPr>
            <a:xfrm>
              <a:off x="616320" y="1013400"/>
              <a:ext cx="3065400" cy="1926000"/>
            </a:xfrm>
            <a:prstGeom prst="roundRect">
              <a:avLst>
                <a:gd name="adj" fmla="val 211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" blurRad="901800" dir="5400000" dist="3816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s-ES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82" name="Google Shape;1728;p33"/>
            <p:cNvSpPr/>
            <p:nvPr/>
          </p:nvSpPr>
          <p:spPr>
            <a:xfrm>
              <a:off x="889560" y="1287720"/>
              <a:ext cx="2448720" cy="683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ru-RU" sz="1400" strike="noStrike" u="none">
                  <a:solidFill>
                    <a:schemeClr val="lt1"/>
                  </a:solidFill>
                  <a:effectLst/>
                  <a:uFillTx/>
                  <a:latin typeface="Roboto"/>
                  <a:ea typeface="Roboto"/>
                </a:rPr>
                <a:t>Количество выпускников в 2024 году по целевому направлению </a:t>
              </a:r>
              <a:endParaRPr b="0" lang="ru-RU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" name="Google Shape;1721;p33"/>
            <p:cNvSpPr/>
            <p:nvPr/>
          </p:nvSpPr>
          <p:spPr>
            <a:xfrm>
              <a:off x="815400" y="1934280"/>
              <a:ext cx="2596680" cy="70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4000" strike="noStrike" u="none">
                  <a:solidFill>
                    <a:schemeClr val="lt1"/>
                  </a:solidFill>
                  <a:effectLst/>
                  <a:uFillTx/>
                  <a:latin typeface="Roboto"/>
                  <a:ea typeface="Roboto"/>
                </a:rPr>
                <a:t>9 человек</a:t>
              </a:r>
              <a:endParaRPr b="0" lang="ru-RU" sz="4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" name="Rectángulo redondeado 19"/>
            <p:cNvSpPr/>
            <p:nvPr/>
          </p:nvSpPr>
          <p:spPr>
            <a:xfrm>
              <a:off x="2548440" y="908280"/>
              <a:ext cx="895680" cy="2646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1" lang="ru-RU" sz="1000" strike="noStrike" u="none"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Roboto"/>
                  <a:ea typeface="Roboto"/>
                </a:rPr>
                <a:t>2024 год</a:t>
              </a:r>
              <a:endParaRPr b="0" lang="ru-RU" sz="10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5" name="Grupo 32"/>
          <p:cNvGrpSpPr/>
          <p:nvPr/>
        </p:nvGrpSpPr>
        <p:grpSpPr>
          <a:xfrm>
            <a:off x="616320" y="2891880"/>
            <a:ext cx="3065400" cy="1976760"/>
            <a:chOff x="616320" y="2891880"/>
            <a:chExt cx="3065400" cy="1976760"/>
          </a:xfrm>
        </p:grpSpPr>
        <p:sp>
          <p:nvSpPr>
            <p:cNvPr id="286" name="Rectángulo redondeado 13"/>
            <p:cNvSpPr/>
            <p:nvPr/>
          </p:nvSpPr>
          <p:spPr>
            <a:xfrm>
              <a:off x="616320" y="2994120"/>
              <a:ext cx="3065400" cy="1874520"/>
            </a:xfrm>
            <a:prstGeom prst="roundRect">
              <a:avLst>
                <a:gd name="adj" fmla="val 2115"/>
              </a:avLst>
            </a:prstGeom>
            <a:solidFill>
              <a:schemeClr val="accent2"/>
            </a:solidFill>
            <a:ln>
              <a:noFill/>
            </a:ln>
            <a:effectLst>
              <a:outerShdw algn="t" blurRad="901800" dir="5400000" dist="3816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s-ES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87" name="Rectángulo redondeado 20"/>
            <p:cNvSpPr/>
            <p:nvPr/>
          </p:nvSpPr>
          <p:spPr>
            <a:xfrm>
              <a:off x="2527560" y="2891880"/>
              <a:ext cx="917280" cy="2574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1" lang="ru-RU" sz="1000" strike="noStrike" u="none">
                  <a:solidFill>
                    <a:schemeClr val="accent2">
                      <a:lumMod val="50000"/>
                    </a:schemeClr>
                  </a:solidFill>
                  <a:effectLst/>
                  <a:uFillTx/>
                  <a:latin typeface="Roboto"/>
                  <a:ea typeface="Roboto"/>
                </a:rPr>
                <a:t>2025 год</a:t>
              </a:r>
              <a:endParaRPr b="0" lang="ru-RU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" name="Google Shape;1728;p33"/>
            <p:cNvSpPr/>
            <p:nvPr/>
          </p:nvSpPr>
          <p:spPr>
            <a:xfrm>
              <a:off x="913320" y="3238560"/>
              <a:ext cx="2665440" cy="6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ru-RU" sz="1400" strike="noStrike" u="none">
                  <a:solidFill>
                    <a:schemeClr val="lt1"/>
                  </a:solidFill>
                  <a:effectLst/>
                  <a:uFillTx/>
                  <a:latin typeface="Roboto"/>
                  <a:ea typeface="Roboto"/>
                </a:rPr>
                <a:t>Количество трудоустроенных выпускников по целевому направлению</a:t>
              </a:r>
              <a:endParaRPr b="0" lang="ru-RU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" name="Google Shape;1721;p33"/>
            <p:cNvSpPr/>
            <p:nvPr/>
          </p:nvSpPr>
          <p:spPr>
            <a:xfrm>
              <a:off x="759240" y="3771720"/>
              <a:ext cx="2596680" cy="90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4400" strike="noStrike" u="none">
                  <a:solidFill>
                    <a:schemeClr val="lt1"/>
                  </a:solidFill>
                  <a:effectLst/>
                  <a:uFillTx/>
                  <a:latin typeface="Roboto"/>
                  <a:ea typeface="Roboto"/>
                </a:rPr>
                <a:t>9</a:t>
              </a:r>
              <a:r>
                <a:rPr b="0" lang="ru-RU" sz="4800" strike="noStrike" u="none">
                  <a:solidFill>
                    <a:schemeClr val="lt1"/>
                  </a:solidFill>
                  <a:effectLst/>
                  <a:uFillTx/>
                  <a:latin typeface="Roboto"/>
                  <a:ea typeface="Roboto"/>
                </a:rPr>
                <a:t> </a:t>
              </a:r>
              <a:r>
                <a:rPr b="0" lang="ru-RU" sz="3200" strike="noStrike" u="none">
                  <a:solidFill>
                    <a:schemeClr val="lt1"/>
                  </a:solidFill>
                  <a:effectLst/>
                  <a:uFillTx/>
                  <a:latin typeface="Roboto"/>
                  <a:ea typeface="Roboto"/>
                </a:rPr>
                <a:t>человек</a:t>
              </a:r>
              <a:endPara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0" name="Grupo 31"/>
          <p:cNvGrpSpPr/>
          <p:nvPr/>
        </p:nvGrpSpPr>
        <p:grpSpPr>
          <a:xfrm>
            <a:off x="616320" y="4877640"/>
            <a:ext cx="3065400" cy="1940400"/>
            <a:chOff x="616320" y="4877640"/>
            <a:chExt cx="3065400" cy="1940400"/>
          </a:xfrm>
        </p:grpSpPr>
        <p:sp>
          <p:nvSpPr>
            <p:cNvPr id="291" name="Rectángulo redondeado 14"/>
            <p:cNvSpPr/>
            <p:nvPr/>
          </p:nvSpPr>
          <p:spPr>
            <a:xfrm>
              <a:off x="616320" y="4933800"/>
              <a:ext cx="3065400" cy="1884240"/>
            </a:xfrm>
            <a:prstGeom prst="roundRect">
              <a:avLst>
                <a:gd name="adj" fmla="val 2115"/>
              </a:avLst>
            </a:prstGeom>
            <a:solidFill>
              <a:schemeClr val="accent3"/>
            </a:solidFill>
            <a:ln>
              <a:noFill/>
            </a:ln>
            <a:effectLst>
              <a:outerShdw algn="t" blurRad="901800" dir="5400000" dist="3816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s-ES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92" name="Rectángulo redondeado 21"/>
            <p:cNvSpPr/>
            <p:nvPr/>
          </p:nvSpPr>
          <p:spPr>
            <a:xfrm>
              <a:off x="2505960" y="4877640"/>
              <a:ext cx="917280" cy="25884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1" lang="ru-RU" sz="1000" strike="noStrike" u="none">
                  <a:solidFill>
                    <a:schemeClr val="accent3">
                      <a:lumMod val="50000"/>
                    </a:schemeClr>
                  </a:solidFill>
                  <a:effectLst/>
                  <a:uFillTx/>
                  <a:latin typeface="Roboto"/>
                  <a:ea typeface="Roboto"/>
                </a:rPr>
                <a:t>2026 год</a:t>
              </a:r>
              <a:endParaRPr b="0" lang="ru-RU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" name="Google Shape;1728;p33"/>
            <p:cNvSpPr/>
            <p:nvPr/>
          </p:nvSpPr>
          <p:spPr>
            <a:xfrm>
              <a:off x="826920" y="5226120"/>
              <a:ext cx="2448720" cy="698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ru-RU" sz="1400" strike="noStrike" u="none">
                  <a:solidFill>
                    <a:schemeClr val="lt1"/>
                  </a:solidFill>
                  <a:effectLst/>
                  <a:uFillTx/>
                  <a:latin typeface="Roboto"/>
                  <a:ea typeface="Roboto"/>
                </a:rPr>
                <a:t>Запланированное количество целевых направлений на 2026 год </a:t>
              </a:r>
              <a:endParaRPr b="0" lang="ru-RU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" name="Google Shape;1721;p33"/>
            <p:cNvSpPr/>
            <p:nvPr/>
          </p:nvSpPr>
          <p:spPr>
            <a:xfrm>
              <a:off x="850680" y="5875920"/>
              <a:ext cx="2596680" cy="70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4000" strike="noStrike" u="none">
                  <a:solidFill>
                    <a:schemeClr val="lt1"/>
                  </a:solidFill>
                  <a:effectLst/>
                  <a:uFillTx/>
                  <a:latin typeface="Roboto"/>
                  <a:ea typeface="Roboto"/>
                </a:rPr>
                <a:t>10 </a:t>
              </a:r>
              <a:r>
                <a:rPr b="0" lang="ru-RU" sz="2000" strike="noStrike" u="none">
                  <a:solidFill>
                    <a:schemeClr val="lt1"/>
                  </a:solidFill>
                  <a:effectLst/>
                  <a:uFillTx/>
                  <a:latin typeface="Roboto"/>
                  <a:ea typeface="Roboto"/>
                </a:rPr>
                <a:t>направлений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95" name="CuadroTexto 22"/>
          <p:cNvSpPr/>
          <p:nvPr/>
        </p:nvSpPr>
        <p:spPr>
          <a:xfrm>
            <a:off x="1859400" y="79560"/>
            <a:ext cx="10332360" cy="8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1002">
            <a:schemeClr val="lt1"/>
          </a:fillRef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2"/>
                </a:solidFill>
                <a:effectLst/>
                <a:uFillTx/>
                <a:latin typeface="Roboto"/>
                <a:ea typeface="Roboto"/>
              </a:rPr>
              <a:t>Обучающиеся по целевому направлению от «Кингисеппской межрайонной больницы им. П. Н. Прохорова»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6" name="Рисунок 35" descr=""/>
          <p:cNvPicPr/>
          <p:nvPr/>
        </p:nvPicPr>
        <p:blipFill>
          <a:blip r:embed="rId2"/>
          <a:stretch/>
        </p:blipFill>
        <p:spPr>
          <a:xfrm>
            <a:off x="-177840" y="-171000"/>
            <a:ext cx="1531080" cy="107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7" name="Google Shape;1721;p33"/>
          <p:cNvSpPr/>
          <p:nvPr/>
        </p:nvSpPr>
        <p:spPr>
          <a:xfrm>
            <a:off x="3825000" y="1102320"/>
            <a:ext cx="8044560" cy="56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marL="571680" indent="-5716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Организация встреч врачей и среднего медицинского персонала «Кингисеппской межрайонной больницы им. П.Н. Прохорова» с сотрудниками других медицинских учреждений, преподавателями и практикующими специалистами образовательных медицинских учреждений для обмена опытом и повышения уровня качества оказания медицинской помощи населению.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71680" indent="-5716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Формирование «дорожных карт» по повышению квалификации медицинского персонала. Осуществление работы по подготовке квалифицированных кадров для отрасли, обеспечению их занятости, безопасности условий труда и их социальной защиты.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71680" indent="-5716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Модернизация системы внутрикорпоративного обучения, внедрение интерактивных технологий при обучении персонала, организация автоматизированных систем мониторинга и контроля прохождения обучения, уровня усвоенных знаний.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71680" indent="-5716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Формирование корпоративной стратегии в системе поощрений.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71680" indent="-5716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Расширение взаимодействия с учебными заведениями.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71680" indent="-5716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Развитие системы наставничества.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Текст 6"/>
          <p:cNvSpPr/>
          <p:nvPr/>
        </p:nvSpPr>
        <p:spPr>
          <a:xfrm>
            <a:off x="823320" y="4630680"/>
            <a:ext cx="3652560" cy="21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9" name="Текст 6"/>
          <p:cNvSpPr/>
          <p:nvPr/>
        </p:nvSpPr>
        <p:spPr>
          <a:xfrm>
            <a:off x="1055880" y="3069000"/>
            <a:ext cx="45896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Проведение акции «Здоровье сердца».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Совместно с эколого-благотворительным проектом «Сердца ДоброТы» и Кингисеппской межрайонной больницей был проведен цикл лекций, направленных на поддержание здоровья сердечно-сосудистой системы,  предотвращения развития таких заболеваний как гипертоническая болезнь, инфаркт, инсульт, а также повышения продолжительности и качества жизни. За 8 месяцев было проведено 4 лекции на тему: Гипертоническая болезнь: профилактика,  основные вопросы. Ишемическая болезнь: профилактика, основные вопросы. Острый коронарный синдром:Симптоматика, профилактика, скорая помощь. Гиперлипидемия: профилактика, основные способы снижения. А также 2 марта 2025 года был проведен диспансерный день - день «здорового сердца» в ходе которого будет проведен консультативно-диагностический прием пациентов.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Прямоугольник 22"/>
          <p:cNvSpPr/>
          <p:nvPr/>
        </p:nvSpPr>
        <p:spPr>
          <a:xfrm>
            <a:off x="425880" y="3204000"/>
            <a:ext cx="598680" cy="59868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301" name="Рисунок 27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70880" y="324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2" name="Рисунок 31" descr=""/>
          <p:cNvPicPr/>
          <p:nvPr/>
        </p:nvPicPr>
        <p:blipFill>
          <a:blip r:embed="rId3"/>
          <a:stretch/>
        </p:blipFill>
        <p:spPr>
          <a:xfrm>
            <a:off x="-398160" y="-94680"/>
            <a:ext cx="1769400" cy="124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3" name="Рисунок 32" descr=""/>
          <p:cNvPicPr/>
          <p:nvPr/>
        </p:nvPicPr>
        <p:blipFill>
          <a:blip r:embed="rId4"/>
          <a:stretch/>
        </p:blipFill>
        <p:spPr>
          <a:xfrm>
            <a:off x="906480" y="147960"/>
            <a:ext cx="61884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4" name="Заголовок 4"/>
          <p:cNvSpPr/>
          <p:nvPr/>
        </p:nvSpPr>
        <p:spPr>
          <a:xfrm>
            <a:off x="590400" y="1436760"/>
            <a:ext cx="11357280" cy="16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b="1" lang="ru-RU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общественная деятельность больницы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Текст 6"/>
          <p:cNvSpPr/>
          <p:nvPr/>
        </p:nvSpPr>
        <p:spPr>
          <a:xfrm>
            <a:off x="965880" y="3114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6" name="Текст 6"/>
          <p:cNvSpPr/>
          <p:nvPr/>
        </p:nvSpPr>
        <p:spPr>
          <a:xfrm>
            <a:off x="5780880" y="5319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7" name="Прямоугольник 17"/>
          <p:cNvSpPr/>
          <p:nvPr/>
        </p:nvSpPr>
        <p:spPr>
          <a:xfrm>
            <a:off x="5780880" y="3429000"/>
            <a:ext cx="598680" cy="59868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308" name="Рисунок 18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825880" y="3474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9" name="Прямоугольник 24"/>
          <p:cNvSpPr/>
          <p:nvPr/>
        </p:nvSpPr>
        <p:spPr>
          <a:xfrm>
            <a:off x="6365880" y="5094000"/>
            <a:ext cx="562464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Прямоугольник 25"/>
          <p:cNvSpPr/>
          <p:nvPr/>
        </p:nvSpPr>
        <p:spPr>
          <a:xfrm>
            <a:off x="6410880" y="3024000"/>
            <a:ext cx="5780520" cy="16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Проведение лекций «Трезвый кингисепп».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Совместно с Общероссийской общественной организацией "Общее дело" и Кингисеппской межрайонной больницей был проведен цикл лекций в Школах, колледжей Кингисеппского района на темы: профилактика употребления психоактивных веществ (алкоголь, наркотики, никотин): За 8 месяцев было проведено более 15 лекционных мероприятий для школьников, их родителей, студентов. 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1" name="Рисунок 30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5645880" y="477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2" name="Прямоугольник 33"/>
          <p:cNvSpPr/>
          <p:nvPr/>
        </p:nvSpPr>
        <p:spPr>
          <a:xfrm>
            <a:off x="5825880" y="4689000"/>
            <a:ext cx="598680" cy="59868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313" name="Рисунок 34" descr="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5870880" y="4734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4" name="Прямоугольник 35"/>
          <p:cNvSpPr/>
          <p:nvPr/>
        </p:nvSpPr>
        <p:spPr>
          <a:xfrm>
            <a:off x="6320880" y="4599000"/>
            <a:ext cx="5870520" cy="95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Проведение мастер-классов для учащихся школ Кингисеппского района по «Первой медицинской помощи» совместно с общественной организацией «Движение Первых» 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Прямоугольник 36"/>
          <p:cNvSpPr/>
          <p:nvPr/>
        </p:nvSpPr>
        <p:spPr>
          <a:xfrm>
            <a:off x="6455880" y="5634000"/>
            <a:ext cx="5600520" cy="5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Проведены акции «Здоровая семья – здоровое будущие», «Мамы в фокусе внимания». 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6" name="Рисунок 37" descr="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5825880" y="549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7" name="Прямоугольник 38"/>
          <p:cNvSpPr/>
          <p:nvPr/>
        </p:nvSpPr>
        <p:spPr>
          <a:xfrm>
            <a:off x="5870880" y="5679000"/>
            <a:ext cx="598680" cy="59868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318" name="Рисунок 39" descr="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5870880" y="5724000"/>
            <a:ext cx="539640" cy="53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adroTexto 21"/>
          <p:cNvSpPr/>
          <p:nvPr/>
        </p:nvSpPr>
        <p:spPr>
          <a:xfrm>
            <a:off x="0" y="-28440"/>
            <a:ext cx="12191760" cy="6886080"/>
          </a:xfrm>
          <a:prstGeom prst="rect">
            <a:avLst/>
          </a:prstGeom>
          <a:solidFill>
            <a:srgbClr val="0077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es-ES" sz="1100" strike="noStrike" u="none">
              <a:solidFill>
                <a:schemeClr val="lt1"/>
              </a:solidFill>
              <a:effectLst/>
              <a:uFillTx/>
              <a:latin typeface="Roboto"/>
              <a:ea typeface="Roboto"/>
            </a:endParaRPr>
          </a:p>
        </p:txBody>
      </p:sp>
      <p:sp>
        <p:nvSpPr>
          <p:cNvPr id="320" name="Rectángulo redondeado 9"/>
          <p:cNvSpPr/>
          <p:nvPr/>
        </p:nvSpPr>
        <p:spPr>
          <a:xfrm>
            <a:off x="4071240" y="0"/>
            <a:ext cx="4003560" cy="5581440"/>
          </a:xfrm>
          <a:prstGeom prst="roundRect">
            <a:avLst>
              <a:gd name="adj" fmla="val 2554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algn="t" blurRad="90180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trike="noStrike" u="none">
              <a:solidFill>
                <a:schemeClr val="lt1"/>
              </a:solidFill>
              <a:effectLst/>
              <a:uFillTx/>
              <a:latin typeface="Roboto"/>
              <a:ea typeface="Roboto"/>
            </a:endParaRPr>
          </a:p>
        </p:txBody>
      </p:sp>
      <p:sp>
        <p:nvSpPr>
          <p:cNvPr id="321" name="Rectángulo redondeado 9"/>
          <p:cNvSpPr/>
          <p:nvPr/>
        </p:nvSpPr>
        <p:spPr>
          <a:xfrm>
            <a:off x="-8280" y="0"/>
            <a:ext cx="4003560" cy="5581440"/>
          </a:xfrm>
          <a:prstGeom prst="roundRect">
            <a:avLst>
              <a:gd name="adj" fmla="val 25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trike="noStrike" u="none">
              <a:solidFill>
                <a:schemeClr val="lt1"/>
              </a:solidFill>
              <a:effectLst/>
              <a:uFillTx/>
              <a:latin typeface="Roboto"/>
              <a:ea typeface="Roboto"/>
            </a:endParaRPr>
          </a:p>
        </p:txBody>
      </p:sp>
      <p:sp>
        <p:nvSpPr>
          <p:cNvPr id="322" name="CuadroTexto 21"/>
          <p:cNvSpPr/>
          <p:nvPr/>
        </p:nvSpPr>
        <p:spPr>
          <a:xfrm>
            <a:off x="8381520" y="1657800"/>
            <a:ext cx="2256120" cy="16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01</a:t>
            </a:r>
            <a:r>
              <a:rPr b="0" lang="ru-RU" sz="20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 января </a:t>
            </a: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202</a:t>
            </a:r>
            <a:r>
              <a:rPr b="0" lang="ru-RU" sz="20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5</a:t>
            </a: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 – </a:t>
            </a:r>
            <a:r>
              <a:rPr b="0" lang="ru-RU" sz="20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31 марта </a:t>
            </a: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202</a:t>
            </a:r>
            <a:r>
              <a:rPr b="0" lang="ru-RU" sz="20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5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За 3 месяца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 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CuadroTexto 21"/>
          <p:cNvSpPr/>
          <p:nvPr/>
        </p:nvSpPr>
        <p:spPr>
          <a:xfrm>
            <a:off x="8624160" y="145440"/>
            <a:ext cx="3413880" cy="16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Отчет по сообществу в Вконтакте «Кингисеппская межрайонная больница им. П. Н. Прохорова</a:t>
            </a:r>
            <a:r>
              <a:rPr b="0" lang="ru-RU" sz="1800" strike="noStrike" u="none">
                <a:solidFill>
                  <a:schemeClr val="lt1"/>
                </a:solidFill>
                <a:effectLst/>
                <a:uFillTx/>
                <a:latin typeface="Roboto"/>
                <a:ea typeface="Roboto"/>
              </a:rPr>
              <a:t>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4" name="Рисунок 6" descr=""/>
          <p:cNvPicPr/>
          <p:nvPr/>
        </p:nvPicPr>
        <p:blipFill>
          <a:blip r:embed="rId1"/>
          <a:stretch/>
        </p:blipFill>
        <p:spPr>
          <a:xfrm>
            <a:off x="-2520" y="-14760"/>
            <a:ext cx="3854880" cy="4222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5" name="CuadroTexto 21"/>
          <p:cNvSpPr/>
          <p:nvPr/>
        </p:nvSpPr>
        <p:spPr>
          <a:xfrm>
            <a:off x="338040" y="3301200"/>
            <a:ext cx="3501720" cy="292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Просмотры                                     </a:t>
            </a:r>
            <a:r>
              <a:rPr b="1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770,8К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CuadroTexto 21"/>
          <p:cNvSpPr/>
          <p:nvPr/>
        </p:nvSpPr>
        <p:spPr>
          <a:xfrm>
            <a:off x="338040" y="3761640"/>
            <a:ext cx="3473640" cy="292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Комментарии                                    </a:t>
            </a:r>
            <a:r>
              <a:rPr b="1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1,3К</a:t>
            </a:r>
            <a:r>
              <a:rPr b="0" lang="ru-RU" sz="1300" strike="noStrike" u="none">
                <a:solidFill>
                  <a:schemeClr val="lt1"/>
                </a:solidFill>
                <a:effectLst/>
                <a:uFillTx/>
                <a:latin typeface="Calibri Light"/>
                <a:ea typeface="Roboto"/>
              </a:rPr>
              <a:t>в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7" name="Рисунок 7" descr=""/>
          <p:cNvPicPr/>
          <p:nvPr/>
        </p:nvPicPr>
        <p:blipFill>
          <a:blip r:embed="rId2"/>
          <a:srcRect l="0" t="67656" r="90016" b="-299"/>
          <a:stretch/>
        </p:blipFill>
        <p:spPr>
          <a:xfrm>
            <a:off x="-15120" y="4187880"/>
            <a:ext cx="388440" cy="139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8" name="CuadroTexto 21"/>
          <p:cNvSpPr/>
          <p:nvPr/>
        </p:nvSpPr>
        <p:spPr>
          <a:xfrm>
            <a:off x="338040" y="4227120"/>
            <a:ext cx="3473640" cy="292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Мне нравится                                  </a:t>
            </a:r>
            <a:r>
              <a:rPr b="1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14,3К</a:t>
            </a:r>
            <a:r>
              <a:rPr b="0" lang="ru-RU" sz="1300" strike="noStrike" u="none">
                <a:solidFill>
                  <a:schemeClr val="lt1"/>
                </a:solidFill>
                <a:effectLst/>
                <a:uFillTx/>
                <a:latin typeface="Calibri Light"/>
                <a:ea typeface="Roboto"/>
              </a:rPr>
              <a:t>в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CuadroTexto 21"/>
          <p:cNvSpPr/>
          <p:nvPr/>
        </p:nvSpPr>
        <p:spPr>
          <a:xfrm>
            <a:off x="338040" y="4654800"/>
            <a:ext cx="3656880" cy="292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Поделиться                                       </a:t>
            </a:r>
            <a:r>
              <a:rPr b="1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2,9К</a:t>
            </a:r>
            <a:r>
              <a:rPr b="0" lang="ru-RU" sz="1300" strike="noStrike" u="none">
                <a:solidFill>
                  <a:schemeClr val="lt1"/>
                </a:solidFill>
                <a:effectLst/>
                <a:uFillTx/>
                <a:latin typeface="Calibri Light"/>
                <a:ea typeface="Roboto"/>
              </a:rPr>
              <a:t>в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CuadroTexto 21"/>
          <p:cNvSpPr/>
          <p:nvPr/>
        </p:nvSpPr>
        <p:spPr>
          <a:xfrm>
            <a:off x="373680" y="5097960"/>
            <a:ext cx="3473640" cy="292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Публикаций                                        </a:t>
            </a:r>
            <a:r>
              <a:rPr b="1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226</a:t>
            </a:r>
            <a:r>
              <a:rPr b="0" lang="ru-RU" sz="1300" strike="noStrike" u="none">
                <a:solidFill>
                  <a:schemeClr val="lt1"/>
                </a:solidFill>
                <a:effectLst/>
                <a:uFillTx/>
                <a:latin typeface="Calibri Light"/>
                <a:ea typeface="Roboto"/>
              </a:rPr>
              <a:t>в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CuadroTexto 21"/>
          <p:cNvSpPr/>
          <p:nvPr/>
        </p:nvSpPr>
        <p:spPr>
          <a:xfrm>
            <a:off x="357480" y="2868840"/>
            <a:ext cx="3501720" cy="292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Подписчики                                       </a:t>
            </a:r>
            <a:r>
              <a:rPr b="1" lang="ru-RU" sz="1300" strike="noStrike" u="none">
                <a:solidFill>
                  <a:schemeClr val="dk1"/>
                </a:solidFill>
                <a:effectLst/>
                <a:uFillTx/>
                <a:latin typeface="Calibri Light"/>
                <a:ea typeface="Roboto"/>
              </a:rPr>
              <a:t>4,5К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2" name="Рисунок 9" descr=""/>
          <p:cNvPicPr/>
          <p:nvPr/>
        </p:nvPicPr>
        <p:blipFill>
          <a:blip r:embed="rId3"/>
          <a:stretch/>
        </p:blipFill>
        <p:spPr>
          <a:xfrm>
            <a:off x="4127400" y="195120"/>
            <a:ext cx="3774960" cy="4926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3" name="Рисунок 10" descr=""/>
          <p:cNvPicPr/>
          <p:nvPr/>
        </p:nvPicPr>
        <p:blipFill>
          <a:blip r:embed="rId4"/>
          <a:stretch/>
        </p:blipFill>
        <p:spPr>
          <a:xfrm>
            <a:off x="8300880" y="2979000"/>
            <a:ext cx="3709080" cy="3691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4" name="Рисунок 33" descr=""/>
          <p:cNvPicPr/>
          <p:nvPr/>
        </p:nvPicPr>
        <p:blipFill>
          <a:blip r:embed="rId5"/>
          <a:srcRect l="18440" t="0" r="9620" b="5372"/>
          <a:stretch/>
        </p:blipFill>
        <p:spPr>
          <a:xfrm>
            <a:off x="10732320" y="1634760"/>
            <a:ext cx="1439640" cy="1365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900"/>
    </mc:Choice>
    <mc:Fallback>
      <p:transition spd="med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Рисунок 20"/>
          <p:cNvSpPr/>
          <p:nvPr/>
        </p:nvSpPr>
        <p:spPr>
          <a:xfrm>
            <a:off x="7084440" y="0"/>
            <a:ext cx="7286040" cy="7208640"/>
          </a:xfrm>
          <a:custGeom>
            <a:avLst/>
            <a:gdLst>
              <a:gd name="textAreaLeft" fmla="*/ 0 w 7286040"/>
              <a:gd name="textAreaRight" fmla="*/ 7286400 w 7286040"/>
              <a:gd name="textAreaTop" fmla="*/ 0 h 7208640"/>
              <a:gd name="textAreaBottom" fmla="*/ 7209000 h 7208640"/>
              <a:gd name="GluePoint1X" fmla="*/ 8647.13767187634 w 20025"/>
              <a:gd name="GluePoint1Y" fmla="*/ 0 h 20240"/>
              <a:gd name="GluePoint2X" fmla="*/ 11551.2361362131 w 20025"/>
              <a:gd name="GluePoint2Y" fmla="*/ 0 h 20240"/>
              <a:gd name="GluePoint3X" fmla="*/ 11643.5343914245 w 20025"/>
              <a:gd name="GluePoint3Y" fmla="*/ 11.7294291338583 h 20240"/>
              <a:gd name="GluePoint4X" fmla="*/ 20240 w 20025"/>
              <a:gd name="GluePoint4Y" fmla="*/ 10035.8362204724 h 20240"/>
              <a:gd name="GluePoint5X" fmla="*/ 12142.9143786369 w 20025"/>
              <a:gd name="GluePoint5Y" fmla="*/ 19970.7619750656 h 20240"/>
              <a:gd name="GluePoint6X" fmla="*/ 11839.2061084913 w 20025"/>
              <a:gd name="GluePoint6Y" fmla="*/ 20025 h 20240"/>
              <a:gd name="GluePoint7X" fmla="*/ 8359.16769959814 w 20025"/>
              <a:gd name="GluePoint7Y" fmla="*/ 20025 h 20240"/>
              <a:gd name="GluePoint8X" fmla="*/ 8055.45942945251 w 20025"/>
              <a:gd name="GluePoint8Y" fmla="*/ 19970.7619750656 h 20240"/>
              <a:gd name="GluePoint9X" fmla="*/ 10.7306576368836 w 20025"/>
              <a:gd name="GluePoint9Y" fmla="*/ 11072.6891404199 h 20240"/>
              <a:gd name="GluePoint10X" fmla="*/ 0 w 20025"/>
              <a:gd name="GluePoint10Y" fmla="*/ 10860.2016404199 h 20240"/>
              <a:gd name="GluePoint11X" fmla="*/ 0 w 20025"/>
              <a:gd name="GluePoint11Y" fmla="*/ 9211.47080052493 h 20240"/>
              <a:gd name="GluePoint12X" fmla="*/ 10.7306576368836 w 20025"/>
              <a:gd name="GluePoint12Y" fmla="*/ 8998.98330052494 h 20240"/>
              <a:gd name="GluePoint13X" fmla="*/ 8554.84233657178 w 20025"/>
              <a:gd name="GluePoint13Y" fmla="*/ 11.7294291338583 h 2024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</a:cxnLst>
            <a:rect l="textAreaLeft" t="textAreaTop" r="textAreaRight" b="textAreaBottom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1581480" y="1027080"/>
            <a:ext cx="6704640" cy="114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77500" lnSpcReduction="19999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6000" strike="noStrike" u="none">
                <a:solidFill>
                  <a:srgbClr val="2191c9"/>
                </a:solidFill>
                <a:effectLst/>
                <a:uFillTx/>
                <a:latin typeface="Calibri Light"/>
              </a:rPr>
              <a:t>СПАСИБО ЗА ВНИМАНИЕ</a:t>
            </a:r>
            <a:endParaRPr b="0" lang="ru-RU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7" name="Прямоугольник 12"/>
          <p:cNvSpPr/>
          <p:nvPr/>
        </p:nvSpPr>
        <p:spPr>
          <a:xfrm>
            <a:off x="0" y="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38" name="Прямоугольник 13"/>
          <p:cNvSpPr/>
          <p:nvPr/>
        </p:nvSpPr>
        <p:spPr>
          <a:xfrm>
            <a:off x="0" y="6759000"/>
            <a:ext cx="12191760" cy="9864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339" name="Группа 14"/>
          <p:cNvGrpSpPr/>
          <p:nvPr/>
        </p:nvGrpSpPr>
        <p:grpSpPr>
          <a:xfrm>
            <a:off x="9347400" y="38160"/>
            <a:ext cx="2844000" cy="285840"/>
            <a:chOff x="9347400" y="38160"/>
            <a:chExt cx="2844000" cy="285840"/>
          </a:xfrm>
        </p:grpSpPr>
        <p:sp>
          <p:nvSpPr>
            <p:cNvPr id="340" name="Прямоугольник 15"/>
            <p:cNvSpPr/>
            <p:nvPr/>
          </p:nvSpPr>
          <p:spPr>
            <a:xfrm>
              <a:off x="9650880" y="49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41" name="Блок-схема: объединение 16"/>
            <p:cNvSpPr/>
            <p:nvPr/>
          </p:nvSpPr>
          <p:spPr>
            <a:xfrm>
              <a:off x="9347400" y="3816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342" name="Группа 17"/>
          <p:cNvGrpSpPr/>
          <p:nvPr/>
        </p:nvGrpSpPr>
        <p:grpSpPr>
          <a:xfrm>
            <a:off x="-35280" y="6583680"/>
            <a:ext cx="2844720" cy="274320"/>
            <a:chOff x="-35280" y="6583680"/>
            <a:chExt cx="2844720" cy="274320"/>
          </a:xfrm>
        </p:grpSpPr>
        <p:sp>
          <p:nvSpPr>
            <p:cNvPr id="343" name="Прямоугольник 18"/>
            <p:cNvSpPr/>
            <p:nvPr/>
          </p:nvSpPr>
          <p:spPr>
            <a:xfrm>
              <a:off x="-35280" y="6583680"/>
              <a:ext cx="2540520" cy="27432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44" name="Блок-схема: объединение 19"/>
            <p:cNvSpPr/>
            <p:nvPr/>
          </p:nvSpPr>
          <p:spPr>
            <a:xfrm rot="10800000">
              <a:off x="2202120" y="6583680"/>
              <a:ext cx="607320" cy="27432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pic>
        <p:nvPicPr>
          <p:cNvPr id="345" name="Рисунок 2" descr=""/>
          <p:cNvPicPr/>
          <p:nvPr/>
        </p:nvPicPr>
        <p:blipFill>
          <a:blip r:embed="rId2"/>
          <a:stretch/>
        </p:blipFill>
        <p:spPr>
          <a:xfrm>
            <a:off x="695880" y="3564000"/>
            <a:ext cx="1472760" cy="147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6" name="Рисунок 4" descr=""/>
          <p:cNvPicPr/>
          <p:nvPr/>
        </p:nvPicPr>
        <p:blipFill>
          <a:blip r:embed="rId3"/>
          <a:srcRect l="4331" t="6496" r="6963" b="4798"/>
          <a:stretch/>
        </p:blipFill>
        <p:spPr>
          <a:xfrm>
            <a:off x="542880" y="1869120"/>
            <a:ext cx="1844640" cy="1844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7" name="Rectangle 27"/>
          <p:cNvSpPr/>
          <p:nvPr/>
        </p:nvSpPr>
        <p:spPr>
          <a:xfrm>
            <a:off x="1895400" y="2421000"/>
            <a:ext cx="5188680" cy="8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41760">
              <a:lnSpc>
                <a:spcPct val="100000"/>
              </a:lnSpc>
            </a:pPr>
            <a:r>
              <a:rPr b="1" lang="es-ES" sz="2800" strike="noStrike" u="none">
                <a:solidFill>
                  <a:srgbClr val="0484cf"/>
                </a:solidFill>
                <a:effectLst/>
                <a:uFillTx/>
                <a:latin typeface="Calibri"/>
              </a:rPr>
              <a:t>https://vk.com/gbuz_lo_kmb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41760">
              <a:lnSpc>
                <a:spcPct val="100000"/>
              </a:lnSpc>
            </a:pPr>
            <a:r>
              <a:rPr b="1" lang="en-US" sz="2000" strike="noStrike" u="none">
                <a:solidFill>
                  <a:schemeClr val="lt1"/>
                </a:solidFill>
                <a:effectLst/>
                <a:uFillTx/>
                <a:latin typeface="Century Gothic"/>
                <a:ea typeface="Roboto Light"/>
              </a:rPr>
              <a:t>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Rectangle 27"/>
          <p:cNvSpPr/>
          <p:nvPr/>
        </p:nvSpPr>
        <p:spPr>
          <a:xfrm>
            <a:off x="1955880" y="4104000"/>
            <a:ext cx="5188680" cy="5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41760">
              <a:lnSpc>
                <a:spcPct val="100000"/>
              </a:lnSpc>
            </a:pPr>
            <a:r>
              <a:rPr b="1" lang="en-US" sz="2800" strike="noStrike" u="none">
                <a:solidFill>
                  <a:srgbClr val="0484cf"/>
                </a:solidFill>
                <a:effectLst/>
                <a:uFillTx/>
                <a:latin typeface="Calibri"/>
                <a:ea typeface="Roboto Light"/>
              </a:rPr>
              <a:t>http://www.kingisepp-crb.ru</a:t>
            </a:r>
            <a:r>
              <a:rPr b="1" lang="en-US" sz="2800" strike="noStrike" u="none">
                <a:solidFill>
                  <a:srgbClr val="0484cf"/>
                </a:solidFill>
                <a:effectLst/>
                <a:uFillTx/>
                <a:latin typeface="Calibri Light"/>
                <a:ea typeface="Roboto Light"/>
              </a:rPr>
              <a:t>/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TextBox 21"/>
          <p:cNvSpPr/>
          <p:nvPr/>
        </p:nvSpPr>
        <p:spPr>
          <a:xfrm>
            <a:off x="1280880" y="5364000"/>
            <a:ext cx="5894640" cy="12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ru-RU" sz="24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Приглашаем Вас на работу в наш дружный коллектив ГБУЗ ЛО «Кингисеппская МБ»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Conector recto 7"/>
          <p:cNvCxnSpPr/>
          <p:nvPr/>
        </p:nvCxnSpPr>
        <p:spPr>
          <a:xfrm>
            <a:off x="8565840" y="0"/>
            <a:ext cx="695880" cy="3429360"/>
          </a:xfrm>
          <a:prstGeom prst="straightConnector1">
            <a:avLst/>
          </a:prstGeom>
          <a:ln cap="rnd" w="12700">
            <a:solidFill>
              <a:srgbClr val="0f6fc6"/>
            </a:solidFill>
          </a:ln>
        </p:spPr>
      </p:cxnSp>
      <p:pic>
        <p:nvPicPr>
          <p:cNvPr id="176" name="Рисунок 1" descr=""/>
          <p:cNvPicPr/>
          <p:nvPr/>
        </p:nvPicPr>
        <p:blipFill>
          <a:blip r:embed="rId1"/>
          <a:stretch/>
        </p:blipFill>
        <p:spPr>
          <a:xfrm>
            <a:off x="-27000" y="619200"/>
            <a:ext cx="8030160" cy="571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Rectángulo redondeado 1"/>
          <p:cNvSpPr/>
          <p:nvPr/>
        </p:nvSpPr>
        <p:spPr>
          <a:xfrm>
            <a:off x="7805880" y="192960"/>
            <a:ext cx="4049640" cy="3865680"/>
          </a:xfrm>
          <a:prstGeom prst="roundRect">
            <a:avLst>
              <a:gd name="adj" fmla="val 2554"/>
            </a:avLst>
          </a:prstGeom>
          <a:solidFill>
            <a:schemeClr val="bg1"/>
          </a:solidFill>
          <a:ln>
            <a:noFill/>
          </a:ln>
          <a:effectLst>
            <a:outerShdw algn="t" blurRad="90180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trike="noStrike" u="none">
              <a:solidFill>
                <a:schemeClr val="lt1"/>
              </a:solidFill>
              <a:effectLst/>
              <a:uFillTx/>
              <a:latin typeface="Roboto"/>
              <a:ea typeface="Roboto"/>
            </a:endParaRPr>
          </a:p>
        </p:txBody>
      </p:sp>
      <p:sp>
        <p:nvSpPr>
          <p:cNvPr id="178" name="CuadroTexto 6"/>
          <p:cNvSpPr/>
          <p:nvPr/>
        </p:nvSpPr>
        <p:spPr>
          <a:xfrm>
            <a:off x="7850880" y="288360"/>
            <a:ext cx="4121280" cy="92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Roboto"/>
                <a:ea typeface="Roboto"/>
              </a:rPr>
              <a:t>Численность населения на 2025 год (по данным Росстата) = 89 831 человек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CuadroTexto 6"/>
          <p:cNvSpPr/>
          <p:nvPr/>
        </p:nvSpPr>
        <p:spPr>
          <a:xfrm>
            <a:off x="7985880" y="1211760"/>
            <a:ext cx="3682080" cy="17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Roboto"/>
                <a:ea typeface="Roboto"/>
              </a:rPr>
              <a:t>Численность городского населения = 57 702 человек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Roboto"/>
                <a:ea typeface="Roboto"/>
              </a:rPr>
              <a:t>Численность сельского населения = 32 079 человек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Скругленный прямоугольник 2"/>
          <p:cNvSpPr/>
          <p:nvPr/>
        </p:nvSpPr>
        <p:spPr>
          <a:xfrm>
            <a:off x="200880" y="3367080"/>
            <a:ext cx="1259640" cy="1590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81" name="Рисунок 12" descr=""/>
          <p:cNvPicPr/>
          <p:nvPr/>
        </p:nvPicPr>
        <p:blipFill>
          <a:blip r:embed="rId2"/>
          <a:stretch/>
        </p:blipFill>
        <p:spPr>
          <a:xfrm>
            <a:off x="-382680" y="-96840"/>
            <a:ext cx="1769400" cy="124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2" name="Рисунок 13" descr=""/>
          <p:cNvPicPr/>
          <p:nvPr/>
        </p:nvPicPr>
        <p:blipFill>
          <a:blip r:embed="rId3"/>
          <a:stretch/>
        </p:blipFill>
        <p:spPr>
          <a:xfrm>
            <a:off x="906480" y="147960"/>
            <a:ext cx="618840" cy="761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Conector recto 7"/>
          <p:cNvCxnSpPr/>
          <p:nvPr/>
        </p:nvCxnSpPr>
        <p:spPr>
          <a:xfrm>
            <a:off x="8565840" y="0"/>
            <a:ext cx="695880" cy="3429360"/>
          </a:xfrm>
          <a:prstGeom prst="straightConnector1">
            <a:avLst/>
          </a:prstGeom>
          <a:ln cap="rnd" w="12700">
            <a:solidFill>
              <a:srgbClr val="0f6fc6"/>
            </a:solidFill>
          </a:ln>
        </p:spPr>
      </p:cxnSp>
      <p:sp>
        <p:nvSpPr>
          <p:cNvPr id="184" name="Rectángulo redondeado 1"/>
          <p:cNvSpPr/>
          <p:nvPr/>
        </p:nvSpPr>
        <p:spPr>
          <a:xfrm>
            <a:off x="833400" y="51840"/>
            <a:ext cx="5383080" cy="6743160"/>
          </a:xfrm>
          <a:prstGeom prst="roundRect">
            <a:avLst>
              <a:gd name="adj" fmla="val 2554"/>
            </a:avLst>
          </a:prstGeom>
          <a:solidFill>
            <a:schemeClr val="bg1"/>
          </a:solidFill>
          <a:ln>
            <a:noFill/>
          </a:ln>
          <a:effectLst>
            <a:outerShdw algn="t" blurRad="90180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trike="noStrike" u="none">
              <a:solidFill>
                <a:schemeClr val="lt1"/>
              </a:solidFill>
              <a:effectLst/>
              <a:uFillTx/>
              <a:latin typeface="Roboto"/>
              <a:ea typeface="Roboto"/>
            </a:endParaRPr>
          </a:p>
        </p:txBody>
      </p:sp>
      <p:sp>
        <p:nvSpPr>
          <p:cNvPr id="185" name="CuadroTexto 6"/>
          <p:cNvSpPr/>
          <p:nvPr/>
        </p:nvSpPr>
        <p:spPr>
          <a:xfrm>
            <a:off x="653040" y="1093320"/>
            <a:ext cx="5909400" cy="630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1.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Взрослая поликлиника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2.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Детская поликлиника: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3.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Женская консультация: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4.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Стоматологическая поликлиника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5.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Стационарное отделение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6.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Станция скорой медицинской помощи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7.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Ивангородская городская больница: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8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. Амбулатории: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 Усть</a:t>
            </a:r>
            <a:r>
              <a:rPr b="0" lang="en-US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Лужская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Александрогоркская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Кузёмкинская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Вистинская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Котельская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n-US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9</a:t>
            </a:r>
            <a:r>
              <a:rPr b="1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.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Фельдшерско-акушерские пункты: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Алексеевский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Большелуцкий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Кёрстовский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Нежновский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Опольевский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Пустомержский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  <a:ea typeface="Roboto"/>
              </a:rPr>
              <a:t>- Фалилеевский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CuadroTexto 6"/>
          <p:cNvSpPr/>
          <p:nvPr/>
        </p:nvSpPr>
        <p:spPr>
          <a:xfrm>
            <a:off x="1324800" y="169560"/>
            <a:ext cx="4680720" cy="92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Roboto"/>
                <a:ea typeface="Roboto"/>
              </a:rPr>
              <a:t>Структура «Кингисеппской межрайонной больницы им. П.Н.Прохорова»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7" name="Рисунок 6" descr=""/>
          <p:cNvPicPr/>
          <p:nvPr/>
        </p:nvPicPr>
        <p:blipFill>
          <a:blip r:embed="rId1"/>
          <a:srcRect l="1944" t="0" r="2133" b="1578"/>
          <a:stretch/>
        </p:blipFill>
        <p:spPr>
          <a:xfrm>
            <a:off x="6924600" y="7560"/>
            <a:ext cx="4685760" cy="678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8" name="Рисунок 19" descr=""/>
          <p:cNvPicPr/>
          <p:nvPr/>
        </p:nvPicPr>
        <p:blipFill>
          <a:blip r:embed="rId2"/>
          <a:stretch/>
        </p:blipFill>
        <p:spPr>
          <a:xfrm>
            <a:off x="833400" y="51840"/>
            <a:ext cx="606960" cy="74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Рисунок 20" descr=""/>
          <p:cNvPicPr/>
          <p:nvPr/>
        </p:nvPicPr>
        <p:blipFill>
          <a:blip r:embed="rId3"/>
          <a:stretch/>
        </p:blipFill>
        <p:spPr>
          <a:xfrm>
            <a:off x="-457560" y="-198000"/>
            <a:ext cx="1769400" cy="1247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Текст 6"/>
          <p:cNvSpPr/>
          <p:nvPr/>
        </p:nvSpPr>
        <p:spPr>
          <a:xfrm>
            <a:off x="823320" y="4630680"/>
            <a:ext cx="3652560" cy="21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1" name="Текст 6"/>
          <p:cNvSpPr/>
          <p:nvPr/>
        </p:nvSpPr>
        <p:spPr>
          <a:xfrm>
            <a:off x="1100880" y="3069000"/>
            <a:ext cx="45896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92" name="Рисунок 31" descr=""/>
          <p:cNvPicPr/>
          <p:nvPr/>
        </p:nvPicPr>
        <p:blipFill>
          <a:blip r:embed="rId1"/>
          <a:stretch/>
        </p:blipFill>
        <p:spPr>
          <a:xfrm>
            <a:off x="-398160" y="-94680"/>
            <a:ext cx="1769400" cy="124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3" name="Рисунок 32" descr=""/>
          <p:cNvPicPr/>
          <p:nvPr/>
        </p:nvPicPr>
        <p:blipFill>
          <a:blip r:embed="rId2"/>
          <a:stretch/>
        </p:blipFill>
        <p:spPr>
          <a:xfrm>
            <a:off x="906480" y="147960"/>
            <a:ext cx="61884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Заголовок 4"/>
          <p:cNvSpPr/>
          <p:nvPr/>
        </p:nvSpPr>
        <p:spPr>
          <a:xfrm>
            <a:off x="590400" y="1436760"/>
            <a:ext cx="11357280" cy="16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b="1" lang="ru-RU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История </a:t>
            </a:r>
            <a:r>
              <a:rPr b="1" lang="ru-RU" sz="4400" strike="noStrike" u="none">
                <a:solidFill>
                  <a:schemeClr val="lt1"/>
                </a:solidFill>
                <a:effectLst/>
                <a:uFillTx/>
                <a:latin typeface="Calibri Light"/>
                <a:ea typeface="Roboto"/>
              </a:rPr>
              <a:t>ГБУЗ ЛО«Кингисеппской межрайонной больницы им. П. Н. Прохорова» 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Текст 6"/>
          <p:cNvSpPr/>
          <p:nvPr/>
        </p:nvSpPr>
        <p:spPr>
          <a:xfrm>
            <a:off x="965880" y="3114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6" name="Текст 6"/>
          <p:cNvSpPr/>
          <p:nvPr/>
        </p:nvSpPr>
        <p:spPr>
          <a:xfrm>
            <a:off x="5780880" y="5319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7" name="Прямоугольник 24"/>
          <p:cNvSpPr/>
          <p:nvPr/>
        </p:nvSpPr>
        <p:spPr>
          <a:xfrm>
            <a:off x="6365880" y="5094000"/>
            <a:ext cx="562464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8" name="Рисунок 30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645880" y="477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9" name="Рисунок 37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825880" y="549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0" name="TextBox 26"/>
          <p:cNvSpPr/>
          <p:nvPr/>
        </p:nvSpPr>
        <p:spPr>
          <a:xfrm>
            <a:off x="3125880" y="3114000"/>
            <a:ext cx="8954640" cy="692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Кингисеппская межрайонная больница имени П.Н. Прохорова была основана благодаря трудолюбию и самоотверженности выдающегося земского врача Петра Николаевича Прохорова. Он стал земским врачом в мае 1883 года, жертвуя возможностью блестящей карьеры в столице, чтобы быть ближе к нуждам своего народа.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 самого начала своей деятельности П.Н. Прохоров посвятил себя созданию доступной системы здравоохранения для всех слоев населения. В результате его усилий в Ямбургском уезде появились пять новых больниц, семь фельдшерских пунктов и лепрозорий «Крутые Ручьи». Он также активно развивал образовательные инициативы, открывая новые сельские школы и организуя систему наблюдения за здоровьем учащихся.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Завершающим этапом его земской деятельности стало руководство обществом «Просвещение», благодаря которому в октябре 1907 года открылось первое среднее учебное заведение в Ямбурге — Коммерческое училище. Сначала оно располагалось в арендованном здании, а в 1910 году было построено собственное здание (в настоящее время — это историко-краеведческий музей).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Не прекращая научной деятельности, П.Н. Прохоров был одним из первых изобретателей дезинфекционно-паровых камер оригинальной конструкции. Несмотря на предложения зарубежных коллег, он отказался покинуть Россию.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 августе 1914 года, после объявления войны Германией, Петр Николаевич добровольно отправляется на фронт, став начальником санитарного поезда. В начале 1917 года он возвращается в Ямбург тяжело больным. Несмотря на болезнь, продолжает трудиться в созданной им больнице, но трагические события гражданской войны и здоровье подрывают его силы. В конце августа 1920 года П.Н. Прохоров уходит из жизни в своей больнице, где проработал 37 лет. Его похоронили 27 августа 1920 года на городском кладбище.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Имя П.Н. Прохорова больница Кингисеппа носила до Великой Отечественной войны. После победы и тяжелых лет восстановления, сгоревшую больницу отстраивали заново. За возвращение её имени Прохорова пришлось бороться не одно десятилетие, так как его дворянское происхождение не приветствовалось в годы социализма. Лишь в январе 1980 года справедливость восторжествовала: Кингисеппская больница вновь обрела имя П.Н. Прохорова. Это стало возможным благодаря решению Ямбургского исполкома, которое напоминало о важности памяти о земском враче.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Современники завещали своим потомкам чтить память о замечательном человеке, талантливом ученом-просветителе, земле и враче П.Н. Прохорове.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Его наследие продолжает жить через работу больницы и память о его вкладе в развитие здравоохранения в регионе</a:t>
            </a: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1" name="Picture 4" descr="D:\Пользователи\Stat1\Downloads\Prohorov.jpg"/>
          <p:cNvPicPr/>
          <p:nvPr/>
        </p:nvPicPr>
        <p:blipFill>
          <a:blip r:embed="rId7"/>
          <a:stretch/>
        </p:blipFill>
        <p:spPr>
          <a:xfrm>
            <a:off x="245880" y="3069000"/>
            <a:ext cx="2654640" cy="364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Текст 6"/>
          <p:cNvSpPr/>
          <p:nvPr/>
        </p:nvSpPr>
        <p:spPr>
          <a:xfrm>
            <a:off x="823320" y="4630680"/>
            <a:ext cx="3652560" cy="21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3" name="Текст 6"/>
          <p:cNvSpPr/>
          <p:nvPr/>
        </p:nvSpPr>
        <p:spPr>
          <a:xfrm>
            <a:off x="1100880" y="3069000"/>
            <a:ext cx="45896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04" name="Рисунок 31" descr=""/>
          <p:cNvPicPr/>
          <p:nvPr/>
        </p:nvPicPr>
        <p:blipFill>
          <a:blip r:embed="rId1"/>
          <a:stretch/>
        </p:blipFill>
        <p:spPr>
          <a:xfrm>
            <a:off x="-398160" y="-94680"/>
            <a:ext cx="1769400" cy="124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" name="Рисунок 32" descr=""/>
          <p:cNvPicPr/>
          <p:nvPr/>
        </p:nvPicPr>
        <p:blipFill>
          <a:blip r:embed="rId2"/>
          <a:stretch/>
        </p:blipFill>
        <p:spPr>
          <a:xfrm>
            <a:off x="906480" y="147960"/>
            <a:ext cx="61884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6" name="Заголовок 4"/>
          <p:cNvSpPr/>
          <p:nvPr/>
        </p:nvSpPr>
        <p:spPr>
          <a:xfrm>
            <a:off x="590400" y="1436760"/>
            <a:ext cx="11357280" cy="16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b="1" lang="ru-RU" sz="2800" strike="noStrike" u="none">
                <a:solidFill>
                  <a:schemeClr val="lt1"/>
                </a:solidFill>
                <a:effectLst/>
                <a:uFillTx/>
                <a:latin typeface="Calibri Light"/>
                <a:ea typeface="Roboto"/>
              </a:rPr>
              <a:t>Оказываемая медицинская помощь вГБУЗ ЛО«Кингисеппской межрайонной больницы им. П. Н. Прохорова»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Текст 6"/>
          <p:cNvSpPr/>
          <p:nvPr/>
        </p:nvSpPr>
        <p:spPr>
          <a:xfrm>
            <a:off x="965880" y="3114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8" name="Текст 6"/>
          <p:cNvSpPr/>
          <p:nvPr/>
        </p:nvSpPr>
        <p:spPr>
          <a:xfrm>
            <a:off x="5780880" y="5319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9" name="Прямоугольник 24"/>
          <p:cNvSpPr/>
          <p:nvPr/>
        </p:nvSpPr>
        <p:spPr>
          <a:xfrm>
            <a:off x="6365880" y="5094000"/>
            <a:ext cx="562464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0" name="Рисунок 30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645880" y="477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Рисунок 37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825880" y="549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2" name="TextBox 26"/>
          <p:cNvSpPr/>
          <p:nvPr/>
        </p:nvSpPr>
        <p:spPr>
          <a:xfrm>
            <a:off x="155880" y="3114000"/>
            <a:ext cx="3779640" cy="41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Первичная медико-санитарная помощь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i="1" lang="ru-RU" sz="1200" strike="noStrike" u="sng">
                <a:solidFill>
                  <a:schemeClr val="dk1"/>
                </a:solidFill>
                <a:effectLst/>
                <a:uFillTx/>
                <a:latin typeface="Times New Roman"/>
              </a:rPr>
              <a:t>Условия оказания — амбулаторно: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Кардиология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Детская кардиология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Эндокринология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Педиатрия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Терапия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Лечебное дело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Инфекционные болезни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Травматология, ортопедия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Урология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Хирургия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Детская хирургия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Онкология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Акушерство-гинекология (за исключением использования вспомогательных репродуктивных технологий)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Оториноларингология (за исключением кохлеарной имплантации)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3" name="Picture 2" descr="D:\Пользователи\Stat1\Downloads\yWsHk3Fnuoo.jpg"/>
          <p:cNvPicPr/>
          <p:nvPr/>
        </p:nvPicPr>
        <p:blipFill>
          <a:blip r:embed="rId7"/>
          <a:stretch/>
        </p:blipFill>
        <p:spPr>
          <a:xfrm>
            <a:off x="6500880" y="3024000"/>
            <a:ext cx="5690520" cy="332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4" name="TextBox 15"/>
          <p:cNvSpPr/>
          <p:nvPr/>
        </p:nvSpPr>
        <p:spPr>
          <a:xfrm>
            <a:off x="4070880" y="3159000"/>
            <a:ext cx="2474640" cy="138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Офтальмология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Неврология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Дерматовенерология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Стоматология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Стоматология детская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Стоматология терапевтическая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Стоматология хирургическая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Текст 6"/>
          <p:cNvSpPr/>
          <p:nvPr/>
        </p:nvSpPr>
        <p:spPr>
          <a:xfrm>
            <a:off x="823320" y="4630680"/>
            <a:ext cx="3652560" cy="21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6" name="Текст 6"/>
          <p:cNvSpPr/>
          <p:nvPr/>
        </p:nvSpPr>
        <p:spPr>
          <a:xfrm>
            <a:off x="1100880" y="3069000"/>
            <a:ext cx="45896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17" name="Рисунок 31" descr=""/>
          <p:cNvPicPr/>
          <p:nvPr/>
        </p:nvPicPr>
        <p:blipFill>
          <a:blip r:embed="rId1"/>
          <a:stretch/>
        </p:blipFill>
        <p:spPr>
          <a:xfrm>
            <a:off x="-398160" y="-94680"/>
            <a:ext cx="1769400" cy="124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Рисунок 32" descr=""/>
          <p:cNvPicPr/>
          <p:nvPr/>
        </p:nvPicPr>
        <p:blipFill>
          <a:blip r:embed="rId2"/>
          <a:stretch/>
        </p:blipFill>
        <p:spPr>
          <a:xfrm>
            <a:off x="906480" y="147960"/>
            <a:ext cx="61884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9" name="Заголовок 4"/>
          <p:cNvSpPr/>
          <p:nvPr/>
        </p:nvSpPr>
        <p:spPr>
          <a:xfrm>
            <a:off x="590400" y="1436760"/>
            <a:ext cx="11357280" cy="16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b="1" lang="ru-RU" sz="2800" strike="noStrike" u="none">
                <a:solidFill>
                  <a:schemeClr val="lt1"/>
                </a:solidFill>
                <a:effectLst/>
                <a:uFillTx/>
                <a:latin typeface="Calibri Light"/>
                <a:ea typeface="Roboto"/>
              </a:rPr>
              <a:t>Оказываемая медицинская помощь вГБУЗ ЛО«Кингисеппской межрайонной больницы им. П. Н. Прохорова»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Текст 6"/>
          <p:cNvSpPr/>
          <p:nvPr/>
        </p:nvSpPr>
        <p:spPr>
          <a:xfrm>
            <a:off x="965880" y="3114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1" name="Текст 6"/>
          <p:cNvSpPr/>
          <p:nvPr/>
        </p:nvSpPr>
        <p:spPr>
          <a:xfrm>
            <a:off x="5780880" y="5319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2" name="Прямоугольник 24"/>
          <p:cNvSpPr/>
          <p:nvPr/>
        </p:nvSpPr>
        <p:spPr>
          <a:xfrm>
            <a:off x="6365880" y="5094000"/>
            <a:ext cx="562464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3" name="Рисунок 30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645880" y="477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4" name="Рисунок 37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825880" y="549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TextBox 26"/>
          <p:cNvSpPr/>
          <p:nvPr/>
        </p:nvSpPr>
        <p:spPr>
          <a:xfrm>
            <a:off x="155880" y="3114000"/>
            <a:ext cx="3779640" cy="378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Первичная медико-санитарная помощь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2</a:t>
            </a: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. </a:t>
            </a:r>
            <a:r>
              <a:rPr b="0" i="1" lang="ru-RU" sz="1200" strike="noStrike" u="sng">
                <a:solidFill>
                  <a:schemeClr val="dk1"/>
                </a:solidFill>
                <a:effectLst/>
                <a:uFillTx/>
                <a:latin typeface="Times New Roman"/>
              </a:rPr>
              <a:t>Неотложная помощь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Кардиология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Педиатрия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Терапия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Лечебное дело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Инфекционные болезни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Травматология, ортопедия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Урология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Хирургия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Детская хирургия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Акушерство и гинекология (за исключением использования вспомогательных репродуктивных технологий)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Оториноларингология ( за исключением кохлеарной имплантации);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Офтальмология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TextBox 15"/>
          <p:cNvSpPr/>
          <p:nvPr/>
        </p:nvSpPr>
        <p:spPr>
          <a:xfrm>
            <a:off x="4070880" y="3159000"/>
            <a:ext cx="2474640" cy="24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Неврология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Стоматология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Стоматология детская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Стоматология терапевтическая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— Стоматология хирургическая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3. </a:t>
            </a:r>
            <a:r>
              <a:rPr b="0" i="1" lang="ru-RU" sz="1200" strike="noStrike" u="sng">
                <a:solidFill>
                  <a:schemeClr val="dk1"/>
                </a:solidFill>
                <a:effectLst/>
                <a:uFillTx/>
                <a:latin typeface="Times New Roman"/>
              </a:rPr>
              <a:t>Условия оказания – дневные стационары: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 терапия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акушерство и гинекология (за исключением использования вспомогательных репродуктивных технологий)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7" name="Picture 3" descr="D:\Пользователи\Stat1\Downloads\IMG_2006_1.jpg"/>
          <p:cNvPicPr/>
          <p:nvPr/>
        </p:nvPicPr>
        <p:blipFill>
          <a:blip r:embed="rId7"/>
          <a:stretch/>
        </p:blipFill>
        <p:spPr>
          <a:xfrm>
            <a:off x="6815880" y="3033000"/>
            <a:ext cx="3753000" cy="382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Текст 6"/>
          <p:cNvSpPr/>
          <p:nvPr/>
        </p:nvSpPr>
        <p:spPr>
          <a:xfrm>
            <a:off x="823320" y="4630680"/>
            <a:ext cx="3652560" cy="21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9" name="Текст 6"/>
          <p:cNvSpPr/>
          <p:nvPr/>
        </p:nvSpPr>
        <p:spPr>
          <a:xfrm>
            <a:off x="1100880" y="3069000"/>
            <a:ext cx="45896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30" name="Рисунок 31" descr=""/>
          <p:cNvPicPr/>
          <p:nvPr/>
        </p:nvPicPr>
        <p:blipFill>
          <a:blip r:embed="rId1"/>
          <a:stretch/>
        </p:blipFill>
        <p:spPr>
          <a:xfrm>
            <a:off x="-398160" y="-94680"/>
            <a:ext cx="1769400" cy="124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1" name="Рисунок 32" descr=""/>
          <p:cNvPicPr/>
          <p:nvPr/>
        </p:nvPicPr>
        <p:blipFill>
          <a:blip r:embed="rId2"/>
          <a:stretch/>
        </p:blipFill>
        <p:spPr>
          <a:xfrm>
            <a:off x="906480" y="147960"/>
            <a:ext cx="61884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2" name="Заголовок 4"/>
          <p:cNvSpPr/>
          <p:nvPr/>
        </p:nvSpPr>
        <p:spPr>
          <a:xfrm>
            <a:off x="590400" y="1436760"/>
            <a:ext cx="11357280" cy="16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b="1" lang="ru-RU" sz="2800" strike="noStrike" u="none">
                <a:solidFill>
                  <a:schemeClr val="lt1"/>
                </a:solidFill>
                <a:effectLst/>
                <a:uFillTx/>
                <a:latin typeface="Calibri Light"/>
                <a:ea typeface="Roboto"/>
              </a:rPr>
              <a:t>Оказываемая медицинская помощь вГБУЗ ЛО«Кингисеппской межрайонной больницы им. П. Н. Прохорова»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Текст 6"/>
          <p:cNvSpPr/>
          <p:nvPr/>
        </p:nvSpPr>
        <p:spPr>
          <a:xfrm>
            <a:off x="965880" y="3114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4" name="Текст 6"/>
          <p:cNvSpPr/>
          <p:nvPr/>
        </p:nvSpPr>
        <p:spPr>
          <a:xfrm>
            <a:off x="5780880" y="5319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5" name="Прямоугольник 24"/>
          <p:cNvSpPr/>
          <p:nvPr/>
        </p:nvSpPr>
        <p:spPr>
          <a:xfrm>
            <a:off x="6365880" y="5094000"/>
            <a:ext cx="562464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6" name="Рисунок 30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645880" y="477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" name="Рисунок 37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825880" y="549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8" name="TextBox 26"/>
          <p:cNvSpPr/>
          <p:nvPr/>
        </p:nvSpPr>
        <p:spPr>
          <a:xfrm>
            <a:off x="155880" y="3114000"/>
            <a:ext cx="3779640" cy="34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Специализированная медицинская помощь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i="1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1. </a:t>
            </a:r>
            <a:r>
              <a:rPr b="0" i="1" lang="ru-RU" sz="12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Условия оказания — стационарно: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Кардиология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Педиатрия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Терапия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Инфекционные болезни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Травматология и ортопедия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Хирургия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Акушерство и гинекология (за исключением использования вспомогательных репродуктивных технологий)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Оториноларингология (за исключением кохлеарной имплантации)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Офтальмология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Неврология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TextBox 15"/>
          <p:cNvSpPr/>
          <p:nvPr/>
        </p:nvSpPr>
        <p:spPr>
          <a:xfrm>
            <a:off x="4070880" y="3159000"/>
            <a:ext cx="2474640" cy="360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2. </a:t>
            </a:r>
            <a:r>
              <a:rPr b="0" i="1" lang="ru-RU" sz="12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Условия оказания – дневные стационары: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кардиология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педиатрия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терапия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травматология и ортопедия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хирургия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акушерство и гинекология (за исключением использования вспомогательных репродуктивных технологий)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оториноларингология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офтальмология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неврология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i="1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Скорая медицинская помощь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ru-RU" sz="12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1. Условия оказания — вне медицинской организации: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— скорая медицинская помощь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0" name="Picture 2" descr="D:\Пользователи\Stat1\Downloads\operacionnaya.jpg"/>
          <p:cNvPicPr/>
          <p:nvPr/>
        </p:nvPicPr>
        <p:blipFill>
          <a:blip r:embed="rId7"/>
          <a:stretch/>
        </p:blipFill>
        <p:spPr>
          <a:xfrm>
            <a:off x="6635880" y="3204000"/>
            <a:ext cx="5399640" cy="332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Текст 6"/>
          <p:cNvSpPr/>
          <p:nvPr/>
        </p:nvSpPr>
        <p:spPr>
          <a:xfrm>
            <a:off x="823320" y="4630680"/>
            <a:ext cx="3652560" cy="21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2" name="Текст 6"/>
          <p:cNvSpPr/>
          <p:nvPr/>
        </p:nvSpPr>
        <p:spPr>
          <a:xfrm>
            <a:off x="1055880" y="3069000"/>
            <a:ext cx="45896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43" name="Рисунок 31" descr=""/>
          <p:cNvPicPr/>
          <p:nvPr/>
        </p:nvPicPr>
        <p:blipFill>
          <a:blip r:embed="rId1"/>
          <a:stretch/>
        </p:blipFill>
        <p:spPr>
          <a:xfrm>
            <a:off x="-398160" y="-94680"/>
            <a:ext cx="1769400" cy="124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4" name="Рисунок 32" descr=""/>
          <p:cNvPicPr/>
          <p:nvPr/>
        </p:nvPicPr>
        <p:blipFill>
          <a:blip r:embed="rId2"/>
          <a:stretch/>
        </p:blipFill>
        <p:spPr>
          <a:xfrm>
            <a:off x="906480" y="147960"/>
            <a:ext cx="61884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Заголовок 4"/>
          <p:cNvSpPr/>
          <p:nvPr/>
        </p:nvSpPr>
        <p:spPr>
          <a:xfrm>
            <a:off x="590400" y="1436760"/>
            <a:ext cx="11357280" cy="16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b="1" lang="ru-RU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Структура коечного фонда больницы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Текст 6"/>
          <p:cNvSpPr/>
          <p:nvPr/>
        </p:nvSpPr>
        <p:spPr>
          <a:xfrm>
            <a:off x="965880" y="3114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7" name="Текст 6"/>
          <p:cNvSpPr/>
          <p:nvPr/>
        </p:nvSpPr>
        <p:spPr>
          <a:xfrm>
            <a:off x="5780880" y="5319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8" name="Прямоугольник 24"/>
          <p:cNvSpPr/>
          <p:nvPr/>
        </p:nvSpPr>
        <p:spPr>
          <a:xfrm>
            <a:off x="6365880" y="5094000"/>
            <a:ext cx="562464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9" name="Рисунок 30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645880" y="477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Рисунок 37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825880" y="549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1" name="Picture 3" descr="D:\Пользователи\Stat1\Downloads\2f1294dccffd00940b48baf84e283ac2 (1).jpg"/>
          <p:cNvPicPr/>
          <p:nvPr/>
        </p:nvPicPr>
        <p:blipFill>
          <a:blip r:embed="rId7"/>
          <a:stretch/>
        </p:blipFill>
        <p:spPr>
          <a:xfrm>
            <a:off x="245880" y="3204000"/>
            <a:ext cx="5400000" cy="321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2" name="TextBox 26"/>
          <p:cNvSpPr/>
          <p:nvPr/>
        </p:nvSpPr>
        <p:spPr>
          <a:xfrm>
            <a:off x="6005880" y="3474000"/>
            <a:ext cx="5939640" cy="590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Отделение терапии: 50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Отделение кардиологии: 30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Отделение неврологическое для больных с острыми нарушениями мозгового кровообращения: 20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Отделение инфекционных болезней: 30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Отделение травматологии и ортопедии: 44 койки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Отделение офтальмологии: 37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Отделение педиатрии: 29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Отделение гинекологии, акушерской патологии: 28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Отделение хирургии (гнойная, чистая): 44 койки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Отделение анестезиологии и реанимации: 12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Текст 6"/>
          <p:cNvSpPr/>
          <p:nvPr/>
        </p:nvSpPr>
        <p:spPr>
          <a:xfrm>
            <a:off x="823320" y="4630680"/>
            <a:ext cx="3652560" cy="21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4" name="Текст 6"/>
          <p:cNvSpPr/>
          <p:nvPr/>
        </p:nvSpPr>
        <p:spPr>
          <a:xfrm>
            <a:off x="1055880" y="3069000"/>
            <a:ext cx="45896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55" name="Рисунок 31" descr=""/>
          <p:cNvPicPr/>
          <p:nvPr/>
        </p:nvPicPr>
        <p:blipFill>
          <a:blip r:embed="rId1"/>
          <a:stretch/>
        </p:blipFill>
        <p:spPr>
          <a:xfrm>
            <a:off x="-398160" y="-94680"/>
            <a:ext cx="1769400" cy="124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6" name="Рисунок 32" descr=""/>
          <p:cNvPicPr/>
          <p:nvPr/>
        </p:nvPicPr>
        <p:blipFill>
          <a:blip r:embed="rId2"/>
          <a:stretch/>
        </p:blipFill>
        <p:spPr>
          <a:xfrm>
            <a:off x="906480" y="147960"/>
            <a:ext cx="61884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7" name="Заголовок 4"/>
          <p:cNvSpPr/>
          <p:nvPr/>
        </p:nvSpPr>
        <p:spPr>
          <a:xfrm>
            <a:off x="590400" y="1436760"/>
            <a:ext cx="11357280" cy="16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b="1" lang="ru-RU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Структура коечного фонда больницы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Текст 6"/>
          <p:cNvSpPr/>
          <p:nvPr/>
        </p:nvSpPr>
        <p:spPr>
          <a:xfrm>
            <a:off x="965880" y="3114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9" name="Текст 6"/>
          <p:cNvSpPr/>
          <p:nvPr/>
        </p:nvSpPr>
        <p:spPr>
          <a:xfrm>
            <a:off x="5780880" y="5319000"/>
            <a:ext cx="3652560" cy="14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0" name="Прямоугольник 24"/>
          <p:cNvSpPr/>
          <p:nvPr/>
        </p:nvSpPr>
        <p:spPr>
          <a:xfrm>
            <a:off x="6365880" y="5094000"/>
            <a:ext cx="562464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1" name="Рисунок 30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645880" y="477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2" name="Рисунок 37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825880" y="5499000"/>
            <a:ext cx="53964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3" descr="D:\Пользователи\Stat1\Downloads\2f1294dccffd00940b48baf84e283ac2 (1).jpg"/>
          <p:cNvPicPr/>
          <p:nvPr/>
        </p:nvPicPr>
        <p:blipFill>
          <a:blip r:embed="rId7"/>
          <a:stretch/>
        </p:blipFill>
        <p:spPr>
          <a:xfrm>
            <a:off x="245880" y="3204000"/>
            <a:ext cx="5400000" cy="321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4" name="TextBox 26"/>
          <p:cNvSpPr/>
          <p:nvPr/>
        </p:nvSpPr>
        <p:spPr>
          <a:xfrm>
            <a:off x="6005880" y="3474000"/>
            <a:ext cx="5939640" cy="563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Усть-Лужская участковая амбулатория: в данной амбулатории оказывается паллиативная медицинская помощь (сестринский уход) – 35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Ивангородская районная больница: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-Отделение терапии: 30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-Отделение оториноларингологии: 25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-Гериатрическое отделение: 15 коек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2874</TotalTime>
  <Application>LibreOffice/25.2.2.2$Windows_X86_64 LibreOffice_project/7370d4be9e3cf6031a51beef54ff3bda878e3fac</Application>
  <AppVersion>15.0000</AppVersion>
  <Words>1305</Words>
  <Paragraphs>207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2020-05-02T19:28:51Z</dcterms:created>
  <dc:creator>Юрий Козырев</dc:creator>
  <dc:description/>
  <dc:language>ru-RU</dc:language>
  <cp:lastModifiedBy/>
  <dcterms:modified xsi:type="dcterms:W3CDTF">2025-05-22T15:25:12Z</dcterms:modified>
  <cp:revision>196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14</vt:i4>
  </property>
</Properties>
</file>