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1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6" r:id="rId13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312" y="9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481" y="1123161"/>
            <a:ext cx="9143040" cy="2386476"/>
          </a:xfrm>
        </p:spPr>
        <p:txBody>
          <a:bodyPr anchor="b"/>
          <a:lstStyle>
            <a:lvl1pPr algn="ctr">
              <a:defRPr sz="725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481" y="3601794"/>
            <a:ext cx="9143040" cy="1656903"/>
          </a:xfrm>
        </p:spPr>
        <p:txBody>
          <a:bodyPr/>
          <a:lstStyle>
            <a:lvl1pPr marL="0" indent="0" algn="ctr">
              <a:buNone/>
              <a:defRPr sz="2900"/>
            </a:lvl1pPr>
            <a:lvl2pPr marL="552938" indent="0" algn="ctr">
              <a:buNone/>
              <a:defRPr sz="2400"/>
            </a:lvl2pPr>
            <a:lvl3pPr marL="1105875" indent="0" algn="ctr">
              <a:buNone/>
              <a:defRPr sz="2200"/>
            </a:lvl3pPr>
            <a:lvl4pPr marL="1658813" indent="0" algn="ctr">
              <a:buNone/>
              <a:defRPr sz="1950"/>
            </a:lvl4pPr>
            <a:lvl5pPr marL="2211751" indent="0" algn="ctr">
              <a:buNone/>
              <a:defRPr sz="1950"/>
            </a:lvl5pPr>
            <a:lvl6pPr marL="2764688" indent="0" algn="ctr">
              <a:buNone/>
              <a:defRPr sz="1950"/>
            </a:lvl6pPr>
            <a:lvl7pPr marL="3317626" indent="0" algn="ctr">
              <a:buNone/>
              <a:defRPr sz="1950"/>
            </a:lvl7pPr>
            <a:lvl8pPr marL="3870564" indent="0" algn="ctr">
              <a:buNone/>
              <a:defRPr sz="1950"/>
            </a:lvl8pPr>
            <a:lvl9pPr marL="4423501" indent="0" algn="ctr">
              <a:buNone/>
              <a:defRPr sz="195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83E06DC-5F6A-438D-A238-544EC7DFF9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74825A4-36BF-40A3-B278-03C48C57B54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5840" y="272631"/>
            <a:ext cx="2741760" cy="5306694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8641" y="272631"/>
            <a:ext cx="8042879" cy="5306694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D29FE1A9-4B57-417B-A206-06CA4B8FF69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8641" y="272631"/>
            <a:ext cx="10968959" cy="1142361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 bwMode="auto">
          <a:xfrm>
            <a:off x="60864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 bwMode="auto">
          <a:xfrm>
            <a:off x="4170240" y="6247461"/>
            <a:ext cx="3863040" cy="47038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 bwMode="auto">
          <a:xfrm>
            <a:off x="8741761" y="6247461"/>
            <a:ext cx="2837760" cy="47038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0E996-EE38-46DA-911F-BBDD40149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9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6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93DEC20-1ECE-4BE9-84AB-92579D74E3D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1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6673F-FF5F-4367-8EFA-88203FD05DC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32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BEF0D-F0BB-DE4B-95CE-6DB70DBA9567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361" y="1710661"/>
            <a:ext cx="10515839" cy="2851100"/>
          </a:xfrm>
        </p:spPr>
        <p:txBody>
          <a:bodyPr anchor="b"/>
          <a:lstStyle>
            <a:lvl1pPr>
              <a:defRPr sz="725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361" y="4588640"/>
            <a:ext cx="10515839" cy="1501387"/>
          </a:xfrm>
        </p:spPr>
        <p:txBody>
          <a:bodyPr/>
          <a:lstStyle>
            <a:lvl1pPr marL="0" indent="0">
              <a:buNone/>
              <a:defRPr sz="2900"/>
            </a:lvl1pPr>
            <a:lvl2pPr marL="552938" indent="0">
              <a:buNone/>
              <a:defRPr sz="2400"/>
            </a:lvl2pPr>
            <a:lvl3pPr marL="1105875" indent="0">
              <a:buNone/>
              <a:defRPr sz="2200"/>
            </a:lvl3pPr>
            <a:lvl4pPr marL="1658813" indent="0">
              <a:buNone/>
              <a:defRPr sz="1950"/>
            </a:lvl4pPr>
            <a:lvl5pPr marL="2211751" indent="0">
              <a:buNone/>
              <a:defRPr sz="1950"/>
            </a:lvl5pPr>
            <a:lvl6pPr marL="2764688" indent="0">
              <a:buNone/>
              <a:defRPr sz="1950"/>
            </a:lvl6pPr>
            <a:lvl7pPr marL="3317626" indent="0">
              <a:buNone/>
              <a:defRPr sz="1950"/>
            </a:lvl7pPr>
            <a:lvl8pPr marL="3870564" indent="0">
              <a:buNone/>
              <a:defRPr sz="1950"/>
            </a:lvl8pPr>
            <a:lvl9pPr marL="4423501" indent="0">
              <a:buNone/>
              <a:defRPr sz="19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119B039-91D3-43D5-AE4F-A6267026DC2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Заголовок и подпис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531812" y="3244139"/>
            <a:ext cx="779766" cy="365125"/>
          </a:xfrm>
        </p:spPr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531812" y="4529540"/>
            <a:ext cx="779766" cy="365125"/>
          </a:xfrm>
        </p:spPr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592925" y="624110"/>
            <a:ext cx="8911687" cy="128089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2589212" y="2133600"/>
            <a:ext cx="8915400" cy="377762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1_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531812" y="3244139"/>
            <a:ext cx="779766" cy="365125"/>
          </a:xfrm>
        </p:spPr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531812" y="787782"/>
            <a:ext cx="779766" cy="365125"/>
          </a:xfrm>
        </p:spPr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1_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531812" y="787782"/>
            <a:ext cx="779766" cy="365125"/>
          </a:xfrm>
        </p:spPr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1_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1_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531812" y="4983087"/>
            <a:ext cx="779766" cy="365125"/>
          </a:xfrm>
        </p:spPr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08641" y="1605064"/>
            <a:ext cx="5391360" cy="3974261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84321" y="1605064"/>
            <a:ext cx="5393279" cy="3974261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67612B1-68C5-4439-BAC9-4AF63F931E4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Цитата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3275012" y="3505199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531812" y="3244139"/>
            <a:ext cx="779766" cy="365125"/>
          </a:xfrm>
        </p:spPr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 bwMode="auto">
          <a:xfrm>
            <a:off x="2467651" y="648005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11114852" y="2905306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Карточка имен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531812" y="4983087"/>
            <a:ext cx="779766" cy="365125"/>
          </a:xfrm>
        </p:spPr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тата карточки имен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auto"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531812" y="4983087"/>
            <a:ext cx="779766" cy="365125"/>
          </a:xfrm>
        </p:spPr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 bwMode="auto">
          <a:xfrm>
            <a:off x="2467651" y="648005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11114852" y="2905306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Истина или лож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531812" y="4983087"/>
            <a:ext cx="779766" cy="365125"/>
          </a:xfrm>
        </p:spPr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1_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 anchor="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9294812" y="627405"/>
            <a:ext cx="2207601" cy="5283817"/>
          </a:xfrm>
        </p:spPr>
        <p:txBody>
          <a:bodyPr vert="eaVert" anchor="ctr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2589212" y="627405"/>
            <a:ext cx="6477000" cy="5283817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6" cy="507296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041" y="364787"/>
            <a:ext cx="10515839" cy="1326674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041" y="1681860"/>
            <a:ext cx="5159039" cy="82365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2938" indent="0">
              <a:buNone/>
              <a:defRPr sz="2400" b="1"/>
            </a:lvl2pPr>
            <a:lvl3pPr marL="1105875" indent="0">
              <a:buNone/>
              <a:defRPr sz="2200" b="1"/>
            </a:lvl3pPr>
            <a:lvl4pPr marL="1658813" indent="0">
              <a:buNone/>
              <a:defRPr sz="1950" b="1"/>
            </a:lvl4pPr>
            <a:lvl5pPr marL="2211751" indent="0">
              <a:buNone/>
              <a:defRPr sz="1950" b="1"/>
            </a:lvl5pPr>
            <a:lvl6pPr marL="2764688" indent="0">
              <a:buNone/>
              <a:defRPr sz="1950" b="1"/>
            </a:lvl6pPr>
            <a:lvl7pPr marL="3317626" indent="0">
              <a:buNone/>
              <a:defRPr sz="1950" b="1"/>
            </a:lvl7pPr>
            <a:lvl8pPr marL="3870564" indent="0">
              <a:buNone/>
              <a:defRPr sz="1950" b="1"/>
            </a:lvl8pPr>
            <a:lvl9pPr marL="4423501" indent="0">
              <a:buNone/>
              <a:defRPr sz="195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041" y="2505513"/>
            <a:ext cx="5159039" cy="368435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801" y="1681860"/>
            <a:ext cx="5182079" cy="82365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2938" indent="0">
              <a:buNone/>
              <a:defRPr sz="2400" b="1"/>
            </a:lvl2pPr>
            <a:lvl3pPr marL="1105875" indent="0">
              <a:buNone/>
              <a:defRPr sz="2200" b="1"/>
            </a:lvl3pPr>
            <a:lvl4pPr marL="1658813" indent="0">
              <a:buNone/>
              <a:defRPr sz="1950" b="1"/>
            </a:lvl4pPr>
            <a:lvl5pPr marL="2211751" indent="0">
              <a:buNone/>
              <a:defRPr sz="1950" b="1"/>
            </a:lvl5pPr>
            <a:lvl6pPr marL="2764688" indent="0">
              <a:buNone/>
              <a:defRPr sz="1950" b="1"/>
            </a:lvl6pPr>
            <a:lvl7pPr marL="3317626" indent="0">
              <a:buNone/>
              <a:defRPr sz="1950" b="1"/>
            </a:lvl7pPr>
            <a:lvl8pPr marL="3870564" indent="0">
              <a:buNone/>
              <a:defRPr sz="1950" b="1"/>
            </a:lvl8pPr>
            <a:lvl9pPr marL="4423501" indent="0">
              <a:buNone/>
              <a:defRPr sz="195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801" y="2505513"/>
            <a:ext cx="5182079" cy="368435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3EBC2F5-D3EB-4EE0-85B8-91282FB6704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0070E4E-547E-48C4-BFB3-16A24007D7E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83EE3A9-72CE-45D2-A501-AADC86745E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041" y="456945"/>
            <a:ext cx="3932160" cy="1601224"/>
          </a:xfrm>
        </p:spPr>
        <p:txBody>
          <a:bodyPr anchor="b"/>
          <a:lstStyle>
            <a:lvl1pPr>
              <a:defRPr sz="385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4001" y="986846"/>
            <a:ext cx="6170880" cy="4874710"/>
          </a:xfrm>
        </p:spPr>
        <p:txBody>
          <a:bodyPr/>
          <a:lstStyle>
            <a:lvl1pPr>
              <a:defRPr sz="385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50"/>
            </a:lvl1pPr>
            <a:lvl2pPr marL="552938" indent="0">
              <a:buNone/>
              <a:defRPr sz="1700"/>
            </a:lvl2pPr>
            <a:lvl3pPr marL="1105875" indent="0">
              <a:buNone/>
              <a:defRPr sz="1450"/>
            </a:lvl3pPr>
            <a:lvl4pPr marL="1658813" indent="0">
              <a:buNone/>
              <a:defRPr sz="1200"/>
            </a:lvl4pPr>
            <a:lvl5pPr marL="2211751" indent="0">
              <a:buNone/>
              <a:defRPr sz="1200"/>
            </a:lvl5pPr>
            <a:lvl6pPr marL="2764688" indent="0">
              <a:buNone/>
              <a:defRPr sz="1200"/>
            </a:lvl6pPr>
            <a:lvl7pPr marL="3317626" indent="0">
              <a:buNone/>
              <a:defRPr sz="1200"/>
            </a:lvl7pPr>
            <a:lvl8pPr marL="3870564" indent="0">
              <a:buNone/>
              <a:defRPr sz="1200"/>
            </a:lvl8pPr>
            <a:lvl9pPr marL="4423501" indent="0">
              <a:buNone/>
              <a:defRPr sz="12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6FF9329-9C1C-40AD-BA80-C45B8EC1E3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041" y="456945"/>
            <a:ext cx="3932160" cy="1601224"/>
          </a:xfrm>
        </p:spPr>
        <p:txBody>
          <a:bodyPr anchor="b"/>
          <a:lstStyle>
            <a:lvl1pPr>
              <a:defRPr sz="385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4001" y="986846"/>
            <a:ext cx="6170880" cy="4874710"/>
          </a:xfrm>
        </p:spPr>
        <p:txBody>
          <a:bodyPr/>
          <a:lstStyle>
            <a:lvl1pPr marL="0" indent="0">
              <a:buNone/>
              <a:defRPr sz="3850"/>
            </a:lvl1pPr>
            <a:lvl2pPr marL="552938" indent="0">
              <a:buNone/>
              <a:defRPr sz="3400"/>
            </a:lvl2pPr>
            <a:lvl3pPr marL="1105875" indent="0">
              <a:buNone/>
              <a:defRPr sz="2900"/>
            </a:lvl3pPr>
            <a:lvl4pPr marL="1658813" indent="0">
              <a:buNone/>
              <a:defRPr sz="2400"/>
            </a:lvl4pPr>
            <a:lvl5pPr marL="2211751" indent="0">
              <a:buNone/>
              <a:defRPr sz="2400"/>
            </a:lvl5pPr>
            <a:lvl6pPr marL="2764688" indent="0">
              <a:buNone/>
              <a:defRPr sz="2400"/>
            </a:lvl6pPr>
            <a:lvl7pPr marL="3317626" indent="0">
              <a:buNone/>
              <a:defRPr sz="2400"/>
            </a:lvl7pPr>
            <a:lvl8pPr marL="3870564" indent="0">
              <a:buNone/>
              <a:defRPr sz="2400"/>
            </a:lvl8pPr>
            <a:lvl9pPr marL="4423501" indent="0">
              <a:buNone/>
              <a:defRPr sz="24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50"/>
            </a:lvl1pPr>
            <a:lvl2pPr marL="552938" indent="0">
              <a:buNone/>
              <a:defRPr sz="1700"/>
            </a:lvl2pPr>
            <a:lvl3pPr marL="1105875" indent="0">
              <a:buNone/>
              <a:defRPr sz="1450"/>
            </a:lvl3pPr>
            <a:lvl4pPr marL="1658813" indent="0">
              <a:buNone/>
              <a:defRPr sz="1200"/>
            </a:lvl4pPr>
            <a:lvl5pPr marL="2211751" indent="0">
              <a:buNone/>
              <a:defRPr sz="1200"/>
            </a:lvl5pPr>
            <a:lvl6pPr marL="2764688" indent="0">
              <a:buNone/>
              <a:defRPr sz="1200"/>
            </a:lvl6pPr>
            <a:lvl7pPr marL="3317626" indent="0">
              <a:buNone/>
              <a:defRPr sz="1200"/>
            </a:lvl7pPr>
            <a:lvl8pPr marL="3870564" indent="0">
              <a:buNone/>
              <a:defRPr sz="1200"/>
            </a:lvl8pPr>
            <a:lvl9pPr marL="4423501" indent="0">
              <a:buNone/>
              <a:defRPr sz="12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8D946A2-3E81-4512-8234-CB14D8F1F8C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2631"/>
            <a:ext cx="10968959" cy="11423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GB"/>
              <a:t>Для правки текста заглавия щёлкните мышью</a:t>
            </a:r>
            <a:endParaRPr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5064"/>
            <a:ext cx="10968959" cy="39742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GB"/>
              <a:t>Для правки структуры щёлкните мышью</a:t>
            </a:r>
            <a:endParaRPr/>
          </a:p>
          <a:p>
            <a:pPr lvl="1">
              <a:defRPr/>
            </a:pPr>
            <a:r>
              <a:rPr lang="en-GB"/>
              <a:t>Второй уровень структуры</a:t>
            </a:r>
            <a:endParaRPr/>
          </a:p>
          <a:p>
            <a:pPr lvl="2">
              <a:defRPr/>
            </a:pPr>
            <a:r>
              <a:rPr lang="en-GB"/>
              <a:t>Третий уровень структуры</a:t>
            </a:r>
            <a:endParaRPr/>
          </a:p>
          <a:p>
            <a:pPr lvl="3">
              <a:defRPr/>
            </a:pPr>
            <a:r>
              <a:rPr lang="en-GB"/>
              <a:t>Четвёртый уровень структуры</a:t>
            </a:r>
            <a:endParaRPr/>
          </a:p>
          <a:p>
            <a:pPr lvl="4">
              <a:defRPr/>
            </a:pPr>
            <a:r>
              <a:rPr lang="en-GB"/>
              <a:t>Пятый уровень структуры</a:t>
            </a:r>
            <a:endParaRPr/>
          </a:p>
          <a:p>
            <a:pPr lvl="4">
              <a:defRPr/>
            </a:pPr>
            <a:r>
              <a:rPr lang="en-GB"/>
              <a:t>Шестой уровень структуры</a:t>
            </a:r>
            <a:endParaRPr/>
          </a:p>
          <a:p>
            <a:pPr lvl="4">
              <a:defRPr/>
            </a:pPr>
            <a:r>
              <a:rPr lang="en-GB"/>
              <a:t>Седьмой уровень структуры</a:t>
            </a:r>
            <a:endParaRPr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461"/>
            <a:ext cx="2837760" cy="4703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</a:tabLst>
              <a:defRPr sz="1700">
                <a:solidFill>
                  <a:srgbClr val="000000"/>
                </a:solidFill>
                <a:latin typeface="Times New Roman"/>
                <a:cs typeface="Segoe U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461"/>
            <a:ext cx="3863040" cy="4703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</a:tabLst>
              <a:defRPr sz="1700">
                <a:solidFill>
                  <a:srgbClr val="000000"/>
                </a:solidFill>
                <a:latin typeface="Times New Roman"/>
                <a:cs typeface="Segoe U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461"/>
            <a:ext cx="2837760" cy="4703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</a:tabLst>
              <a:defRPr sz="1700">
                <a:solidFill>
                  <a:srgbClr val="000000"/>
                </a:solidFill>
                <a:latin typeface="Times New Roman"/>
                <a:cs typeface="Segoe UI"/>
              </a:defRPr>
            </a:lvl1pPr>
          </a:lstStyle>
          <a:p>
            <a:pPr>
              <a:defRPr/>
            </a:pPr>
            <a:fld id="{F236673F-FF5F-4367-8EFA-88203FD05DCC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543339">
        <a:lnSpc>
          <a:spcPct val="93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5300">
          <a:solidFill>
            <a:srgbClr val="000000"/>
          </a:solidFill>
          <a:latin typeface="+mj-lt"/>
          <a:ea typeface="+mj-ea"/>
          <a:cs typeface="+mj-cs"/>
        </a:defRPr>
      </a:lvl1pPr>
      <a:lvl2pPr marL="898524" indent="-345586" algn="ctr" defTabSz="543339">
        <a:lnSpc>
          <a:spcPct val="93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5300">
          <a:solidFill>
            <a:srgbClr val="000000"/>
          </a:solidFill>
          <a:latin typeface="Arial"/>
          <a:ea typeface="Microsoft YaHei"/>
        </a:defRPr>
      </a:lvl2pPr>
      <a:lvl3pPr marL="1382344" indent="-276469" algn="ctr" defTabSz="543339">
        <a:lnSpc>
          <a:spcPct val="93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5300">
          <a:solidFill>
            <a:srgbClr val="000000"/>
          </a:solidFill>
          <a:latin typeface="Arial"/>
          <a:ea typeface="Microsoft YaHei"/>
        </a:defRPr>
      </a:lvl3pPr>
      <a:lvl4pPr marL="1935282" indent="-276469" algn="ctr" defTabSz="543339">
        <a:lnSpc>
          <a:spcPct val="93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5300">
          <a:solidFill>
            <a:srgbClr val="000000"/>
          </a:solidFill>
          <a:latin typeface="Arial"/>
          <a:ea typeface="Microsoft YaHei"/>
        </a:defRPr>
      </a:lvl4pPr>
      <a:lvl5pPr marL="2488220" indent="-276469" algn="ctr" defTabSz="543339">
        <a:lnSpc>
          <a:spcPct val="93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5300">
          <a:solidFill>
            <a:srgbClr val="000000"/>
          </a:solidFill>
          <a:latin typeface="Arial"/>
          <a:ea typeface="Microsoft YaHei"/>
        </a:defRPr>
      </a:lvl5pPr>
      <a:lvl6pPr marL="3041157" indent="-276469" algn="ctr" defTabSz="543339">
        <a:lnSpc>
          <a:spcPct val="93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5300">
          <a:solidFill>
            <a:srgbClr val="000000"/>
          </a:solidFill>
          <a:latin typeface="Arial"/>
          <a:ea typeface="Microsoft YaHei"/>
        </a:defRPr>
      </a:lvl6pPr>
      <a:lvl7pPr marL="3594095" indent="-276469" algn="ctr" defTabSz="543339">
        <a:lnSpc>
          <a:spcPct val="93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5300">
          <a:solidFill>
            <a:srgbClr val="000000"/>
          </a:solidFill>
          <a:latin typeface="Arial"/>
          <a:ea typeface="Microsoft YaHei"/>
        </a:defRPr>
      </a:lvl7pPr>
      <a:lvl8pPr marL="4147033" indent="-276469" algn="ctr" defTabSz="543339">
        <a:lnSpc>
          <a:spcPct val="93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5300">
          <a:solidFill>
            <a:srgbClr val="000000"/>
          </a:solidFill>
          <a:latin typeface="Arial"/>
          <a:ea typeface="Microsoft YaHei"/>
        </a:defRPr>
      </a:lvl8pPr>
      <a:lvl9pPr marL="4699970" indent="-276469" algn="ctr" defTabSz="543339">
        <a:lnSpc>
          <a:spcPct val="93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5300">
          <a:solidFill>
            <a:srgbClr val="000000"/>
          </a:solidFill>
          <a:latin typeface="Arial"/>
          <a:ea typeface="Microsoft YaHei"/>
        </a:defRPr>
      </a:lvl9pPr>
    </p:titleStyle>
    <p:bodyStyle>
      <a:lvl1pPr marL="414703" indent="-414703" algn="l" defTabSz="543339">
        <a:lnSpc>
          <a:spcPct val="93000"/>
        </a:lnSpc>
        <a:spcBef>
          <a:spcPts val="1709"/>
        </a:spcBef>
        <a:spcAft>
          <a:spcPts val="0"/>
        </a:spcAft>
        <a:buClr>
          <a:srgbClr val="000000"/>
        </a:buClr>
        <a:buSzPct val="100000"/>
        <a:buFont typeface="Times New Roman"/>
        <a:defRPr sz="3850">
          <a:solidFill>
            <a:srgbClr val="000000"/>
          </a:solidFill>
          <a:latin typeface="+mn-lt"/>
          <a:ea typeface="+mn-ea"/>
          <a:cs typeface="+mn-cs"/>
        </a:defRPr>
      </a:lvl1pPr>
      <a:lvl2pPr marL="898524" indent="-345586" algn="l" defTabSz="543339">
        <a:lnSpc>
          <a:spcPct val="93000"/>
        </a:lnSpc>
        <a:spcBef>
          <a:spcPts val="1376"/>
        </a:spcBef>
        <a:spcAft>
          <a:spcPts val="0"/>
        </a:spcAft>
        <a:buClr>
          <a:srgbClr val="000000"/>
        </a:buClr>
        <a:buSzPct val="100000"/>
        <a:buFont typeface="Times New Roman"/>
        <a:defRPr sz="3400">
          <a:solidFill>
            <a:srgbClr val="000000"/>
          </a:solidFill>
          <a:latin typeface="+mn-lt"/>
          <a:ea typeface="+mn-ea"/>
          <a:cs typeface="+mn-cs"/>
        </a:defRPr>
      </a:lvl2pPr>
      <a:lvl3pPr marL="1382344" indent="-276469" algn="l" defTabSz="543339">
        <a:lnSpc>
          <a:spcPct val="93000"/>
        </a:lnSpc>
        <a:spcBef>
          <a:spcPts val="1028"/>
        </a:spcBef>
        <a:spcAft>
          <a:spcPts val="0"/>
        </a:spcAft>
        <a:buClr>
          <a:srgbClr val="000000"/>
        </a:buClr>
        <a:buSzPct val="100000"/>
        <a:buFont typeface="Times New Roman"/>
        <a:defRPr sz="2900">
          <a:solidFill>
            <a:srgbClr val="000000"/>
          </a:solidFill>
          <a:latin typeface="+mn-lt"/>
          <a:ea typeface="+mn-ea"/>
          <a:cs typeface="+mn-cs"/>
        </a:defRPr>
      </a:lvl3pPr>
      <a:lvl4pPr marL="1935282" indent="-276469" algn="l" defTabSz="543339">
        <a:lnSpc>
          <a:spcPct val="93000"/>
        </a:lnSpc>
        <a:spcBef>
          <a:spcPts val="695"/>
        </a:spcBef>
        <a:spcAft>
          <a:spcPts val="0"/>
        </a:spcAft>
        <a:buClr>
          <a:srgbClr val="000000"/>
        </a:buClr>
        <a:buSzPct val="100000"/>
        <a:buFont typeface="Times New Roman"/>
        <a:defRPr sz="2400">
          <a:solidFill>
            <a:srgbClr val="000000"/>
          </a:solidFill>
          <a:latin typeface="+mn-lt"/>
          <a:ea typeface="+mn-ea"/>
          <a:cs typeface="+mn-cs"/>
        </a:defRPr>
      </a:lvl4pPr>
      <a:lvl5pPr marL="2488220" indent="-276469" algn="l" defTabSz="543339">
        <a:lnSpc>
          <a:spcPct val="93000"/>
        </a:lnSpc>
        <a:spcBef>
          <a:spcPts val="348"/>
        </a:spcBef>
        <a:spcAft>
          <a:spcPts val="0"/>
        </a:spcAft>
        <a:buClr>
          <a:srgbClr val="000000"/>
        </a:buClr>
        <a:buSzPct val="100000"/>
        <a:buFont typeface="Times New Roman"/>
        <a:defRPr sz="2400">
          <a:solidFill>
            <a:srgbClr val="000000"/>
          </a:solidFill>
          <a:latin typeface="+mn-lt"/>
          <a:ea typeface="+mn-ea"/>
          <a:cs typeface="+mn-cs"/>
        </a:defRPr>
      </a:lvl5pPr>
      <a:lvl6pPr marL="3041157" indent="-276469" algn="l" defTabSz="1105875">
        <a:lnSpc>
          <a:spcPct val="90000"/>
        </a:lnSpc>
        <a:spcBef>
          <a:spcPts val="605"/>
        </a:spcBef>
        <a:buFont typeface="Arial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>
        <a:lnSpc>
          <a:spcPct val="90000"/>
        </a:lnSpc>
        <a:spcBef>
          <a:spcPts val="605"/>
        </a:spcBef>
        <a:buFont typeface="Arial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>
        <a:lnSpc>
          <a:spcPct val="90000"/>
        </a:lnSpc>
        <a:spcBef>
          <a:spcPts val="605"/>
        </a:spcBef>
        <a:buFont typeface="Arial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>
        <a:lnSpc>
          <a:spcPct val="90000"/>
        </a:lnSpc>
        <a:spcBef>
          <a:spcPts val="605"/>
        </a:spcBef>
        <a:buFont typeface="Arial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05875"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>
        <a:defRPr sz="2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>
        <a:defRPr sz="2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>
        <a:defRPr sz="2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>
        <a:defRPr sz="2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>
        <a:defRPr sz="2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>
        <a:defRPr sz="2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>
        <a:defRPr sz="2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36673F-FF5F-4367-8EFA-88203FD05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0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15" y="-670056"/>
            <a:ext cx="12191573" cy="2995096"/>
          </a:xfrm>
          <a:ln/>
        </p:spPr>
        <p:txBody>
          <a:bodyPr vert="horz" wrap="square" lIns="0" tIns="30105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0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  <a:tab pos="11410099" algn="l"/>
                <a:tab pos="11953437" algn="l"/>
              </a:tabLst>
              <a:defRPr/>
            </a:pPr>
            <a:r>
              <a:rPr lang="ru-RU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Государственное бюджетное учреждение здравоохранения</a:t>
            </a:r>
            <a:r>
              <a:rPr lang="ru-RU" sz="38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/>
            </a:r>
            <a:br>
              <a:rPr lang="ru-RU" sz="38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</a:br>
            <a:r>
              <a:rPr lang="ru-RU" sz="38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«Правдинская центральная районная больница»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660176" y="6356899"/>
            <a:ext cx="6312739" cy="608617"/>
          </a:xfrm>
          <a:prstGeom prst="rect">
            <a:avLst/>
          </a:prstGeom>
          <a:noFill/>
          <a:ln>
            <a:noFill/>
          </a:ln>
          <a:effectLst/>
        </p:spPr>
        <p:txBody>
          <a:bodyPr lIns="108847" tIns="73776" rIns="108847" bIns="544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/>
                <a:ea typeface="Microsoft YaHei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/>
                <a:ea typeface="Microsoft YaHei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/>
                <a:ea typeface="Microsoft YaHei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/>
                <a:ea typeface="Microsoft YaHei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/>
                <a:ea typeface="Microsoft YaHei"/>
              </a:defRPr>
            </a:lvl5pPr>
            <a:lvl6pPr marL="2514600" indent="-228600" defTabSz="449263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/>
                <a:ea typeface="Microsoft YaHei"/>
              </a:defRPr>
            </a:lvl6pPr>
            <a:lvl7pPr marL="2971800" indent="-228600" defTabSz="449263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/>
                <a:ea typeface="Microsoft YaHei"/>
              </a:defRPr>
            </a:lvl7pPr>
            <a:lvl8pPr marL="3429000" indent="-228600" defTabSz="449263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/>
                <a:ea typeface="Microsoft YaHei"/>
              </a:defRPr>
            </a:lvl8pPr>
            <a:lvl9pPr marL="3886200" indent="-228600" defTabSz="449263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/>
                <a:ea typeface="Microsoft YaHei"/>
              </a:defRPr>
            </a:lvl9pPr>
          </a:lstStyle>
          <a:p>
            <a:pPr algn="r" defTabSz="543339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0" algn="l"/>
                <a:tab pos="5976719" algn="l"/>
              </a:tabLst>
              <a:defRPr/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Главный врач В.О.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Мурзакаева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11289" y="393405"/>
            <a:ext cx="8915399" cy="6450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Контактная информация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139484" y="906385"/>
            <a:ext cx="9241227" cy="555820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ПОЧТА</a:t>
            </a:r>
            <a: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pravdinsk-crb@infomed39.ru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КОНТАКТНЫЙ НОМЕР: </a:t>
            </a:r>
            <a: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+79622622535</a:t>
            </a:r>
            <a:endParaRPr sz="2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0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3A7464-7AE5-470A-8404-E1B61067C04E}"/>
              </a:ext>
            </a:extLst>
          </p:cNvPr>
          <p:cNvSpPr txBox="1"/>
          <p:nvPr/>
        </p:nvSpPr>
        <p:spPr>
          <a:xfrm>
            <a:off x="1276065" y="3109036"/>
            <a:ext cx="9639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r>
              <a:rPr lang="ru-RU" sz="4800" dirty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0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>
          <a:xfrm>
            <a:off x="1996856" y="567049"/>
            <a:ext cx="8911687" cy="818707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Структура обслуживаемого населения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 bwMode="auto">
          <a:xfrm>
            <a:off x="818867" y="1732790"/>
            <a:ext cx="5633834" cy="4369501"/>
          </a:xfrm>
        </p:spPr>
        <p:txBody>
          <a:bodyPr>
            <a:normAutofit fontScale="92500" lnSpcReduction="20000"/>
          </a:bodyPr>
          <a:lstStyle/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В районе насчитывается 106 населенных пунктов. 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На 01.01.2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5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г на территории района проживает 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17191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человек, из них - 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2913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детей.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Городское население - 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7778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человек.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Сельское население –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9647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человека.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Всего взрослого населения из них:                                     мужчин -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8358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человек;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       женщин –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8833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человек.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Трудоспособное население –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8264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человек.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Население от 60 лет и старше -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6014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человека.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Детское население в районе: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                от 0 до 17 лет - 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2681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человека;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                от 0 до 14 лет - 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2013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человека;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                до 1 года -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103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человек.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На 01.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01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.2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5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г количество прикрепленного населения к  поликлинике -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17191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человека, из них детского населения –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2913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человек. </a:t>
            </a:r>
            <a:endParaRPr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1" name="Замещающее содержимое 4" descr="depositphotos_115032312-stock-photo-city-landscape-50-letiya-pobed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/>
        </p:blipFill>
        <p:spPr bwMode="auto">
          <a:xfrm>
            <a:off x="6452700" y="1732790"/>
            <a:ext cx="5051911" cy="4022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1896888" y="512905"/>
            <a:ext cx="8911687" cy="882502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Структура медицинского учреждения</a:t>
            </a:r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 bwMode="auto">
          <a:xfrm>
            <a:off x="1896888" y="1731045"/>
            <a:ext cx="4313864" cy="4614050"/>
          </a:xfrm>
        </p:spPr>
        <p:txBody>
          <a:bodyPr>
            <a:normAutofit/>
          </a:bodyPr>
          <a:lstStyle/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Общебольничный медицинский персонал.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Амбулаторно-поликлиническое отделение.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Дневной стационар.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Фельдшерско-акушерские пункты.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Офис врача общей практики п. Домново.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Стационарное отделение.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Клинико-диагностическая лаборатория.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Отделение лучевой диагностики.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 bwMode="auto">
          <a:xfrm>
            <a:off x="6849553" y="1731045"/>
            <a:ext cx="4313864" cy="4606672"/>
          </a:xfrm>
        </p:spPr>
        <p:txBody>
          <a:bodyPr>
            <a:norm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Флюорографический кабинет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Физиотерапевтический кабинет.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Эндоскопический кабинет.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Кабинет функциональной диагностики.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Трансфузиологический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кабинет.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Аптека.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Административно-хозяйственное отделение.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Бухгалтерия.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Пищеблок.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Прачечная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SimSun"/>
              </a:rPr>
              <a:t>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40156" y="622941"/>
            <a:ext cx="8911687" cy="66243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Круглосуточный стационар</a:t>
            </a:r>
            <a:endParaRPr lang="ru-RU" sz="28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/>
        </p:blipFill>
        <p:spPr bwMode="auto">
          <a:xfrm>
            <a:off x="1310185" y="1802889"/>
            <a:ext cx="5300741" cy="442428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610926" y="1802889"/>
            <a:ext cx="5300741" cy="4432170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Круглосуточный стационар  на 55 коек: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defTabSz="914400">
              <a:spcBef>
                <a:spcPts val="0"/>
              </a:spcBef>
              <a:spcAft>
                <a:spcPts val="0"/>
              </a:spcAft>
              <a:buClrTx/>
              <a:buFont typeface="Wingdings"/>
              <a:buChar char="ü"/>
              <a:defRPr/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приемное отделение;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defTabSz="914400">
              <a:spcBef>
                <a:spcPts val="0"/>
              </a:spcBef>
              <a:spcAft>
                <a:spcPts val="0"/>
              </a:spcAft>
              <a:buClrTx/>
              <a:buFont typeface="Wingdings"/>
              <a:buChar char="ü"/>
              <a:defRPr/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хирургическое отделение на 20 коек (15 коек хирургического профиля и 5 коек гинекологического профиля);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defTabSz="914400">
              <a:spcBef>
                <a:spcPts val="0"/>
              </a:spcBef>
              <a:spcAft>
                <a:spcPts val="0"/>
              </a:spcAft>
              <a:buClrTx/>
              <a:buFont typeface="Wingdings"/>
              <a:buChar char="ü"/>
              <a:defRPr/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терапевтическое отделение на 25 коек (20 коек терапевтического профиля и 5 коек неврологического профиля);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defTabSz="914400">
              <a:spcBef>
                <a:spcPts val="0"/>
              </a:spcBef>
              <a:spcAft>
                <a:spcPts val="0"/>
              </a:spcAft>
              <a:buClrTx/>
              <a:buFont typeface="Wingdings"/>
              <a:buChar char="ü"/>
              <a:defRPr/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педиатрическое отделение на 10 коек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40156" y="719644"/>
            <a:ext cx="8911687" cy="79002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Кадровое обеспечение</a:t>
            </a:r>
            <a:endParaRPr lang="ru-RU" sz="28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1176131" y="1983779"/>
            <a:ext cx="5361145" cy="4069862"/>
          </a:xfrm>
        </p:spPr>
        <p:txBody>
          <a:bodyPr>
            <a:normAutofit/>
          </a:bodyPr>
          <a:lstStyle/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В учреждении по состоянию на 01.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01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.202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5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года действует штатное расписание в количестве штатных единиц - 220,5.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На 01.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01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.202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5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 год  занято ставок – 162,0.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Физических лиц - 155 человека.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Коэффициент совместительства по учреждению составляет - 1,05.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Коэффициент совместительства по врачебному персоналу -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1,34.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SimSun"/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FontTx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Коэффициент совместительства по среднему медицинскому персоналу - 1,1.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5" name="Замещающее содержимое 4" descr="IMAG026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537276" y="1839620"/>
            <a:ext cx="4834277" cy="396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82640" y="385179"/>
            <a:ext cx="9651060" cy="128089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Вакансии для врачебного медицинского персонала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1928030" y="2132727"/>
            <a:ext cx="4313864" cy="3699649"/>
          </a:xfrm>
        </p:spPr>
        <p:txBody>
          <a:bodyPr>
            <a:normAutofit lnSpcReduction="10000"/>
          </a:bodyPr>
          <a:lstStyle/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Врач-фтизиатр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Врач-оториноларинголог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Врач-педиатр участковый	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Врач функциональной диагностики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Врач общей практики</a:t>
            </a:r>
          </a:p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Врач травматолог-ортопед</a:t>
            </a:r>
          </a:p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Фельдшер</a:t>
            </a:r>
          </a:p>
          <a:p>
            <a:pPr>
              <a:buFont typeface="Wingdings"/>
              <a:buChar char="Ø"/>
              <a:defRPr/>
            </a:pPr>
            <a:endParaRPr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 bwMode="auto">
          <a:xfrm>
            <a:off x="6096000" y="1975037"/>
            <a:ext cx="4925092" cy="3857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532830" y="405746"/>
            <a:ext cx="8911687" cy="85381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Вакансии для среднего медицинского персонала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1269240" y="1793654"/>
            <a:ext cx="4826760" cy="3962943"/>
          </a:xfrm>
        </p:spPr>
        <p:txBody>
          <a:bodyPr>
            <a:noAutofit/>
          </a:bodyPr>
          <a:lstStyle/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Медицинская сестра участковая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Медицинская сестра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Медицинская сестра диетическая</a:t>
            </a:r>
          </a:p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Акушер/акушерка</a:t>
            </a:r>
          </a:p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Заведующий ФАП - фельдшер</a:t>
            </a:r>
          </a:p>
          <a:p>
            <a:pPr>
              <a:buFont typeface="Wingdings"/>
              <a:buChar char="Ø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Старшая медицинская сестра/ старший медицинский брат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63B3FA19-6120-4719-B8A3-0D3B2A42B7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988674" y="1793653"/>
            <a:ext cx="5283925" cy="396294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69580" y="614784"/>
            <a:ext cx="8911687" cy="765544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SimSun"/>
              </a:rPr>
              <a:t>Средняя заработная плата по учреждению</a:t>
            </a:r>
            <a:endParaRPr lang="ru-RU" sz="28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48862278"/>
              </p:ext>
            </p:extLst>
          </p:nvPr>
        </p:nvGraphicFramePr>
        <p:xfrm>
          <a:off x="1195133" y="1784440"/>
          <a:ext cx="5130291" cy="3963327"/>
        </p:xfrm>
        <a:graphic>
          <a:graphicData uri="http://schemas.openxmlformats.org/drawingml/2006/table">
            <a:tbl>
              <a:tblPr firstRow="1" bandRow="1"/>
              <a:tblGrid>
                <a:gridCol w="15729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52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7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41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10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категория персонала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244" marR="73244" marT="36622" marB="36622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20</a:t>
                      </a:r>
                      <a:r>
                        <a:rPr lang="en-US" sz="1400" b="1" i="0" u="none" strike="noStrike" cap="none" spc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2</a:t>
                      </a:r>
                      <a:r>
                        <a:rPr lang="ru-RU" sz="1400" b="1" i="0" u="none" strike="noStrike" cap="none" spc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3</a:t>
                      </a:r>
                      <a:endParaRPr lang="ru-RU" sz="900" b="0" i="0" u="none" strike="noStrike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244" marR="73244" marT="36622" marB="36622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2024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244" marR="73244" marT="36622" marB="36622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2025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244" marR="73244" marT="36622" marB="36622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35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400">
                        <a:solidFill>
                          <a:srgbClr val="000000"/>
                        </a:solidFill>
                        <a:latin typeface="Calibri Light"/>
                        <a:ea typeface="SimSun"/>
                        <a:cs typeface="Calibri Ligh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врачебный персонал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400">
                        <a:solidFill>
                          <a:srgbClr val="000000"/>
                        </a:solidFill>
                        <a:latin typeface="Calibri Light"/>
                        <a:ea typeface="SimSun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244" marR="73244" marT="36622" marB="36622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CBD3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68 001,18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244" marR="73244" marT="36622" marB="36622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CBD3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89 300,49</a:t>
                      </a:r>
                    </a:p>
                  </a:txBody>
                  <a:tcPr marL="73244" marR="73244" marT="36622" marB="36622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CBD3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90 726,34</a:t>
                      </a:r>
                    </a:p>
                  </a:txBody>
                  <a:tcPr marL="73244" marR="73244" marT="36622" marB="36622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CBD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80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средний медицинский персонал</a:t>
                      </a:r>
                      <a:endParaRPr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244" marR="73244" marT="36622" marB="36622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7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400" dirty="0">
                        <a:solidFill>
                          <a:srgbClr val="000000"/>
                        </a:solidFill>
                        <a:latin typeface="Calibri Light"/>
                        <a:ea typeface="SimSun"/>
                        <a:cs typeface="Calibri Ligh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35 100,32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244" marR="73244" marT="36622" marB="36622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7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44 199,84</a:t>
                      </a:r>
                    </a:p>
                  </a:txBody>
                  <a:tcPr marL="73244" marR="73244" marT="36622" marB="36622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7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57 580</a:t>
                      </a:r>
                    </a:p>
                  </a:txBody>
                  <a:tcPr marL="73244" marR="73244" marT="36622" marB="36622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E7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42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400">
                        <a:solidFill>
                          <a:srgbClr val="000000"/>
                        </a:solidFill>
                        <a:latin typeface="Calibri Light"/>
                        <a:ea typeface="SimSun"/>
                        <a:cs typeface="Calibri Ligh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младший медицинский персона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244" marR="73244" marT="36622" marB="36622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CBD3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400" dirty="0">
                        <a:solidFill>
                          <a:srgbClr val="000000"/>
                        </a:solidFill>
                        <a:latin typeface="Calibri Light"/>
                        <a:ea typeface="SimSun"/>
                        <a:cs typeface="Calibri Ligh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25 671,79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244" marR="73244" marT="36622" marB="36622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CBD3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43 429,17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400" dirty="0">
                        <a:solidFill>
                          <a:srgbClr val="000000"/>
                        </a:solidFill>
                        <a:latin typeface="Calibri Light"/>
                        <a:ea typeface="SimSun"/>
                        <a:cs typeface="Calibri Ligh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400" dirty="0">
                        <a:solidFill>
                          <a:srgbClr val="000000"/>
                        </a:solidFill>
                        <a:latin typeface="Calibri Light"/>
                        <a:ea typeface="SimSun"/>
                        <a:cs typeface="Calibri Light"/>
                      </a:endParaRPr>
                    </a:p>
                  </a:txBody>
                  <a:tcPr marL="73244" marR="73244" marT="36622" marB="36622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CBD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rgbClr val="000000"/>
                        </a:solidFill>
                        <a:latin typeface="Calibri Light"/>
                        <a:ea typeface="SimSun"/>
                        <a:cs typeface="Calibri Light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Calibri Light"/>
                          <a:ea typeface="SimSun"/>
                          <a:cs typeface="Calibri Light"/>
                        </a:rPr>
                        <a:t>47 122,39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rgbClr val="000000"/>
                        </a:solidFill>
                        <a:latin typeface="Calibri Light"/>
                        <a:ea typeface="SimSun"/>
                        <a:cs typeface="Calibri Light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rgbClr val="000000"/>
                        </a:solidFill>
                        <a:latin typeface="Calibri Light"/>
                        <a:ea typeface="SimSun"/>
                        <a:cs typeface="Calibri Ligh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400" dirty="0">
                        <a:solidFill>
                          <a:srgbClr val="000000"/>
                        </a:solidFill>
                        <a:latin typeface="Calibri Light"/>
                        <a:ea typeface="SimSun"/>
                        <a:cs typeface="Calibri Light"/>
                      </a:endParaRPr>
                    </a:p>
                  </a:txBody>
                  <a:tcPr marL="73244" marR="73244" marT="36622" marB="36622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12700" algn="ctr">
                      <a:solidFill>
                        <a:srgbClr val="FFFFFF"/>
                      </a:solidFill>
                    </a:lnT>
                    <a:lnB w="12700" algn="ctr">
                      <a:solidFill>
                        <a:srgbClr val="FFFFFF"/>
                      </a:solidFill>
                    </a:lnB>
                    <a:solidFill>
                      <a:srgbClr val="CBD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 bwMode="auto">
          <a:xfrm>
            <a:off x="6325424" y="1784440"/>
            <a:ext cx="5130291" cy="3943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11289" y="393405"/>
            <a:ext cx="8915399" cy="6450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Социальная поддержка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610436" y="1419367"/>
            <a:ext cx="9894175" cy="5045228"/>
          </a:xfrm>
        </p:spPr>
        <p:txBody>
          <a:bodyPr>
            <a:normAutofit/>
          </a:bodyPr>
          <a:lstStyle/>
          <a:p>
            <a:pPr marL="285750" indent="-285750">
              <a:buFont typeface="Wingdings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Единовременные компенсационные выплаты медицинским работникам, прибывшим (переехавшим) на работу в сельские населенные пункты, либо рабочие посёлки, либо посёлки городского типа, либо города с населением до 50 тысяч человек (программа «Земский доктор» и «Земский фельдшер») на 2025 год: 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               - единовременные компенсационные выплаты в Калининградской области в размере 1 000 000 рублей/1 500 000 рублей.               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Выплаты отдельным категориям медицинских работников при первом трудоустройстве в государственные медицинские организации Калининградской области: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               - выплаты для среднего медицинского персонала в Калининградской области от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450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 000 до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675 000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  рублей.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               - размеры выплат при первом трудоустройстве в Правдинскую ЦРБ для фельдшера/ медицинской сестры участковой составляет 675 000 рублей.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               - размеры выплат при первом трудоустройстве в Правдинскую ЦРБ для врача-педиатра участкового составляет 1 350 000 рублей. </a:t>
            </a:r>
          </a:p>
          <a:p>
            <a:pPr marL="285750" indent="-285750">
              <a:buFont typeface="Wingdings"/>
              <a:buChar char="ü"/>
              <a:defRPr/>
            </a:pP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Административная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поддержка: содействие в устройстве детей в дошкольные образовательные учреждения, содействие в трудоустройстве членов семьи. 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Arial"/>
      </a:majorFont>
      <a:minorFont>
        <a:latin typeface="Arial"/>
        <a:ea typeface="Microsoft YaHei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144</TotalTime>
  <Words>557</Words>
  <Application>Microsoft Office PowerPoint</Application>
  <DocSecurity>0</DocSecurity>
  <PresentationFormat>Широкоэкранный</PresentationFormat>
  <Paragraphs>102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4" baseType="lpstr">
      <vt:lpstr>Microsoft YaHei</vt:lpstr>
      <vt:lpstr>SimSun</vt:lpstr>
      <vt:lpstr>Arial</vt:lpstr>
      <vt:lpstr>Calibri</vt:lpstr>
      <vt:lpstr>Calibri Light</vt:lpstr>
      <vt:lpstr>Cambria</vt:lpstr>
      <vt:lpstr>Century Gothic</vt:lpstr>
      <vt:lpstr>Segoe UI</vt:lpstr>
      <vt:lpstr>Times New Roman</vt:lpstr>
      <vt:lpstr>Wingdings</vt:lpstr>
      <vt:lpstr>Wingdings 3</vt:lpstr>
      <vt:lpstr>Тема Office</vt:lpstr>
      <vt:lpstr>Ион</vt:lpstr>
      <vt:lpstr>Государственное бюджетное учреждение здравоохранения «Правдинская центральная районная больница»</vt:lpstr>
      <vt:lpstr>Структура обслуживаемого населения</vt:lpstr>
      <vt:lpstr>Структура медицинского учреждения </vt:lpstr>
      <vt:lpstr>Круглосуточный стационар</vt:lpstr>
      <vt:lpstr>Кадровое обеспечение</vt:lpstr>
      <vt:lpstr>Вакансии для врачебного медицинского персонала</vt:lpstr>
      <vt:lpstr>Вакансии для среднего медицинского персонала</vt:lpstr>
      <vt:lpstr>Средняя заработная плата по учреждению</vt:lpstr>
      <vt:lpstr>Социальная поддержка</vt:lpstr>
      <vt:lpstr>Контактная информация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ЗДРАВООХРАНЕНИЯ КАЛИНИНГРАДСКОЙ ОБЛАСТИ «ПРАВДИНСКАЯ ЦЕНТРАЛЬНАЯ РАЙОННАЯ БОЛЬНИЦА»</dc:title>
  <dc:subject/>
  <dc:creator>s671893</dc:creator>
  <cp:keywords/>
  <dc:description/>
  <cp:lastModifiedBy>Евгений Игоревич Гарин</cp:lastModifiedBy>
  <cp:revision>52</cp:revision>
  <dcterms:created xsi:type="dcterms:W3CDTF">2022-11-30T15:40:08Z</dcterms:created>
  <dcterms:modified xsi:type="dcterms:W3CDTF">2025-05-20T15:16:08Z</dcterms:modified>
  <cp:category/>
  <dc:identifier/>
  <cp:contentStatus/>
  <dc:language/>
  <cp:version/>
</cp:coreProperties>
</file>