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8" r:id="rId4"/>
    <p:sldId id="265" r:id="rId5"/>
    <p:sldId id="263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EA"/>
    <a:srgbClr val="CC0000"/>
    <a:srgbClr val="006666"/>
    <a:srgbClr val="33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65"/>
  </p:normalViewPr>
  <p:slideViewPr>
    <p:cSldViewPr snapToGrid="0">
      <p:cViewPr varScale="1">
        <p:scale>
          <a:sx n="165" d="100"/>
          <a:sy n="165" d="100"/>
        </p:scale>
        <p:origin x="7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691F47-1F2C-DC21-C7FA-0072F5436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3D5C72-003B-F2C5-4F47-0237B99AA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614" y="2129361"/>
            <a:ext cx="513915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67E039-45A0-2579-CE7F-6EB24CB11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9614" y="4609036"/>
            <a:ext cx="51391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AB1C9-B541-02BE-8B9E-CB6E03DB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1300B0-1C23-7AB1-50A5-797875CD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030829-8D60-F66B-730B-CE994895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6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48D67-ADB1-51BD-C410-B193E741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06F5F8-E1EF-26F3-3F9A-D0FF6A4C2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212236-A597-5A99-7C7B-36545A9F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D9F08B-D543-507C-5291-74A8F7E8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2CE3B8-B20D-FBF4-499F-A17D812D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008FD37-5698-38C2-E750-6FC73F8EF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CE4DD0-5AB5-9011-6797-D642B04EA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C0AB95-75BA-9551-BC4D-AB9FAC2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2D9D44-8C8C-AD10-6E32-9F2BB639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5709F8-2230-CA50-8744-8E3FA697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C71D70-6A70-7F6C-A33A-FE632E5A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646BEA-4E99-30DE-A922-8485E51C5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9C933E-D9EA-743C-4B7F-8F5087E2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D81F5E-CD31-25CA-AEA7-D7B7E60D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B22B7E-6F5B-FDDA-209E-955D88EB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14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C069-2A2F-7E45-7ADE-6E33ABB7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3C0D70-56AC-F85D-CA94-95C90539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4C3E7-E1EC-21A3-6215-69F43A7A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A4EEA8-1E8B-8C13-6F95-4BE7CDB9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FA2DE2-16C9-74D1-8DB5-3CC5562C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61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A3CF-C61C-A8AD-9D22-F21015CF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8989A-99E6-C727-BE6E-AA6294F8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BC7096-4117-AA19-9613-E45FF50F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CFBBA3-E747-8116-7D8E-3407EEF5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BC45F5-3F0B-970B-F679-A0F76AD3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4A30CB-70CC-8678-7374-B8C18695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22801-07BD-2945-0EA4-95D28BBC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8BDA00-2FB7-E412-E86A-275463AF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4FB82D-035C-4A50-08FC-D31E8A89A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DE59DC-41B7-B1FE-E588-A148B07F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9F7336-4B87-F679-BF3F-1E8CFCB9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C5EE73C-684B-E61B-8BC3-19072925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1A7435-90C2-716E-19E3-2451960A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4F9DD6-D1C0-E9B1-DEF9-496739B4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303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52BBF-3040-7CA7-0732-886AE718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1E3FD7C-3184-D9CD-602A-E6485396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A0DD36-CC91-6FB1-3858-B0CA11EE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DBD9F6-A4F7-DB85-2575-61E7D1E7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8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25061D-EE27-3F6B-AEE1-EC952680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859A84-EE04-23CB-4660-1D64305A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E8D4FE-7146-7204-CC32-69B2073B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17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D8E1A-A74B-082B-E17A-960F929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09694A-376F-06D3-CCD6-947CF7F8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429BD5-82A1-2EB7-C4A9-B7B26AE7C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8FDFD-D6BE-7C2A-8002-334E2ABD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4C665A-608E-C59E-F3A4-1ADD39BD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ACB8EE-C945-0D87-C0D0-EB469A58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1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395DF-7C53-95F1-541B-4C3A88CF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03EBBD-7567-8A4C-8E86-8137F0A83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E6F0500-A056-D01B-F4CD-1A5155864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AE682B-E3B6-992A-07A7-ACB26929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71B385-5F3D-DEA1-D6E6-710DCA2B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F32AC1-54A9-117C-A4ED-3520D852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54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9BDACC-D883-A93A-5700-E480F827A7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6067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CFA7875-D6AE-23AC-45EA-44CE1AB9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EB8C8D-625B-3008-138F-5E3F5C48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D97C95-191E-A6B1-1EE5-53A30186F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0FEA-8A7A-1745-B8A3-864680AA483E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150B71-298A-CE10-D0BE-75793EA2F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45BD5A-B273-A5E7-C006-0B7C2B30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9D59-7914-1443-8F15-4F9E917372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4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gif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gif"/><Relationship Id="rId10" Type="http://schemas.openxmlformats.org/officeDocument/2006/relationships/image" Target="../media/image13.jpeg"/><Relationship Id="rId19" Type="http://schemas.openxmlformats.org/officeDocument/2006/relationships/image" Target="../media/image22.gif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gif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0" y="1433072"/>
            <a:ext cx="6151943" cy="4099431"/>
          </a:xfrm>
          <a:prstGeom prst="round2DiagRect">
            <a:avLst>
              <a:gd name="adj1" fmla="val 16667"/>
              <a:gd name="adj2" fmla="val 36598"/>
            </a:avLst>
          </a:prstGeom>
        </p:spPr>
      </p:pic>
      <p:pic>
        <p:nvPicPr>
          <p:cNvPr id="10" name="Picture 2" descr="ÐÐ°ÑÑÐ¸Ð½ÐºÐ¸ Ð¿Ð¾ Ð·Ð°Ð¿ÑÐ¾ÑÑ ÐÐÐ Ð ÐÐÐÐÐÐÐÐÐ ÐÐÐ¡ÐÐÐ ÐÐÐÐÐ¡Ð¢Ð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20051" y="84221"/>
            <a:ext cx="679833" cy="8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мка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85DDFE2-E87D-6F3A-873C-2F08B4470D15}"/>
              </a:ext>
            </a:extLst>
          </p:cNvPr>
          <p:cNvSpPr txBox="1">
            <a:spLocks/>
          </p:cNvSpPr>
          <p:nvPr/>
        </p:nvSpPr>
        <p:spPr>
          <a:xfrm>
            <a:off x="7052841" y="2383118"/>
            <a:ext cx="513915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66"/>
                </a:solidFill>
                <a:latin typeface="Corbel" panose="020B0503020204020204" pitchFamily="34" charset="0"/>
              </a:rPr>
              <a:t>СТАРТ КАРЬЕРЫ </a:t>
            </a:r>
            <a:br>
              <a:rPr lang="ru-RU" b="1" dirty="0" smtClean="0">
                <a:solidFill>
                  <a:srgbClr val="003366"/>
                </a:solidFill>
                <a:latin typeface="Corbel" panose="020B0503020204020204" pitchFamily="34" charset="0"/>
              </a:rPr>
            </a:br>
            <a:r>
              <a:rPr lang="ru-RU" b="1" dirty="0" smtClean="0">
                <a:solidFill>
                  <a:srgbClr val="003366"/>
                </a:solidFill>
                <a:latin typeface="Corbel" panose="020B0503020204020204" pitchFamily="34" charset="0"/>
              </a:rPr>
              <a:t>В КАЛИНИНГРАДЕ </a:t>
            </a:r>
            <a:br>
              <a:rPr lang="ru-RU" b="1" dirty="0" smtClean="0">
                <a:solidFill>
                  <a:srgbClr val="003366"/>
                </a:solidFill>
                <a:latin typeface="Corbel" panose="020B0503020204020204" pitchFamily="34" charset="0"/>
              </a:rPr>
            </a:br>
            <a:r>
              <a:rPr lang="ru-RU" b="1" dirty="0" smtClean="0">
                <a:solidFill>
                  <a:srgbClr val="003366"/>
                </a:solidFill>
                <a:latin typeface="Corbel" panose="020B0503020204020204" pitchFamily="34" charset="0"/>
              </a:rPr>
              <a:t>И ОБЛАСТИ</a:t>
            </a:r>
            <a:endParaRPr lang="ru-RU" b="1" dirty="0">
              <a:solidFill>
                <a:srgbClr val="003366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айл:Flag-map of Kaliningrad Obla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36" y="1725789"/>
            <a:ext cx="5974197" cy="31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1818" y="628445"/>
            <a:ext cx="11589855" cy="5601109"/>
            <a:chOff x="429907" y="1143157"/>
            <a:chExt cx="11458764" cy="527825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376389" y="1143157"/>
              <a:ext cx="7437499" cy="652086"/>
              <a:chOff x="2361375" y="1168795"/>
              <a:chExt cx="7437499" cy="652086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2361375" y="1237077"/>
                <a:ext cx="1538934" cy="515522"/>
                <a:chOff x="1099649" y="675599"/>
                <a:chExt cx="1538934" cy="515522"/>
              </a:xfrm>
            </p:grpSpPr>
            <p:pic>
              <p:nvPicPr>
                <p:cNvPr id="82" name="Рисунок 81" descr="ÐÐ°ÑÑÐ¸Ð½ÐºÐ¸ Ð¿Ð¾ Ð·Ð°Ð¿ÑÐ¾ÑÑ Ð³ÐµÑÐ± Ð³Ð²Ð°ÑÐ´ÐµÐ¹ÑÐºÐ°"/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9649" y="675599"/>
                  <a:ext cx="424802" cy="5155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3" name="Прямоугольник 82"/>
                <p:cNvSpPr/>
                <p:nvPr/>
              </p:nvSpPr>
              <p:spPr>
                <a:xfrm>
                  <a:off x="1559441" y="756212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ГВАРДЕЙСКИЙ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73" name="Группа 72"/>
              <p:cNvGrpSpPr/>
              <p:nvPr/>
            </p:nvGrpSpPr>
            <p:grpSpPr>
              <a:xfrm>
                <a:off x="4226617" y="1168795"/>
                <a:ext cx="1644555" cy="652086"/>
                <a:chOff x="2669431" y="2785056"/>
                <a:chExt cx="1644555" cy="652086"/>
              </a:xfrm>
            </p:grpSpPr>
            <p:pic>
              <p:nvPicPr>
                <p:cNvPr id="80" name="Рисунок 79" descr="ÐÐ°ÑÑÐ¸Ð½ÐºÐ¸ Ð¿Ð¾ Ð·Ð°Ð¿ÑÐ¾ÑÑ Ð³ÐµÑÐ± Ð¾Ð·ÐµÑÑÐº ÐºÐ°Ð»Ð¸Ð½Ð¸Ð½Ð³ÑÐ°Ð´ÑÐºÐ¾Ð¹ Ð¾Ð±Ð»Ð°ÑÑÐ¸"/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9431" y="2785056"/>
                  <a:ext cx="565413" cy="6520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1" name="Прямоугольник 80"/>
                <p:cNvSpPr/>
                <p:nvPr/>
              </p:nvSpPr>
              <p:spPr>
                <a:xfrm>
                  <a:off x="3234844" y="2888451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ОЗЕРСКИЙ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74" name="Группа 73"/>
              <p:cNvGrpSpPr/>
              <p:nvPr/>
            </p:nvGrpSpPr>
            <p:grpSpPr>
              <a:xfrm>
                <a:off x="7863277" y="1205739"/>
                <a:ext cx="1935597" cy="615142"/>
                <a:chOff x="2589126" y="694215"/>
                <a:chExt cx="1935597" cy="615142"/>
              </a:xfrm>
            </p:grpSpPr>
            <p:pic>
              <p:nvPicPr>
                <p:cNvPr id="78" name="Рисунок 77" descr="ÐÐ°ÑÑÐ¸Ð½ÐºÐ¸ Ð¿Ð¾ Ð·Ð°Ð¿ÑÐ¾ÑÑ Ð³ÐµÑÐ± ÐºÑÐ°ÑÐ½Ð¾Ð·Ð½Ð°Ð¼ÐµÐ½ÑÐºÐ° ÐºÐ°Ð»Ð¸Ð½Ð¸Ð½Ð³ÑÐ°Ð´ÑÐºÐ¾Ð¹ Ð¾Ð±Ð»Ð°ÑÑÐ¸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20" r="13124"/>
                <a:stretch/>
              </p:blipFill>
              <p:spPr bwMode="auto">
                <a:xfrm>
                  <a:off x="2589126" y="694215"/>
                  <a:ext cx="558419" cy="6151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9" name="Прямоугольник 78"/>
                <p:cNvSpPr/>
                <p:nvPr/>
              </p:nvSpPr>
              <p:spPr>
                <a:xfrm>
                  <a:off x="3129790" y="782390"/>
                  <a:ext cx="13949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КРАСНОЗНАМЕНСКИЙ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6062215" y="1239701"/>
                <a:ext cx="1640635" cy="510273"/>
                <a:chOff x="4637930" y="1944005"/>
                <a:chExt cx="1640635" cy="510273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5180187" y="1960398"/>
                  <a:ext cx="109837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МАМОНОВСКИЙ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77" name="Рисунок 76" descr="ÐÐ°ÑÑÐ¸Ð½ÐºÐ¸ Ð¿Ð¾ Ð·Ð°Ð¿ÑÐ¾ÑÑ Ð³ÐµÑÐ± Ð¼Ð°Ð¼Ð¾Ð½Ð¾Ð²Ð¾ ÐºÐ°Ð»Ð¸Ð½Ð¸Ð½Ð³ÑÐ°Ð´ÑÐºÐ¾Ð¹ Ð¾Ð±Ð»Ð°ÑÑÐ¸"/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7930" y="1944005"/>
                  <a:ext cx="410765" cy="510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2284266" y="5756673"/>
              <a:ext cx="7273670" cy="664743"/>
              <a:chOff x="2256556" y="5756673"/>
              <a:chExt cx="7273670" cy="664743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6096000" y="5817626"/>
                <a:ext cx="1571706" cy="533680"/>
                <a:chOff x="2738766" y="1394595"/>
                <a:chExt cx="1571706" cy="533680"/>
              </a:xfrm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3231330" y="1440470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НЕМАНСКИЙ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71" name="Рисунок 70" descr="ÐÐ°ÑÑÐ¸Ð½ÐºÐ¸ Ð¿Ð¾ Ð·Ð°Ð¿ÑÐ¾ÑÑ Ð³ÐµÑÐ± Ð½ÐµÐ¼Ð°Ð½ ÐºÐ°Ð»Ð¸Ð½Ð¸Ð½Ð³ÑÐ°Ð´ÑÐºÐ¾Ð¹ Ð¾Ð±Ð»Ð°ÑÑÐ¸"/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766" y="1394595"/>
                  <a:ext cx="439403" cy="5336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1" name="Группа 60"/>
              <p:cNvGrpSpPr/>
              <p:nvPr/>
            </p:nvGrpSpPr>
            <p:grpSpPr>
              <a:xfrm>
                <a:off x="7880236" y="5756673"/>
                <a:ext cx="1649990" cy="664743"/>
                <a:chOff x="2651037" y="2068612"/>
                <a:chExt cx="1649990" cy="664743"/>
              </a:xfrm>
            </p:grpSpPr>
            <p:pic>
              <p:nvPicPr>
                <p:cNvPr id="68" name="Рисунок 67" descr="ÐÐ°ÑÑÐ¸Ð½ÐºÐ¸ Ð¿Ð¾ Ð·Ð°Ð¿ÑÐ¾ÑÑ Ð³ÐµÑÐ± Ð½ÐµÑÑÐµÑÐ¾Ð² ÐºÐ°Ð»Ð¸Ð½Ð¸Ð½Ð³ÑÐ°Ð´ÑÐºÐ¾Ð¹ Ð¾Ð±Ð»Ð°ÑÑÐ¸"/>
                <p:cNvPicPr/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13" r="17987"/>
                <a:stretch/>
              </p:blipFill>
              <p:spPr bwMode="auto">
                <a:xfrm>
                  <a:off x="2651037" y="2068612"/>
                  <a:ext cx="555780" cy="6647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9" name="Прямоугольник 68"/>
                <p:cNvSpPr/>
                <p:nvPr/>
              </p:nvSpPr>
              <p:spPr>
                <a:xfrm>
                  <a:off x="3221885" y="2162050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НЕСТЕРОВСКИЙ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4371918" y="5763451"/>
                <a:ext cx="1638511" cy="651189"/>
                <a:chOff x="2689456" y="3399207"/>
                <a:chExt cx="1638511" cy="651189"/>
              </a:xfrm>
            </p:grpSpPr>
            <p:sp>
              <p:nvSpPr>
                <p:cNvPr id="66" name="Прямоугольник 65"/>
                <p:cNvSpPr/>
                <p:nvPr/>
              </p:nvSpPr>
              <p:spPr>
                <a:xfrm>
                  <a:off x="3248825" y="3481843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СЛАВСКИЙ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67" name="Рисунок 66" descr="ÐÐ°ÑÑÐ¸Ð½ÐºÐ¸ Ð¿Ð¾ Ð·Ð°Ð¿ÑÐ¾ÑÑ Ð³ÐµÑÐ± ÑÐ»Ð°Ð²ÑÐº ÐºÐ°Ð»Ð¸Ð½Ð¸Ð½Ð³ÑÐ°Ð´ÑÐºÐ¾Ð¹ Ð¾Ð±Ð»Ð°ÑÑÐ¸"/>
                <p:cNvPicPr/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824" r="17720"/>
                <a:stretch/>
              </p:blipFill>
              <p:spPr bwMode="auto">
                <a:xfrm>
                  <a:off x="2689456" y="3399207"/>
                  <a:ext cx="570232" cy="6511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" name="Группа 62"/>
              <p:cNvGrpSpPr/>
              <p:nvPr/>
            </p:nvGrpSpPr>
            <p:grpSpPr>
              <a:xfrm>
                <a:off x="2256556" y="5763451"/>
                <a:ext cx="1976103" cy="590333"/>
                <a:chOff x="6239338" y="3481843"/>
                <a:chExt cx="1976103" cy="590333"/>
              </a:xfrm>
            </p:grpSpPr>
            <p:pic>
              <p:nvPicPr>
                <p:cNvPr id="64" name="Рисунок 63" descr="ÐÐ¾ÑÐ¾Ð¶ÐµÐµ Ð¸Ð·Ð¾Ð±ÑÐ°Ð¶ÐµÐ½Ð¸Ðµ"/>
                <p:cNvPicPr/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9338" y="3481843"/>
                  <a:ext cx="616343" cy="5903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5" name="Прямоугольник 64"/>
                <p:cNvSpPr/>
                <p:nvPr/>
              </p:nvSpPr>
              <p:spPr>
                <a:xfrm>
                  <a:off x="6770815" y="3536018"/>
                  <a:ext cx="1444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  <a:p>
                  <a:r>
                    <a:rPr lang="ru-RU" sz="11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«Город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Калининград</a:t>
                  </a:r>
                  <a:r>
                    <a:rPr lang="ru-RU" sz="11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»</a:t>
                  </a:r>
                </a:p>
              </p:txBody>
            </p:sp>
          </p:grpSp>
        </p:grpSp>
        <p:grpSp>
          <p:nvGrpSpPr>
            <p:cNvPr id="14" name="Группа 13"/>
            <p:cNvGrpSpPr/>
            <p:nvPr/>
          </p:nvGrpSpPr>
          <p:grpSpPr>
            <a:xfrm>
              <a:off x="9946399" y="1180101"/>
              <a:ext cx="1942272" cy="5184099"/>
              <a:chOff x="2730639" y="1467360"/>
              <a:chExt cx="1942272" cy="5184099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2730639" y="6077655"/>
                <a:ext cx="1942272" cy="573804"/>
                <a:chOff x="4842479" y="1965437"/>
                <a:chExt cx="1942272" cy="573804"/>
              </a:xfrm>
            </p:grpSpPr>
            <p:pic>
              <p:nvPicPr>
                <p:cNvPr id="58" name="Рисунок 57" descr="ÐÐ°ÑÑÐ¸Ð½ÐºÐ¸ Ð¿Ð¾ Ð·Ð°Ð¿ÑÐ¾ÑÑ Ð³ÐµÑÐ± Ð±Ð°Ð³ÑÐ°ÑÐ¸Ð¾Ð½Ð¾Ð²ÑÐºÐ°"/>
                <p:cNvPicPr/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2479" y="1965437"/>
                  <a:ext cx="737539" cy="5738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9" name="Прямоугольник 58"/>
                <p:cNvSpPr/>
                <p:nvPr/>
              </p:nvSpPr>
              <p:spPr>
                <a:xfrm>
                  <a:off x="5497219" y="2034430"/>
                  <a:ext cx="128753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БАГРАТИОНОВСКИЙ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2909455" y="5375563"/>
                <a:ext cx="1573293" cy="454561"/>
                <a:chOff x="4606466" y="1344633"/>
                <a:chExt cx="1573293" cy="454561"/>
              </a:xfrm>
            </p:grpSpPr>
            <p:pic>
              <p:nvPicPr>
                <p:cNvPr id="56" name="Рисунок 55" descr="ÐÐ°ÑÑÐ¸Ð½ÐºÐ¸ Ð¿Ð¾ Ð·Ð°Ð¿ÑÐ¾ÑÑ Ð³ÐµÑÐ± Ð±Ð°Ð»ÑÐ¸Ð¹ÑÐºÐ°"/>
                <p:cNvPicPr/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6466" y="1344633"/>
                  <a:ext cx="426881" cy="4545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" name="Прямоугольник 56"/>
                <p:cNvSpPr/>
                <p:nvPr/>
              </p:nvSpPr>
              <p:spPr>
                <a:xfrm>
                  <a:off x="5100617" y="1368229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БАЛТИЙСКИЙ</a:t>
                  </a:r>
                </a:p>
                <a:p>
                  <a:pPr algn="ctr"/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округ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879654" y="3710689"/>
                <a:ext cx="1627091" cy="552574"/>
                <a:chOff x="2768357" y="4154098"/>
                <a:chExt cx="1627091" cy="552574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3316306" y="4180154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СОВЕТСКИЙ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55" name="Рисунок 54" descr="ÐÐ°ÑÑÐ¸Ð½ÐºÐ¸ Ð¿Ð¾ Ð·Ð°Ð¿ÑÐ¾ÑÑ Ð³ÐµÑÐ± ÑÐ¾Ð²ÐµÑÑÐº ÐºÐ°Ð»Ð¸Ð½Ð¸Ð½Ð³ÑÐ°Ð´ÑÐºÐ¾Ð¹ Ð¾Ð±Ð»Ð°ÑÑÐ¸"/>
                <p:cNvPicPr/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8357" y="4154098"/>
                  <a:ext cx="437523" cy="5525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880249" y="4613958"/>
                <a:ext cx="1789531" cy="519905"/>
                <a:chOff x="5757243" y="5599656"/>
                <a:chExt cx="1459537" cy="519905"/>
              </a:xfrm>
            </p:grpSpPr>
            <p:pic>
              <p:nvPicPr>
                <p:cNvPr id="52" name="Рисунок 51" descr="ÐÐ°ÑÑÐ¸Ð½ÐºÐ¸ Ð¿Ð¾ Ð·Ð°Ð¿ÑÐ¾ÑÑ Ð³ÐµÑÐ± Ð³ÑÑÑÐµÐ²ÑÐºÐ° ÐºÐ°Ð»Ð¸Ð½Ð¸Ð½Ð³ÑÐ°Ð´ÑÐºÐ¾Ð¹ Ð¾Ð±Ð»Ð°ÑÑÐ¸"/>
                <p:cNvPicPr/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7243" y="5599656"/>
                  <a:ext cx="371705" cy="5199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" name="Прямоугольник 52"/>
                <p:cNvSpPr/>
                <p:nvPr/>
              </p:nvSpPr>
              <p:spPr>
                <a:xfrm>
                  <a:off x="6137638" y="5644618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ГУРЬЕВСКИЙ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2913343" y="1467360"/>
                <a:ext cx="1531750" cy="524609"/>
                <a:chOff x="6655981" y="807474"/>
                <a:chExt cx="1531750" cy="524609"/>
              </a:xfrm>
            </p:grpSpPr>
            <p:pic>
              <p:nvPicPr>
                <p:cNvPr id="50" name="Рисунок 49" descr="ÐÐ°ÑÑÐ¸Ð½ÐºÐ¸ Ð¿Ð¾ Ð·Ð°Ð¿ÑÐ¾ÑÑ Ð³ÐµÑÐ± Ð³ÑÑÐµÐ²Ð° ÐºÐ°Ð»Ð¸Ð½Ð¸Ð½Ð³ÑÐ°Ð´ÑÐºÐ¾Ð¹ Ð¾Ð±Ð»Ð°ÑÑÐ¸"/>
                <p:cNvPicPr/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5981" y="807474"/>
                  <a:ext cx="365823" cy="5246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1" name="Прямоугольник 50"/>
                <p:cNvSpPr/>
                <p:nvPr/>
              </p:nvSpPr>
              <p:spPr>
                <a:xfrm>
                  <a:off x="7108589" y="914124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ГУСЕВСКИЙ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2894102" y="2219931"/>
                <a:ext cx="1599484" cy="526883"/>
                <a:chOff x="4911970" y="4720295"/>
                <a:chExt cx="1509145" cy="526883"/>
              </a:xfrm>
            </p:grpSpPr>
            <p:pic>
              <p:nvPicPr>
                <p:cNvPr id="48" name="Рисунок 47" descr="ÐÐ°ÑÑÐ¸Ð½ÐºÐ¸ Ð¿Ð¾ Ð·Ð°Ð¿ÑÐ¾ÑÑ Ð³ÐµÑÐ± Ð¿ÑÐ°Ð²Ð´Ð¸Ð½ÑÐº  ÐºÐ°Ð»Ð¸Ð½Ð¸Ð½Ð³ÑÐ°Ð´ÑÐºÐ¾Ð¹ Ð¾Ð±Ð»Ð°ÑÑÐ¸"/>
                <p:cNvPicPr/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1970" y="4720295"/>
                  <a:ext cx="394144" cy="5268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" name="Прямоугольник 48"/>
                <p:cNvSpPr/>
                <p:nvPr/>
              </p:nvSpPr>
              <p:spPr>
                <a:xfrm>
                  <a:off x="5341973" y="4745196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ПРАВДИНСКИЙ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2851944" y="2964875"/>
                <a:ext cx="1653811" cy="589900"/>
                <a:chOff x="8903067" y="3401034"/>
                <a:chExt cx="1653811" cy="589900"/>
              </a:xfrm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9477736" y="3466127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ЧЕРНЯХОВСКИЙ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47" name="Рисунок 46" descr="ÐÐ°ÑÑÐ¸Ð½ÐºÐ¸ Ð¿Ð¾ Ð·Ð°Ð¿ÑÐ¾ÑÑ Ð³ÐµÑÐ± ÑÐµÑÐ½ÑÑÐ¾Ð²ÑÐº ÐºÐ°Ð»Ð¸Ð½Ð¸Ð½Ð³ÑÐ°Ð´ÑÐºÐ¾Ð¹ Ð¾Ð±Ð»Ð°ÑÑÐ¸"/>
                <p:cNvPicPr/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68" r="17881" b="9143"/>
                <a:stretch/>
              </p:blipFill>
              <p:spPr bwMode="auto">
                <a:xfrm>
                  <a:off x="8903067" y="3401034"/>
                  <a:ext cx="497901" cy="589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429907" y="1206966"/>
              <a:ext cx="1660447" cy="5133216"/>
              <a:chOff x="955823" y="1467360"/>
              <a:chExt cx="1660447" cy="513321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977986" y="3006694"/>
                <a:ext cx="1554985" cy="523497"/>
                <a:chOff x="1002098" y="2979886"/>
                <a:chExt cx="1554985" cy="523497"/>
              </a:xfrm>
            </p:grpSpPr>
            <p:pic>
              <p:nvPicPr>
                <p:cNvPr id="37" name="Рисунок 36" descr="ÐÐ°ÑÑÐ¸Ð½ÐºÐ¸ Ð¿Ð¾ Ð·Ð°Ð¿ÑÐ¾ÑÑ Ð³ÐµÑÐ± Ð¿Ð¸Ð¾Ð½ÐµÑÑÐºÐ¸Ð¹ ÐºÐ°Ð»Ð¸Ð½Ð¸Ð½Ð³ÑÐ°Ð´ÑÐºÐ¾Ð¹ Ð¾Ð±Ð»Ð°ÑÑÐ¸"/>
                <p:cNvPicPr/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2098" y="2979886"/>
                  <a:ext cx="438710" cy="523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" name="Прямоугольник 37"/>
                <p:cNvSpPr/>
                <p:nvPr/>
              </p:nvSpPr>
              <p:spPr>
                <a:xfrm>
                  <a:off x="1477941" y="3009666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ПИОНЕРСКИЙ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982914" y="1467360"/>
                <a:ext cx="1633356" cy="524469"/>
                <a:chOff x="982914" y="1467360"/>
                <a:chExt cx="1633356" cy="524469"/>
              </a:xfrm>
            </p:grpSpPr>
            <p:pic>
              <p:nvPicPr>
                <p:cNvPr id="35" name="Рисунок 34" descr="ÐÐ°ÑÑÐ¸Ð½ÐºÐ¸ Ð¿Ð¾ Ð·Ð°Ð¿ÑÐ¾ÑÑ Ð³ÐµÑÐ± Ð·ÐµÐ»ÐµÐ½Ð¾Ð³ÑÐ°Ð´ÑÐºÐ°  ÐºÐ°Ð»Ð¸Ð½Ð¸Ð½Ð³ÑÐ°Ð´ÑÐºÐ¾Ð¹ Ð¾Ð±Ð»Ð°ÑÑÐ¸"/>
                <p:cNvPicPr/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2914" y="1467360"/>
                  <a:ext cx="434257" cy="5244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" name="Прямоугольник 35"/>
                <p:cNvSpPr/>
                <p:nvPr/>
              </p:nvSpPr>
              <p:spPr>
                <a:xfrm>
                  <a:off x="1423316" y="1518108"/>
                  <a:ext cx="119295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ЗЕЛЕНОГРАДСКИЙ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955823" y="2179001"/>
                <a:ext cx="1637358" cy="567814"/>
                <a:chOff x="955823" y="2179001"/>
                <a:chExt cx="1637358" cy="567814"/>
              </a:xfrm>
            </p:grpSpPr>
            <p:pic>
              <p:nvPicPr>
                <p:cNvPr id="32" name="Рисунок 31" descr="ÐÐ°ÑÑÐ¸Ð½ÐºÐ¸ Ð¿Ð¾ Ð·Ð°Ð¿ÑÐ¾ÑÑ Ð³ÐµÑÐ± Ð»Ð°Ð´ÑÑÐºÐ¸Ð½Ð° ÐºÐ°Ð»Ð¸Ð½Ð¸Ð½Ð³ÑÐ°Ð´ÑÐºÐ¾Ð¹ Ð¾Ð±Ð»Ð°ÑÑÐ¸"/>
                <p:cNvPicPr/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934" r="17857"/>
                <a:stretch/>
              </p:blipFill>
              <p:spPr bwMode="auto">
                <a:xfrm>
                  <a:off x="955823" y="2179001"/>
                  <a:ext cx="480553" cy="5678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" name="Прямоугольник 33"/>
                <p:cNvSpPr/>
                <p:nvPr/>
              </p:nvSpPr>
              <p:spPr>
                <a:xfrm>
                  <a:off x="1462743" y="2219932"/>
                  <a:ext cx="11304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ЛАДУШКИНСКИЙ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972904" y="3697797"/>
                <a:ext cx="1621816" cy="647152"/>
                <a:chOff x="972904" y="3697797"/>
                <a:chExt cx="1621816" cy="647152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1515578" y="3807106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ПОЛЕССКИЙ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30" name="Рисунок 29" descr="ÐÐ°ÑÑÐ¸Ð½ÐºÐ¸ Ð¿Ð¾ Ð·Ð°Ð¿ÑÐ¾ÑÑ Ð³ÐµÑÐ± Ð¿Ð¾Ð»ÐµÑÑÐºÐ° ÐºÐ°Ð»Ð¸Ð½Ð¸Ð½Ð³ÑÐ°Ð´ÑÐºÐ¾Ð¹ Ð¾Ð±Ð»Ð°ÑÑÐ¸"/>
                <p:cNvPicPr/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520" r="18932" b="2535"/>
                <a:stretch/>
              </p:blipFill>
              <p:spPr bwMode="auto">
                <a:xfrm>
                  <a:off x="972904" y="3697797"/>
                  <a:ext cx="521937" cy="647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" name="Группа 19"/>
              <p:cNvGrpSpPr/>
              <p:nvPr/>
            </p:nvGrpSpPr>
            <p:grpSpPr>
              <a:xfrm>
                <a:off x="986051" y="4591876"/>
                <a:ext cx="1603075" cy="522301"/>
                <a:chOff x="986051" y="4591876"/>
                <a:chExt cx="1603075" cy="522301"/>
              </a:xfrm>
            </p:grpSpPr>
            <p:pic>
              <p:nvPicPr>
                <p:cNvPr id="27" name="Рисунок 26" descr="ÐÐ°ÑÑÐ¸Ð½ÐºÐ¸ Ð¿Ð¾ Ð·Ð°Ð¿ÑÐ¾ÑÑ Ð³ÐµÑÐ± ÑÐ²ÐµÑÐ»ÑÐ¹ ÐºÐ°Ð»Ð¸Ð½Ð¸Ð½Ð³ÑÐ°Ð´ÑÐºÐ¾Ð¹ Ð¾Ð±Ð»Ð°ÑÑÐ¸"/>
                <p:cNvPicPr/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6051" y="4591876"/>
                  <a:ext cx="450326" cy="5223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" name="Прямоугольник 27"/>
                <p:cNvSpPr/>
                <p:nvPr/>
              </p:nvSpPr>
              <p:spPr>
                <a:xfrm>
                  <a:off x="1509984" y="4591877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СВЕТЛОВСКИЙ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>
                <a:off x="993841" y="5368767"/>
                <a:ext cx="1605790" cy="530414"/>
                <a:chOff x="1021247" y="5338144"/>
                <a:chExt cx="1605790" cy="530414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1507821" y="5385537"/>
                  <a:ext cx="11192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СВЕТЛОГОРСКИЙ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район</a:t>
                  </a:r>
                  <a:endParaRPr lang="ru-RU" sz="1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26" name="Рисунок 25" descr="ÐÐ°ÑÑÐ¸Ð½ÐºÐ¸ Ð¿Ð¾ Ð·Ð°Ð¿ÑÐ¾ÑÑ Ð³ÐµÑÐ± ÑÐ²ÐµÑÐ»Ð¾Ð³Ð¾ÑÑÐº  ÐºÐ°Ð»Ð¸Ð½Ð¸Ð½Ð³ÑÐ°Ð´ÑÐºÐ¾Ð¹ Ð¾Ð±Ð»Ð°ÑÑÐ¸"/>
                <p:cNvPicPr/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1247" y="5338144"/>
                  <a:ext cx="457109" cy="5304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" name="Группа 21"/>
              <p:cNvGrpSpPr/>
              <p:nvPr/>
            </p:nvGrpSpPr>
            <p:grpSpPr>
              <a:xfrm>
                <a:off x="1010310" y="6055432"/>
                <a:ext cx="1577371" cy="545144"/>
                <a:chOff x="1010310" y="6055432"/>
                <a:chExt cx="1577371" cy="545144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1508539" y="6096995"/>
                  <a:ext cx="10791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ЯНТАРНЫЙ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городской </a:t>
                  </a:r>
                  <a:r>
                    <a:rPr lang="ru-RU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округ</a:t>
                  </a:r>
                </a:p>
              </p:txBody>
            </p:sp>
            <p:pic>
              <p:nvPicPr>
                <p:cNvPr id="24" name="Рисунок 23" descr="ÐÐ°ÑÑÐ¸Ð½ÐºÐ¸ Ð¿Ð¾ Ð·Ð°Ð¿ÑÐ¾ÑÑ Ð³ÐµÑÐ± ÑÐ½ÑÐ°ÑÐ½ÑÐ¹ ÐºÐ°Ð»Ð¸Ð½Ð¸Ð½Ð³ÑÐ°Ð´ÑÐºÐ¾Ð¹ Ð¾Ð±Ð»Ð°ÑÑÐ¸"/>
                <p:cNvPicPr/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318" r="17442" b="5555"/>
                <a:stretch/>
              </p:blipFill>
              <p:spPr bwMode="auto">
                <a:xfrm>
                  <a:off x="1010310" y="6055432"/>
                  <a:ext cx="481603" cy="5451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28" y="2102101"/>
            <a:ext cx="6184261" cy="28424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Arial Black" panose="020B0A04020102020204" pitchFamily="34" charset="0"/>
              </a:rPr>
              <a:t>ОСОБЫЙ </a:t>
            </a:r>
            <a:r>
              <a:rPr lang="ru-RU" sz="2000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Arial Black" panose="020B0A04020102020204" pitchFamily="34" charset="0"/>
              </a:rPr>
              <a:t>РЕГИОН </a:t>
            </a:r>
            <a:br>
              <a:rPr lang="ru-RU" sz="2000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Arial Black" panose="020B0A04020102020204" pitchFamily="34" charset="0"/>
              </a:rPr>
            </a:br>
            <a:r>
              <a:rPr lang="ru-RU" sz="2000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Arial Black" panose="020B0A04020102020204" pitchFamily="34" charset="0"/>
              </a:rPr>
              <a:t>РОССИЙСКОЙ </a:t>
            </a:r>
            <a:r>
              <a:rPr lang="ru-RU" sz="2000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Arial Black" panose="020B0A04020102020204" pitchFamily="34" charset="0"/>
              </a:rPr>
              <a:t>ФЕДЕРАЦИИ</a:t>
            </a:r>
            <a:endParaRPr lang="x-none" sz="3200" dirty="0">
              <a:ln>
                <a:solidFill>
                  <a:srgbClr val="003366"/>
                </a:solidFill>
              </a:ln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67916" y="168221"/>
            <a:ext cx="8560013" cy="8452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КОМПЛЕКС МЕР ПОДДЕРЖКИ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МЕДИЦИНСКИХ РАБОТНИКОВ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64336" y="2033942"/>
            <a:ext cx="10063327" cy="3803581"/>
            <a:chOff x="1064335" y="1779703"/>
            <a:chExt cx="10063327" cy="380358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64335" y="5115353"/>
              <a:ext cx="10063327" cy="467931"/>
              <a:chOff x="1064335" y="4750295"/>
              <a:chExt cx="10063327" cy="467931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064335" y="4750295"/>
                <a:ext cx="5847978" cy="467931"/>
                <a:chOff x="1064335" y="4750295"/>
                <a:chExt cx="5847978" cy="467931"/>
              </a:xfrm>
            </p:grpSpPr>
            <p:sp>
              <p:nvSpPr>
                <p:cNvPr id="45" name="TextBox 49">
                  <a:extLst>
                    <a:ext uri="{FF2B5EF4-FFF2-40B4-BE49-F238E27FC236}">
                      <a16:creationId xmlns="" xmlns:a16="http://schemas.microsoft.com/office/drawing/2014/main" id="{108ECC95-6066-4747-B120-A12EC72C6F10}"/>
                    </a:ext>
                  </a:extLst>
                </p:cNvPr>
                <p:cNvSpPr txBox="1"/>
                <p:nvPr/>
              </p:nvSpPr>
              <p:spPr>
                <a:xfrm>
                  <a:off x="1064335" y="4750295"/>
                  <a:ext cx="1632628" cy="467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algn="ctr"/>
                  <a:r>
                    <a:rPr lang="ru-RU" altLang="zh-CN" sz="2000" b="1" dirty="0" smtClean="0">
                      <a:solidFill>
                        <a:schemeClr val="accent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Целевая </a:t>
                  </a:r>
                  <a:br>
                    <a:rPr lang="ru-RU" altLang="zh-CN" sz="2000" b="1" dirty="0" smtClean="0">
                      <a:solidFill>
                        <a:schemeClr val="accent1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ru-RU" altLang="zh-CN" sz="2000" b="1" dirty="0" smtClean="0">
                      <a:solidFill>
                        <a:schemeClr val="accent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подготовка</a:t>
                  </a:r>
                  <a:endParaRPr lang="zh-CN" altLang="en-US" sz="20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TextBox 52">
                  <a:extLst>
                    <a:ext uri="{FF2B5EF4-FFF2-40B4-BE49-F238E27FC236}">
                      <a16:creationId xmlns="" xmlns:a16="http://schemas.microsoft.com/office/drawing/2014/main" id="{C7F2AE0E-136B-DB49-981C-B5DAA42D8145}"/>
                    </a:ext>
                  </a:extLst>
                </p:cNvPr>
                <p:cNvSpPr txBox="1"/>
                <p:nvPr/>
              </p:nvSpPr>
              <p:spPr>
                <a:xfrm>
                  <a:off x="3172010" y="4750295"/>
                  <a:ext cx="1632628" cy="467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ru-RU" altLang="zh-CN" sz="2000" b="1" dirty="0" smtClean="0">
                      <a:solidFill>
                        <a:schemeClr val="accent2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Денежные </a:t>
                  </a:r>
                  <a:br>
                    <a:rPr lang="ru-RU" altLang="zh-CN" sz="2000" b="1" dirty="0" smtClean="0">
                      <a:solidFill>
                        <a:schemeClr val="accent2">
                          <a:lumMod val="100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ru-RU" altLang="zh-CN" sz="2000" b="1" dirty="0" smtClean="0">
                      <a:solidFill>
                        <a:schemeClr val="accent2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выплаты</a:t>
                  </a:r>
                  <a:endPara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TextBox 55">
                  <a:extLst>
                    <a:ext uri="{FF2B5EF4-FFF2-40B4-BE49-F238E27FC236}">
                      <a16:creationId xmlns="" xmlns:a16="http://schemas.microsoft.com/office/drawing/2014/main" id="{08524556-A9A8-D142-A96A-DAFF189696AF}"/>
                    </a:ext>
                  </a:extLst>
                </p:cNvPr>
                <p:cNvSpPr txBox="1"/>
                <p:nvPr/>
              </p:nvSpPr>
              <p:spPr>
                <a:xfrm>
                  <a:off x="5279685" y="4750295"/>
                  <a:ext cx="1632628" cy="467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algn="ctr"/>
                  <a:r>
                    <a:rPr lang="ru-RU" altLang="zh-CN" sz="2000" b="1" dirty="0" smtClean="0">
                      <a:solidFill>
                        <a:srgbClr val="CC0000"/>
                      </a:solidFill>
                      <a:cs typeface="+mn-ea"/>
                      <a:sym typeface="+mn-lt"/>
                    </a:rPr>
                    <a:t>Жилищные </a:t>
                  </a:r>
                  <a:br>
                    <a:rPr lang="ru-RU" altLang="zh-CN" sz="2000" b="1" dirty="0" smtClean="0">
                      <a:solidFill>
                        <a:srgbClr val="CC0000"/>
                      </a:solidFill>
                      <a:cs typeface="+mn-ea"/>
                      <a:sym typeface="+mn-lt"/>
                    </a:rPr>
                  </a:br>
                  <a:r>
                    <a:rPr lang="ru-RU" altLang="zh-CN" sz="2000" b="1" dirty="0" smtClean="0">
                      <a:solidFill>
                        <a:srgbClr val="CC0000"/>
                      </a:solidFill>
                      <a:cs typeface="+mn-ea"/>
                      <a:sym typeface="+mn-lt"/>
                    </a:rPr>
                    <a:t>программы</a:t>
                  </a:r>
                  <a:endParaRPr lang="zh-CN" altLang="en-US" sz="2000" b="1" dirty="0">
                    <a:solidFill>
                      <a:srgbClr val="CC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TextBox 58">
                <a:extLst>
                  <a:ext uri="{FF2B5EF4-FFF2-40B4-BE49-F238E27FC236}">
                    <a16:creationId xmlns="" xmlns:a16="http://schemas.microsoft.com/office/drawing/2014/main" id="{6A3C9776-F048-A347-8734-ACABE80368DE}"/>
                  </a:ext>
                </a:extLst>
              </p:cNvPr>
              <p:cNvSpPr txBox="1"/>
              <p:nvPr/>
            </p:nvSpPr>
            <p:spPr>
              <a:xfrm>
                <a:off x="7374765" y="4750295"/>
                <a:ext cx="1632628" cy="46793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ru-RU" altLang="zh-CN" sz="2000" b="1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Формирование </a:t>
                </a:r>
                <a:br>
                  <a:rPr lang="ru-RU" altLang="zh-CN" sz="2000" b="1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</a:br>
                <a:r>
                  <a:rPr lang="ru-RU" altLang="zh-CN" sz="2000" b="1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кадрового резерва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61">
                <a:extLst>
                  <a:ext uri="{FF2B5EF4-FFF2-40B4-BE49-F238E27FC236}">
                    <a16:creationId xmlns="" xmlns:a16="http://schemas.microsoft.com/office/drawing/2014/main" id="{6376FAB9-E5FA-8349-B718-276D0FF70620}"/>
                  </a:ext>
                </a:extLst>
              </p:cNvPr>
              <p:cNvSpPr txBox="1"/>
              <p:nvPr/>
            </p:nvSpPr>
            <p:spPr>
              <a:xfrm>
                <a:off x="9495034" y="4750295"/>
                <a:ext cx="1632628" cy="46793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ru-RU" altLang="zh-CN" sz="2000" b="1" dirty="0" smtClean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Административная </a:t>
                </a:r>
                <a:br>
                  <a:rPr lang="ru-RU" altLang="zh-CN" sz="2000" b="1" dirty="0" smtClean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ru-RU" altLang="zh-CN" sz="2000" b="1" dirty="0" smtClean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поддержка</a:t>
                </a:r>
                <a:endParaRPr lang="zh-CN" altLang="en-US" sz="20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149704" y="1779703"/>
              <a:ext cx="9977958" cy="2974434"/>
              <a:chOff x="1107021" y="1775861"/>
              <a:chExt cx="9977958" cy="29744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8C1B06D1-9D27-414C-BECF-B02CC58E3BDC}"/>
                  </a:ext>
                </a:extLst>
              </p:cNvPr>
              <p:cNvGrpSpPr/>
              <p:nvPr/>
            </p:nvGrpSpPr>
            <p:grpSpPr>
              <a:xfrm>
                <a:off x="1355717" y="1775861"/>
                <a:ext cx="1049867" cy="1049867"/>
                <a:chOff x="4343400" y="1854885"/>
                <a:chExt cx="457200" cy="4572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019DD0E3-D548-E14F-B423-C017ED644577}"/>
                    </a:ext>
                  </a:extLst>
                </p:cNvPr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="" xmlns:a16="http://schemas.microsoft.com/office/drawing/2014/main" id="{07AB0B8D-8596-A546-9F1A-D41182FA0740}"/>
                    </a:ext>
                  </a:extLst>
                </p:cNvPr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13">
                <a:extLst>
                  <a:ext uri="{FF2B5EF4-FFF2-40B4-BE49-F238E27FC236}">
                    <a16:creationId xmlns="" xmlns:a16="http://schemas.microsoft.com/office/drawing/2014/main" id="{E27608FE-8EC0-D347-97FA-58D507E9F943}"/>
                  </a:ext>
                </a:extLst>
              </p:cNvPr>
              <p:cNvGrpSpPr/>
              <p:nvPr/>
            </p:nvGrpSpPr>
            <p:grpSpPr>
              <a:xfrm>
                <a:off x="3463392" y="1775861"/>
                <a:ext cx="1049867" cy="1049867"/>
                <a:chOff x="4343400" y="1854885"/>
                <a:chExt cx="457200" cy="457200"/>
              </a:xfrm>
            </p:grpSpPr>
            <p:sp>
              <p:nvSpPr>
                <p:cNvPr id="15" name="Oval 15">
                  <a:extLst>
                    <a:ext uri="{FF2B5EF4-FFF2-40B4-BE49-F238E27FC236}">
                      <a16:creationId xmlns="" xmlns:a16="http://schemas.microsoft.com/office/drawing/2014/main" id="{EAA7841C-7AA8-4243-B3BE-55D29526B254}"/>
                    </a:ext>
                  </a:extLst>
                </p:cNvPr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6">
                  <a:extLst>
                    <a:ext uri="{FF2B5EF4-FFF2-40B4-BE49-F238E27FC236}">
                      <a16:creationId xmlns="" xmlns:a16="http://schemas.microsoft.com/office/drawing/2014/main" id="{85CD68A4-0C3C-824F-A6FA-AB20F163BD02}"/>
                    </a:ext>
                  </a:extLst>
                </p:cNvPr>
                <p:cNvSpPr/>
                <p:nvPr/>
              </p:nvSpPr>
              <p:spPr>
                <a:xfrm>
                  <a:off x="4408030" y="1916969"/>
                  <a:ext cx="327939" cy="32793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Group 22">
                <a:extLst>
                  <a:ext uri="{FF2B5EF4-FFF2-40B4-BE49-F238E27FC236}">
                    <a16:creationId xmlns="" xmlns:a16="http://schemas.microsoft.com/office/drawing/2014/main" id="{AE067047-17ED-0042-B3CD-4755C1B36047}"/>
                  </a:ext>
                </a:extLst>
              </p:cNvPr>
              <p:cNvGrpSpPr/>
              <p:nvPr/>
            </p:nvGrpSpPr>
            <p:grpSpPr>
              <a:xfrm>
                <a:off x="5571067" y="1775861"/>
                <a:ext cx="1049867" cy="1049867"/>
                <a:chOff x="4343400" y="1854885"/>
                <a:chExt cx="457200" cy="457200"/>
              </a:xfrm>
            </p:grpSpPr>
            <p:sp>
              <p:nvSpPr>
                <p:cNvPr id="23" name="Oval 24">
                  <a:extLst>
                    <a:ext uri="{FF2B5EF4-FFF2-40B4-BE49-F238E27FC236}">
                      <a16:creationId xmlns="" xmlns:a16="http://schemas.microsoft.com/office/drawing/2014/main" id="{4A2A5270-29A5-2D4C-A1D7-1C41B419E977}"/>
                    </a:ext>
                  </a:extLst>
                </p:cNvPr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Oval 25">
                  <a:extLst>
                    <a:ext uri="{FF2B5EF4-FFF2-40B4-BE49-F238E27FC236}">
                      <a16:creationId xmlns="" xmlns:a16="http://schemas.microsoft.com/office/drawing/2014/main" id="{4D0E82FC-FDAA-5D4B-8E33-4F761C2A0DE1}"/>
                    </a:ext>
                  </a:extLst>
                </p:cNvPr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31">
                <a:extLst>
                  <a:ext uri="{FF2B5EF4-FFF2-40B4-BE49-F238E27FC236}">
                    <a16:creationId xmlns="" xmlns:a16="http://schemas.microsoft.com/office/drawing/2014/main" id="{118E5217-E072-2C4C-AD2C-3D4AB135F5CA}"/>
                  </a:ext>
                </a:extLst>
              </p:cNvPr>
              <p:cNvGrpSpPr/>
              <p:nvPr/>
            </p:nvGrpSpPr>
            <p:grpSpPr>
              <a:xfrm>
                <a:off x="7678741" y="1775861"/>
                <a:ext cx="1049867" cy="1049867"/>
                <a:chOff x="4343400" y="1854885"/>
                <a:chExt cx="457200" cy="457200"/>
              </a:xfrm>
            </p:grpSpPr>
            <p:sp>
              <p:nvSpPr>
                <p:cNvPr id="31" name="Oval 33">
                  <a:extLst>
                    <a:ext uri="{FF2B5EF4-FFF2-40B4-BE49-F238E27FC236}">
                      <a16:creationId xmlns="" xmlns:a16="http://schemas.microsoft.com/office/drawing/2014/main" id="{DC91552F-6EE7-7740-9AD6-26F10564EB4A}"/>
                    </a:ext>
                  </a:extLst>
                </p:cNvPr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34">
                  <a:extLst>
                    <a:ext uri="{FF2B5EF4-FFF2-40B4-BE49-F238E27FC236}">
                      <a16:creationId xmlns="" xmlns:a16="http://schemas.microsoft.com/office/drawing/2014/main" id="{61BF5840-CEC1-A445-8403-669B37DA9F6B}"/>
                    </a:ext>
                  </a:extLst>
                </p:cNvPr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40">
                <a:extLst>
                  <a:ext uri="{FF2B5EF4-FFF2-40B4-BE49-F238E27FC236}">
                    <a16:creationId xmlns="" xmlns:a16="http://schemas.microsoft.com/office/drawing/2014/main" id="{DF529922-157C-714D-81DA-84EA4FCB762D}"/>
                  </a:ext>
                </a:extLst>
              </p:cNvPr>
              <p:cNvGrpSpPr/>
              <p:nvPr/>
            </p:nvGrpSpPr>
            <p:grpSpPr>
              <a:xfrm>
                <a:off x="9786416" y="1775861"/>
                <a:ext cx="1049867" cy="1049867"/>
                <a:chOff x="4343400" y="1854885"/>
                <a:chExt cx="457200" cy="457200"/>
              </a:xfrm>
            </p:grpSpPr>
            <p:sp>
              <p:nvSpPr>
                <p:cNvPr id="39" name="Oval 42">
                  <a:extLst>
                    <a:ext uri="{FF2B5EF4-FFF2-40B4-BE49-F238E27FC236}">
                      <a16:creationId xmlns="" xmlns:a16="http://schemas.microsoft.com/office/drawing/2014/main" id="{A25B7585-9597-604D-8F24-83EE257D15C1}"/>
                    </a:ext>
                  </a:extLst>
                </p:cNvPr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43">
                  <a:extLst>
                    <a:ext uri="{FF2B5EF4-FFF2-40B4-BE49-F238E27FC236}">
                      <a16:creationId xmlns="" xmlns:a16="http://schemas.microsoft.com/office/drawing/2014/main" id="{1BE87A02-F9A0-C049-8D7B-6729B8C2262E}"/>
                    </a:ext>
                  </a:extLst>
                </p:cNvPr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1107021" y="1934443"/>
                <a:ext cx="9977958" cy="2815852"/>
                <a:chOff x="1107021" y="1934443"/>
                <a:chExt cx="9977958" cy="281585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="" xmlns:a16="http://schemas.microsoft.com/office/drawing/2014/main" id="{21680980-D510-A845-B3FC-D53E82094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021" y="2800328"/>
                  <a:ext cx="1547259" cy="1949967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7" name="Group 17">
                  <a:extLst>
                    <a:ext uri="{FF2B5EF4-FFF2-40B4-BE49-F238E27FC236}">
                      <a16:creationId xmlns="" xmlns:a16="http://schemas.microsoft.com/office/drawing/2014/main" id="{CA3F21DF-DE44-D64A-829B-CFD6B26BD38C}"/>
                    </a:ext>
                  </a:extLst>
                </p:cNvPr>
                <p:cNvGrpSpPr/>
                <p:nvPr/>
              </p:nvGrpSpPr>
              <p:grpSpPr>
                <a:xfrm>
                  <a:off x="3214696" y="2800328"/>
                  <a:ext cx="1547259" cy="1949967"/>
                  <a:chOff x="1388111" y="2459015"/>
                  <a:chExt cx="1219200" cy="1536522"/>
                </a:xfrm>
              </p:grpSpPr>
              <p:sp>
                <p:nvSpPr>
                  <p:cNvPr id="18" name="Freeform: Shape 18">
                    <a:extLst>
                      <a:ext uri="{FF2B5EF4-FFF2-40B4-BE49-F238E27FC236}">
                        <a16:creationId xmlns="" xmlns:a16="http://schemas.microsoft.com/office/drawing/2014/main" id="{8A785149-2749-5641-A210-DDE343C72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8111" y="2459015"/>
                    <a:ext cx="1219200" cy="1536522"/>
                  </a:xfrm>
                  <a:custGeom>
                    <a:avLst/>
                    <a:gdLst>
                      <a:gd name="T0" fmla="*/ 3360 w 3360"/>
                      <a:gd name="T1" fmla="*/ 2115 h 2115"/>
                      <a:gd name="T2" fmla="*/ 1680 w 3360"/>
                      <a:gd name="T3" fmla="*/ 0 h 2115"/>
                      <a:gd name="T4" fmla="*/ 0 w 3360"/>
                      <a:gd name="T5" fmla="*/ 2115 h 2115"/>
                      <a:gd name="T6" fmla="*/ 3360 w 3360"/>
                      <a:gd name="T7" fmla="*/ 2115 h 2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60" h="2115">
                        <a:moveTo>
                          <a:pt x="3360" y="2115"/>
                        </a:moveTo>
                        <a:cubicBezTo>
                          <a:pt x="3360" y="2115"/>
                          <a:pt x="1956" y="1734"/>
                          <a:pt x="1680" y="0"/>
                        </a:cubicBezTo>
                        <a:cubicBezTo>
                          <a:pt x="1404" y="1734"/>
                          <a:pt x="0" y="2115"/>
                          <a:pt x="0" y="2115"/>
                        </a:cubicBezTo>
                        <a:lnTo>
                          <a:pt x="3360" y="2115"/>
                        </a:lnTo>
                        <a:close/>
                      </a:path>
                    </a:pathLst>
                  </a:custGeom>
                  <a:solidFill>
                    <a:schemeClr val="accent2">
                      <a:alpha val="9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Freeform: Shape 19">
                    <a:extLst>
                      <a:ext uri="{FF2B5EF4-FFF2-40B4-BE49-F238E27FC236}">
                        <a16:creationId xmlns="" xmlns:a16="http://schemas.microsoft.com/office/drawing/2014/main" id="{6AE558C0-34E8-C847-9B2E-6909A08F18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1030" y="3714750"/>
                    <a:ext cx="233363" cy="180975"/>
                  </a:xfrm>
                  <a:custGeom>
                    <a:avLst/>
                    <a:gdLst/>
                    <a:ahLst/>
                    <a:cxnLst>
                      <a:cxn ang="0">
                        <a:pos x="68" y="51"/>
                      </a:cxn>
                      <a:cxn ang="0">
                        <a:pos x="66" y="53"/>
                      </a:cxn>
                      <a:cxn ang="0">
                        <a:pos x="3" y="53"/>
                      </a:cxn>
                      <a:cxn ang="0">
                        <a:pos x="0" y="51"/>
                      </a:cxn>
                      <a:cxn ang="0">
                        <a:pos x="0" y="46"/>
                      </a:cxn>
                      <a:cxn ang="0">
                        <a:pos x="3" y="43"/>
                      </a:cxn>
                      <a:cxn ang="0">
                        <a:pos x="66" y="43"/>
                      </a:cxn>
                      <a:cxn ang="0">
                        <a:pos x="68" y="46"/>
                      </a:cxn>
                      <a:cxn ang="0">
                        <a:pos x="68" y="51"/>
                      </a:cxn>
                      <a:cxn ang="0">
                        <a:pos x="64" y="21"/>
                      </a:cxn>
                      <a:cxn ang="0">
                        <a:pos x="61" y="24"/>
                      </a:cxn>
                      <a:cxn ang="0">
                        <a:pos x="8" y="24"/>
                      </a:cxn>
                      <a:cxn ang="0">
                        <a:pos x="5" y="21"/>
                      </a:cxn>
                      <a:cxn ang="0">
                        <a:pos x="5" y="17"/>
                      </a:cxn>
                      <a:cxn ang="0">
                        <a:pos x="8" y="14"/>
                      </a:cxn>
                      <a:cxn ang="0">
                        <a:pos x="61" y="14"/>
                      </a:cxn>
                      <a:cxn ang="0">
                        <a:pos x="64" y="17"/>
                      </a:cxn>
                      <a:cxn ang="0">
                        <a:pos x="64" y="21"/>
                      </a:cxn>
                      <a:cxn ang="0">
                        <a:pos x="54" y="36"/>
                      </a:cxn>
                      <a:cxn ang="0">
                        <a:pos x="51" y="38"/>
                      </a:cxn>
                      <a:cxn ang="0">
                        <a:pos x="17" y="38"/>
                      </a:cxn>
                      <a:cxn ang="0">
                        <a:pos x="15" y="36"/>
                      </a:cxn>
                      <a:cxn ang="0">
                        <a:pos x="15" y="31"/>
                      </a:cxn>
                      <a:cxn ang="0">
                        <a:pos x="17" y="29"/>
                      </a:cxn>
                      <a:cxn ang="0">
                        <a:pos x="51" y="29"/>
                      </a:cxn>
                      <a:cxn ang="0">
                        <a:pos x="54" y="31"/>
                      </a:cxn>
                      <a:cxn ang="0">
                        <a:pos x="54" y="36"/>
                      </a:cxn>
                      <a:cxn ang="0">
                        <a:pos x="49" y="7"/>
                      </a:cxn>
                      <a:cxn ang="0">
                        <a:pos x="47" y="9"/>
                      </a:cxn>
                      <a:cxn ang="0">
                        <a:pos x="22" y="9"/>
                      </a:cxn>
                      <a:cxn ang="0">
                        <a:pos x="20" y="7"/>
                      </a:cxn>
                      <a:cxn ang="0">
                        <a:pos x="20" y="2"/>
                      </a:cxn>
                      <a:cxn ang="0">
                        <a:pos x="22" y="0"/>
                      </a:cxn>
                      <a:cxn ang="0">
                        <a:pos x="47" y="0"/>
                      </a:cxn>
                      <a:cxn ang="0">
                        <a:pos x="49" y="2"/>
                      </a:cxn>
                      <a:cxn ang="0">
                        <a:pos x="49" y="7"/>
                      </a:cxn>
                    </a:cxnLst>
                    <a:rect l="0" t="0" r="r" b="b"/>
                    <a:pathLst>
                      <a:path w="68" h="53">
                        <a:moveTo>
                          <a:pt x="68" y="51"/>
                        </a:moveTo>
                        <a:cubicBezTo>
                          <a:pt x="68" y="52"/>
                          <a:pt x="67" y="53"/>
                          <a:pt x="66" y="53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2" y="53"/>
                          <a:pt x="0" y="52"/>
                          <a:pt x="0" y="51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4"/>
                          <a:pt x="2" y="43"/>
                          <a:pt x="3" y="43"/>
                        </a:cubicBezTo>
                        <a:cubicBezTo>
                          <a:pt x="66" y="43"/>
                          <a:pt x="66" y="43"/>
                          <a:pt x="66" y="43"/>
                        </a:cubicBezTo>
                        <a:cubicBezTo>
                          <a:pt x="67" y="43"/>
                          <a:pt x="68" y="44"/>
                          <a:pt x="68" y="46"/>
                        </a:cubicBezTo>
                        <a:lnTo>
                          <a:pt x="68" y="51"/>
                        </a:lnTo>
                        <a:close/>
                        <a:moveTo>
                          <a:pt x="64" y="21"/>
                        </a:moveTo>
                        <a:cubicBezTo>
                          <a:pt x="64" y="23"/>
                          <a:pt x="63" y="24"/>
                          <a:pt x="61" y="24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6" y="24"/>
                          <a:pt x="5" y="23"/>
                          <a:pt x="5" y="21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5"/>
                          <a:pt x="6" y="14"/>
                          <a:pt x="8" y="14"/>
                        </a:cubicBezTo>
                        <a:cubicBezTo>
                          <a:pt x="61" y="14"/>
                          <a:pt x="61" y="14"/>
                          <a:pt x="61" y="14"/>
                        </a:cubicBezTo>
                        <a:cubicBezTo>
                          <a:pt x="63" y="14"/>
                          <a:pt x="64" y="15"/>
                          <a:pt x="64" y="17"/>
                        </a:cubicBezTo>
                        <a:lnTo>
                          <a:pt x="64" y="21"/>
                        </a:lnTo>
                        <a:close/>
                        <a:moveTo>
                          <a:pt x="54" y="36"/>
                        </a:moveTo>
                        <a:cubicBezTo>
                          <a:pt x="54" y="37"/>
                          <a:pt x="53" y="38"/>
                          <a:pt x="51" y="38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cubicBezTo>
                          <a:pt x="16" y="38"/>
                          <a:pt x="15" y="37"/>
                          <a:pt x="15" y="36"/>
                        </a:cubicBezTo>
                        <a:cubicBezTo>
                          <a:pt x="15" y="31"/>
                          <a:pt x="15" y="31"/>
                          <a:pt x="15" y="31"/>
                        </a:cubicBezTo>
                        <a:cubicBezTo>
                          <a:pt x="15" y="30"/>
                          <a:pt x="16" y="29"/>
                          <a:pt x="17" y="29"/>
                        </a:cubicBezTo>
                        <a:cubicBezTo>
                          <a:pt x="51" y="29"/>
                          <a:pt x="51" y="29"/>
                          <a:pt x="51" y="29"/>
                        </a:cubicBezTo>
                        <a:cubicBezTo>
                          <a:pt x="53" y="29"/>
                          <a:pt x="54" y="30"/>
                          <a:pt x="54" y="31"/>
                        </a:cubicBezTo>
                        <a:lnTo>
                          <a:pt x="54" y="36"/>
                        </a:lnTo>
                        <a:close/>
                        <a:moveTo>
                          <a:pt x="49" y="7"/>
                        </a:moveTo>
                        <a:cubicBezTo>
                          <a:pt x="49" y="8"/>
                          <a:pt x="48" y="9"/>
                          <a:pt x="47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1" y="9"/>
                          <a:pt x="20" y="8"/>
                          <a:pt x="20" y="7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1"/>
                          <a:pt x="21" y="0"/>
                          <a:pt x="22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8" y="0"/>
                          <a:pt x="49" y="1"/>
                          <a:pt x="49" y="2"/>
                        </a:cubicBezTo>
                        <a:lnTo>
                          <a:pt x="4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Group 26">
                  <a:extLst>
                    <a:ext uri="{FF2B5EF4-FFF2-40B4-BE49-F238E27FC236}">
                      <a16:creationId xmlns="" xmlns:a16="http://schemas.microsoft.com/office/drawing/2014/main" id="{AA51DE34-B574-204E-A4F5-DF0421DDFD28}"/>
                    </a:ext>
                  </a:extLst>
                </p:cNvPr>
                <p:cNvGrpSpPr/>
                <p:nvPr/>
              </p:nvGrpSpPr>
              <p:grpSpPr>
                <a:xfrm>
                  <a:off x="5322371" y="2800328"/>
                  <a:ext cx="1547259" cy="1949967"/>
                  <a:chOff x="1388111" y="2459015"/>
                  <a:chExt cx="1219200" cy="1536522"/>
                </a:xfrm>
              </p:grpSpPr>
              <p:sp>
                <p:nvSpPr>
                  <p:cNvPr id="26" name="Freeform: Shape 27">
                    <a:extLst>
                      <a:ext uri="{FF2B5EF4-FFF2-40B4-BE49-F238E27FC236}">
                        <a16:creationId xmlns="" xmlns:a16="http://schemas.microsoft.com/office/drawing/2014/main" id="{F3DF0746-20EF-E149-AC81-64E68D383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8111" y="2459015"/>
                    <a:ext cx="1219200" cy="1536522"/>
                  </a:xfrm>
                  <a:custGeom>
                    <a:avLst/>
                    <a:gdLst>
                      <a:gd name="T0" fmla="*/ 3360 w 3360"/>
                      <a:gd name="T1" fmla="*/ 2115 h 2115"/>
                      <a:gd name="T2" fmla="*/ 1680 w 3360"/>
                      <a:gd name="T3" fmla="*/ 0 h 2115"/>
                      <a:gd name="T4" fmla="*/ 0 w 3360"/>
                      <a:gd name="T5" fmla="*/ 2115 h 2115"/>
                      <a:gd name="T6" fmla="*/ 3360 w 3360"/>
                      <a:gd name="T7" fmla="*/ 2115 h 2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60" h="2115">
                        <a:moveTo>
                          <a:pt x="3360" y="2115"/>
                        </a:moveTo>
                        <a:cubicBezTo>
                          <a:pt x="3360" y="2115"/>
                          <a:pt x="1956" y="1734"/>
                          <a:pt x="1680" y="0"/>
                        </a:cubicBezTo>
                        <a:cubicBezTo>
                          <a:pt x="1404" y="1734"/>
                          <a:pt x="0" y="2115"/>
                          <a:pt x="0" y="2115"/>
                        </a:cubicBezTo>
                        <a:lnTo>
                          <a:pt x="3360" y="2115"/>
                        </a:lnTo>
                        <a:close/>
                      </a:path>
                    </a:pathLst>
                  </a:custGeom>
                  <a:solidFill>
                    <a:srgbClr val="CC0000">
                      <a:alpha val="90000"/>
                    </a:srgb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: Shape 28">
                    <a:extLst>
                      <a:ext uri="{FF2B5EF4-FFF2-40B4-BE49-F238E27FC236}">
                        <a16:creationId xmlns="" xmlns:a16="http://schemas.microsoft.com/office/drawing/2014/main" id="{227E1181-394E-B348-B948-D79DB93838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1030" y="3714750"/>
                    <a:ext cx="233363" cy="180975"/>
                  </a:xfrm>
                  <a:custGeom>
                    <a:avLst/>
                    <a:gdLst/>
                    <a:ahLst/>
                    <a:cxnLst>
                      <a:cxn ang="0">
                        <a:pos x="68" y="51"/>
                      </a:cxn>
                      <a:cxn ang="0">
                        <a:pos x="66" y="53"/>
                      </a:cxn>
                      <a:cxn ang="0">
                        <a:pos x="3" y="53"/>
                      </a:cxn>
                      <a:cxn ang="0">
                        <a:pos x="0" y="51"/>
                      </a:cxn>
                      <a:cxn ang="0">
                        <a:pos x="0" y="46"/>
                      </a:cxn>
                      <a:cxn ang="0">
                        <a:pos x="3" y="43"/>
                      </a:cxn>
                      <a:cxn ang="0">
                        <a:pos x="66" y="43"/>
                      </a:cxn>
                      <a:cxn ang="0">
                        <a:pos x="68" y="46"/>
                      </a:cxn>
                      <a:cxn ang="0">
                        <a:pos x="68" y="51"/>
                      </a:cxn>
                      <a:cxn ang="0">
                        <a:pos x="64" y="21"/>
                      </a:cxn>
                      <a:cxn ang="0">
                        <a:pos x="61" y="24"/>
                      </a:cxn>
                      <a:cxn ang="0">
                        <a:pos x="8" y="24"/>
                      </a:cxn>
                      <a:cxn ang="0">
                        <a:pos x="5" y="21"/>
                      </a:cxn>
                      <a:cxn ang="0">
                        <a:pos x="5" y="17"/>
                      </a:cxn>
                      <a:cxn ang="0">
                        <a:pos x="8" y="14"/>
                      </a:cxn>
                      <a:cxn ang="0">
                        <a:pos x="61" y="14"/>
                      </a:cxn>
                      <a:cxn ang="0">
                        <a:pos x="64" y="17"/>
                      </a:cxn>
                      <a:cxn ang="0">
                        <a:pos x="64" y="21"/>
                      </a:cxn>
                      <a:cxn ang="0">
                        <a:pos x="54" y="36"/>
                      </a:cxn>
                      <a:cxn ang="0">
                        <a:pos x="51" y="38"/>
                      </a:cxn>
                      <a:cxn ang="0">
                        <a:pos x="17" y="38"/>
                      </a:cxn>
                      <a:cxn ang="0">
                        <a:pos x="15" y="36"/>
                      </a:cxn>
                      <a:cxn ang="0">
                        <a:pos x="15" y="31"/>
                      </a:cxn>
                      <a:cxn ang="0">
                        <a:pos x="17" y="29"/>
                      </a:cxn>
                      <a:cxn ang="0">
                        <a:pos x="51" y="29"/>
                      </a:cxn>
                      <a:cxn ang="0">
                        <a:pos x="54" y="31"/>
                      </a:cxn>
                      <a:cxn ang="0">
                        <a:pos x="54" y="36"/>
                      </a:cxn>
                      <a:cxn ang="0">
                        <a:pos x="49" y="7"/>
                      </a:cxn>
                      <a:cxn ang="0">
                        <a:pos x="47" y="9"/>
                      </a:cxn>
                      <a:cxn ang="0">
                        <a:pos x="22" y="9"/>
                      </a:cxn>
                      <a:cxn ang="0">
                        <a:pos x="20" y="7"/>
                      </a:cxn>
                      <a:cxn ang="0">
                        <a:pos x="20" y="2"/>
                      </a:cxn>
                      <a:cxn ang="0">
                        <a:pos x="22" y="0"/>
                      </a:cxn>
                      <a:cxn ang="0">
                        <a:pos x="47" y="0"/>
                      </a:cxn>
                      <a:cxn ang="0">
                        <a:pos x="49" y="2"/>
                      </a:cxn>
                      <a:cxn ang="0">
                        <a:pos x="49" y="7"/>
                      </a:cxn>
                    </a:cxnLst>
                    <a:rect l="0" t="0" r="r" b="b"/>
                    <a:pathLst>
                      <a:path w="68" h="53">
                        <a:moveTo>
                          <a:pt x="68" y="51"/>
                        </a:moveTo>
                        <a:cubicBezTo>
                          <a:pt x="68" y="52"/>
                          <a:pt x="67" y="53"/>
                          <a:pt x="66" y="53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2" y="53"/>
                          <a:pt x="0" y="52"/>
                          <a:pt x="0" y="51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4"/>
                          <a:pt x="2" y="43"/>
                          <a:pt x="3" y="43"/>
                        </a:cubicBezTo>
                        <a:cubicBezTo>
                          <a:pt x="66" y="43"/>
                          <a:pt x="66" y="43"/>
                          <a:pt x="66" y="43"/>
                        </a:cubicBezTo>
                        <a:cubicBezTo>
                          <a:pt x="67" y="43"/>
                          <a:pt x="68" y="44"/>
                          <a:pt x="68" y="46"/>
                        </a:cubicBezTo>
                        <a:lnTo>
                          <a:pt x="68" y="51"/>
                        </a:lnTo>
                        <a:close/>
                        <a:moveTo>
                          <a:pt x="64" y="21"/>
                        </a:moveTo>
                        <a:cubicBezTo>
                          <a:pt x="64" y="23"/>
                          <a:pt x="63" y="24"/>
                          <a:pt x="61" y="24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6" y="24"/>
                          <a:pt x="5" y="23"/>
                          <a:pt x="5" y="21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5"/>
                          <a:pt x="6" y="14"/>
                          <a:pt x="8" y="14"/>
                        </a:cubicBezTo>
                        <a:cubicBezTo>
                          <a:pt x="61" y="14"/>
                          <a:pt x="61" y="14"/>
                          <a:pt x="61" y="14"/>
                        </a:cubicBezTo>
                        <a:cubicBezTo>
                          <a:pt x="63" y="14"/>
                          <a:pt x="64" y="15"/>
                          <a:pt x="64" y="17"/>
                        </a:cubicBezTo>
                        <a:lnTo>
                          <a:pt x="64" y="21"/>
                        </a:lnTo>
                        <a:close/>
                        <a:moveTo>
                          <a:pt x="54" y="36"/>
                        </a:moveTo>
                        <a:cubicBezTo>
                          <a:pt x="54" y="37"/>
                          <a:pt x="53" y="38"/>
                          <a:pt x="51" y="38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cubicBezTo>
                          <a:pt x="16" y="38"/>
                          <a:pt x="15" y="37"/>
                          <a:pt x="15" y="36"/>
                        </a:cubicBezTo>
                        <a:cubicBezTo>
                          <a:pt x="15" y="31"/>
                          <a:pt x="15" y="31"/>
                          <a:pt x="15" y="31"/>
                        </a:cubicBezTo>
                        <a:cubicBezTo>
                          <a:pt x="15" y="30"/>
                          <a:pt x="16" y="29"/>
                          <a:pt x="17" y="29"/>
                        </a:cubicBezTo>
                        <a:cubicBezTo>
                          <a:pt x="51" y="29"/>
                          <a:pt x="51" y="29"/>
                          <a:pt x="51" y="29"/>
                        </a:cubicBezTo>
                        <a:cubicBezTo>
                          <a:pt x="53" y="29"/>
                          <a:pt x="54" y="30"/>
                          <a:pt x="54" y="31"/>
                        </a:cubicBezTo>
                        <a:lnTo>
                          <a:pt x="54" y="36"/>
                        </a:lnTo>
                        <a:close/>
                        <a:moveTo>
                          <a:pt x="49" y="7"/>
                        </a:moveTo>
                        <a:cubicBezTo>
                          <a:pt x="49" y="8"/>
                          <a:pt x="48" y="9"/>
                          <a:pt x="47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1" y="9"/>
                          <a:pt x="20" y="8"/>
                          <a:pt x="20" y="7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1"/>
                          <a:pt x="21" y="0"/>
                          <a:pt x="22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8" y="0"/>
                          <a:pt x="49" y="1"/>
                          <a:pt x="49" y="2"/>
                        </a:cubicBezTo>
                        <a:lnTo>
                          <a:pt x="4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" name="Freeform: Shape 36">
                  <a:extLst>
                    <a:ext uri="{FF2B5EF4-FFF2-40B4-BE49-F238E27FC236}">
                      <a16:creationId xmlns="" xmlns:a16="http://schemas.microsoft.com/office/drawing/2014/main" id="{5EC93C6A-B1DE-6649-A624-2C5A85FB1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30045" y="2800328"/>
                  <a:ext cx="1547259" cy="1949967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45">
                  <a:extLst>
                    <a:ext uri="{FF2B5EF4-FFF2-40B4-BE49-F238E27FC236}">
                      <a16:creationId xmlns="" xmlns:a16="http://schemas.microsoft.com/office/drawing/2014/main" id="{D9CB586B-89BF-F04B-99E9-F07007216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9537720" y="2800328"/>
                  <a:ext cx="1547259" cy="1949967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5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9">
                  <a:extLst>
                    <a:ext uri="{FF2B5EF4-FFF2-40B4-BE49-F238E27FC236}">
                      <a16:creationId xmlns="" xmlns:a16="http://schemas.microsoft.com/office/drawing/2014/main" id="{6AE558C0-34E8-C847-9B2E-6909A08F1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570" y="4395633"/>
                  <a:ext cx="296156" cy="229671"/>
                </a:xfrm>
                <a:custGeom>
                  <a:avLst/>
                  <a:gdLst/>
                  <a:ahLst/>
                  <a:cxnLst>
                    <a:cxn ang="0">
                      <a:pos x="68" y="51"/>
                    </a:cxn>
                    <a:cxn ang="0">
                      <a:pos x="66" y="53"/>
                    </a:cxn>
                    <a:cxn ang="0">
                      <a:pos x="3" y="53"/>
                    </a:cxn>
                    <a:cxn ang="0">
                      <a:pos x="0" y="51"/>
                    </a:cxn>
                    <a:cxn ang="0">
                      <a:pos x="0" y="46"/>
                    </a:cxn>
                    <a:cxn ang="0">
                      <a:pos x="3" y="43"/>
                    </a:cxn>
                    <a:cxn ang="0">
                      <a:pos x="66" y="43"/>
                    </a:cxn>
                    <a:cxn ang="0">
                      <a:pos x="68" y="46"/>
                    </a:cxn>
                    <a:cxn ang="0">
                      <a:pos x="68" y="51"/>
                    </a:cxn>
                    <a:cxn ang="0">
                      <a:pos x="64" y="21"/>
                    </a:cxn>
                    <a:cxn ang="0">
                      <a:pos x="61" y="24"/>
                    </a:cxn>
                    <a:cxn ang="0">
                      <a:pos x="8" y="24"/>
                    </a:cxn>
                    <a:cxn ang="0">
                      <a:pos x="5" y="21"/>
                    </a:cxn>
                    <a:cxn ang="0">
                      <a:pos x="5" y="17"/>
                    </a:cxn>
                    <a:cxn ang="0">
                      <a:pos x="8" y="14"/>
                    </a:cxn>
                    <a:cxn ang="0">
                      <a:pos x="61" y="14"/>
                    </a:cxn>
                    <a:cxn ang="0">
                      <a:pos x="64" y="17"/>
                    </a:cxn>
                    <a:cxn ang="0">
                      <a:pos x="64" y="21"/>
                    </a:cxn>
                    <a:cxn ang="0">
                      <a:pos x="54" y="36"/>
                    </a:cxn>
                    <a:cxn ang="0">
                      <a:pos x="51" y="38"/>
                    </a:cxn>
                    <a:cxn ang="0">
                      <a:pos x="17" y="38"/>
                    </a:cxn>
                    <a:cxn ang="0">
                      <a:pos x="15" y="36"/>
                    </a:cxn>
                    <a:cxn ang="0">
                      <a:pos x="15" y="31"/>
                    </a:cxn>
                    <a:cxn ang="0">
                      <a:pos x="17" y="29"/>
                    </a:cxn>
                    <a:cxn ang="0">
                      <a:pos x="51" y="29"/>
                    </a:cxn>
                    <a:cxn ang="0">
                      <a:pos x="54" y="31"/>
                    </a:cxn>
                    <a:cxn ang="0">
                      <a:pos x="54" y="36"/>
                    </a:cxn>
                    <a:cxn ang="0">
                      <a:pos x="49" y="7"/>
                    </a:cxn>
                    <a:cxn ang="0">
                      <a:pos x="47" y="9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47" y="0"/>
                    </a:cxn>
                    <a:cxn ang="0">
                      <a:pos x="49" y="2"/>
                    </a:cxn>
                    <a:cxn ang="0">
                      <a:pos x="49" y="7"/>
                    </a:cxn>
                  </a:cxnLst>
                  <a:rect l="0" t="0" r="r" b="b"/>
                  <a:pathLst>
                    <a:path w="68" h="53">
                      <a:moveTo>
                        <a:pt x="68" y="51"/>
                      </a:moveTo>
                      <a:cubicBezTo>
                        <a:pt x="68" y="52"/>
                        <a:pt x="67" y="53"/>
                        <a:pt x="66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0" y="52"/>
                        <a:pt x="0" y="5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4"/>
                        <a:pt x="2" y="43"/>
                        <a:pt x="3" y="43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3"/>
                        <a:pt x="68" y="44"/>
                        <a:pt x="68" y="46"/>
                      </a:cubicBezTo>
                      <a:lnTo>
                        <a:pt x="68" y="51"/>
                      </a:lnTo>
                      <a:close/>
                      <a:moveTo>
                        <a:pt x="64" y="21"/>
                      </a:moveTo>
                      <a:cubicBezTo>
                        <a:pt x="64" y="23"/>
                        <a:pt x="63" y="24"/>
                        <a:pt x="61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24"/>
                        <a:pt x="5" y="23"/>
                        <a:pt x="5" y="2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5"/>
                        <a:pt x="6" y="14"/>
                        <a:pt x="8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3" y="14"/>
                        <a:pt x="64" y="15"/>
                        <a:pt x="64" y="17"/>
                      </a:cubicBezTo>
                      <a:lnTo>
                        <a:pt x="64" y="21"/>
                      </a:lnTo>
                      <a:close/>
                      <a:moveTo>
                        <a:pt x="54" y="36"/>
                      </a:moveTo>
                      <a:cubicBezTo>
                        <a:pt x="54" y="37"/>
                        <a:pt x="53" y="38"/>
                        <a:pt x="51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5" y="37"/>
                        <a:pt x="15" y="3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6" y="29"/>
                        <a:pt x="17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3" y="29"/>
                        <a:pt x="54" y="30"/>
                        <a:pt x="54" y="31"/>
                      </a:cubicBezTo>
                      <a:lnTo>
                        <a:pt x="54" y="36"/>
                      </a:lnTo>
                      <a:close/>
                      <a:moveTo>
                        <a:pt x="49" y="7"/>
                      </a:moveTo>
                      <a:cubicBezTo>
                        <a:pt x="49" y="8"/>
                        <a:pt x="48" y="9"/>
                        <a:pt x="47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2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8" y="0"/>
                        <a:pt x="49" y="1"/>
                        <a:pt x="49" y="2"/>
                      </a:cubicBez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9">
                  <a:extLst>
                    <a:ext uri="{FF2B5EF4-FFF2-40B4-BE49-F238E27FC236}">
                      <a16:creationId xmlns="" xmlns:a16="http://schemas.microsoft.com/office/drawing/2014/main" id="{6AE558C0-34E8-C847-9B2E-6909A08F1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5595" y="4395632"/>
                  <a:ext cx="296156" cy="229671"/>
                </a:xfrm>
                <a:custGeom>
                  <a:avLst/>
                  <a:gdLst/>
                  <a:ahLst/>
                  <a:cxnLst>
                    <a:cxn ang="0">
                      <a:pos x="68" y="51"/>
                    </a:cxn>
                    <a:cxn ang="0">
                      <a:pos x="66" y="53"/>
                    </a:cxn>
                    <a:cxn ang="0">
                      <a:pos x="3" y="53"/>
                    </a:cxn>
                    <a:cxn ang="0">
                      <a:pos x="0" y="51"/>
                    </a:cxn>
                    <a:cxn ang="0">
                      <a:pos x="0" y="46"/>
                    </a:cxn>
                    <a:cxn ang="0">
                      <a:pos x="3" y="43"/>
                    </a:cxn>
                    <a:cxn ang="0">
                      <a:pos x="66" y="43"/>
                    </a:cxn>
                    <a:cxn ang="0">
                      <a:pos x="68" y="46"/>
                    </a:cxn>
                    <a:cxn ang="0">
                      <a:pos x="68" y="51"/>
                    </a:cxn>
                    <a:cxn ang="0">
                      <a:pos x="64" y="21"/>
                    </a:cxn>
                    <a:cxn ang="0">
                      <a:pos x="61" y="24"/>
                    </a:cxn>
                    <a:cxn ang="0">
                      <a:pos x="8" y="24"/>
                    </a:cxn>
                    <a:cxn ang="0">
                      <a:pos x="5" y="21"/>
                    </a:cxn>
                    <a:cxn ang="0">
                      <a:pos x="5" y="17"/>
                    </a:cxn>
                    <a:cxn ang="0">
                      <a:pos x="8" y="14"/>
                    </a:cxn>
                    <a:cxn ang="0">
                      <a:pos x="61" y="14"/>
                    </a:cxn>
                    <a:cxn ang="0">
                      <a:pos x="64" y="17"/>
                    </a:cxn>
                    <a:cxn ang="0">
                      <a:pos x="64" y="21"/>
                    </a:cxn>
                    <a:cxn ang="0">
                      <a:pos x="54" y="36"/>
                    </a:cxn>
                    <a:cxn ang="0">
                      <a:pos x="51" y="38"/>
                    </a:cxn>
                    <a:cxn ang="0">
                      <a:pos x="17" y="38"/>
                    </a:cxn>
                    <a:cxn ang="0">
                      <a:pos x="15" y="36"/>
                    </a:cxn>
                    <a:cxn ang="0">
                      <a:pos x="15" y="31"/>
                    </a:cxn>
                    <a:cxn ang="0">
                      <a:pos x="17" y="29"/>
                    </a:cxn>
                    <a:cxn ang="0">
                      <a:pos x="51" y="29"/>
                    </a:cxn>
                    <a:cxn ang="0">
                      <a:pos x="54" y="31"/>
                    </a:cxn>
                    <a:cxn ang="0">
                      <a:pos x="54" y="36"/>
                    </a:cxn>
                    <a:cxn ang="0">
                      <a:pos x="49" y="7"/>
                    </a:cxn>
                    <a:cxn ang="0">
                      <a:pos x="47" y="9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47" y="0"/>
                    </a:cxn>
                    <a:cxn ang="0">
                      <a:pos x="49" y="2"/>
                    </a:cxn>
                    <a:cxn ang="0">
                      <a:pos x="49" y="7"/>
                    </a:cxn>
                  </a:cxnLst>
                  <a:rect l="0" t="0" r="r" b="b"/>
                  <a:pathLst>
                    <a:path w="68" h="53">
                      <a:moveTo>
                        <a:pt x="68" y="51"/>
                      </a:moveTo>
                      <a:cubicBezTo>
                        <a:pt x="68" y="52"/>
                        <a:pt x="67" y="53"/>
                        <a:pt x="66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0" y="52"/>
                        <a:pt x="0" y="5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4"/>
                        <a:pt x="2" y="43"/>
                        <a:pt x="3" y="43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3"/>
                        <a:pt x="68" y="44"/>
                        <a:pt x="68" y="46"/>
                      </a:cubicBezTo>
                      <a:lnTo>
                        <a:pt x="68" y="51"/>
                      </a:lnTo>
                      <a:close/>
                      <a:moveTo>
                        <a:pt x="64" y="21"/>
                      </a:moveTo>
                      <a:cubicBezTo>
                        <a:pt x="64" y="23"/>
                        <a:pt x="63" y="24"/>
                        <a:pt x="61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24"/>
                        <a:pt x="5" y="23"/>
                        <a:pt x="5" y="2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5"/>
                        <a:pt x="6" y="14"/>
                        <a:pt x="8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3" y="14"/>
                        <a:pt x="64" y="15"/>
                        <a:pt x="64" y="17"/>
                      </a:cubicBezTo>
                      <a:lnTo>
                        <a:pt x="64" y="21"/>
                      </a:lnTo>
                      <a:close/>
                      <a:moveTo>
                        <a:pt x="54" y="36"/>
                      </a:moveTo>
                      <a:cubicBezTo>
                        <a:pt x="54" y="37"/>
                        <a:pt x="53" y="38"/>
                        <a:pt x="51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5" y="37"/>
                        <a:pt x="15" y="3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6" y="29"/>
                        <a:pt x="17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3" y="29"/>
                        <a:pt x="54" y="30"/>
                        <a:pt x="54" y="31"/>
                      </a:cubicBezTo>
                      <a:lnTo>
                        <a:pt x="54" y="36"/>
                      </a:lnTo>
                      <a:close/>
                      <a:moveTo>
                        <a:pt x="49" y="7"/>
                      </a:moveTo>
                      <a:cubicBezTo>
                        <a:pt x="49" y="8"/>
                        <a:pt x="48" y="9"/>
                        <a:pt x="47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2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8" y="0"/>
                        <a:pt x="49" y="1"/>
                        <a:pt x="49" y="2"/>
                      </a:cubicBez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9">
                  <a:extLst>
                    <a:ext uri="{FF2B5EF4-FFF2-40B4-BE49-F238E27FC236}">
                      <a16:creationId xmlns="" xmlns:a16="http://schemas.microsoft.com/office/drawing/2014/main" id="{6AE558C0-34E8-C847-9B2E-6909A08F1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3270" y="4385840"/>
                  <a:ext cx="296156" cy="229671"/>
                </a:xfrm>
                <a:custGeom>
                  <a:avLst/>
                  <a:gdLst/>
                  <a:ahLst/>
                  <a:cxnLst>
                    <a:cxn ang="0">
                      <a:pos x="68" y="51"/>
                    </a:cxn>
                    <a:cxn ang="0">
                      <a:pos x="66" y="53"/>
                    </a:cxn>
                    <a:cxn ang="0">
                      <a:pos x="3" y="53"/>
                    </a:cxn>
                    <a:cxn ang="0">
                      <a:pos x="0" y="51"/>
                    </a:cxn>
                    <a:cxn ang="0">
                      <a:pos x="0" y="46"/>
                    </a:cxn>
                    <a:cxn ang="0">
                      <a:pos x="3" y="43"/>
                    </a:cxn>
                    <a:cxn ang="0">
                      <a:pos x="66" y="43"/>
                    </a:cxn>
                    <a:cxn ang="0">
                      <a:pos x="68" y="46"/>
                    </a:cxn>
                    <a:cxn ang="0">
                      <a:pos x="68" y="51"/>
                    </a:cxn>
                    <a:cxn ang="0">
                      <a:pos x="64" y="21"/>
                    </a:cxn>
                    <a:cxn ang="0">
                      <a:pos x="61" y="24"/>
                    </a:cxn>
                    <a:cxn ang="0">
                      <a:pos x="8" y="24"/>
                    </a:cxn>
                    <a:cxn ang="0">
                      <a:pos x="5" y="21"/>
                    </a:cxn>
                    <a:cxn ang="0">
                      <a:pos x="5" y="17"/>
                    </a:cxn>
                    <a:cxn ang="0">
                      <a:pos x="8" y="14"/>
                    </a:cxn>
                    <a:cxn ang="0">
                      <a:pos x="61" y="14"/>
                    </a:cxn>
                    <a:cxn ang="0">
                      <a:pos x="64" y="17"/>
                    </a:cxn>
                    <a:cxn ang="0">
                      <a:pos x="64" y="21"/>
                    </a:cxn>
                    <a:cxn ang="0">
                      <a:pos x="54" y="36"/>
                    </a:cxn>
                    <a:cxn ang="0">
                      <a:pos x="51" y="38"/>
                    </a:cxn>
                    <a:cxn ang="0">
                      <a:pos x="17" y="38"/>
                    </a:cxn>
                    <a:cxn ang="0">
                      <a:pos x="15" y="36"/>
                    </a:cxn>
                    <a:cxn ang="0">
                      <a:pos x="15" y="31"/>
                    </a:cxn>
                    <a:cxn ang="0">
                      <a:pos x="17" y="29"/>
                    </a:cxn>
                    <a:cxn ang="0">
                      <a:pos x="51" y="29"/>
                    </a:cxn>
                    <a:cxn ang="0">
                      <a:pos x="54" y="31"/>
                    </a:cxn>
                    <a:cxn ang="0">
                      <a:pos x="54" y="36"/>
                    </a:cxn>
                    <a:cxn ang="0">
                      <a:pos x="49" y="7"/>
                    </a:cxn>
                    <a:cxn ang="0">
                      <a:pos x="47" y="9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47" y="0"/>
                    </a:cxn>
                    <a:cxn ang="0">
                      <a:pos x="49" y="2"/>
                    </a:cxn>
                    <a:cxn ang="0">
                      <a:pos x="49" y="7"/>
                    </a:cxn>
                  </a:cxnLst>
                  <a:rect l="0" t="0" r="r" b="b"/>
                  <a:pathLst>
                    <a:path w="68" h="53">
                      <a:moveTo>
                        <a:pt x="68" y="51"/>
                      </a:moveTo>
                      <a:cubicBezTo>
                        <a:pt x="68" y="52"/>
                        <a:pt x="67" y="53"/>
                        <a:pt x="66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0" y="52"/>
                        <a:pt x="0" y="5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4"/>
                        <a:pt x="2" y="43"/>
                        <a:pt x="3" y="43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3"/>
                        <a:pt x="68" y="44"/>
                        <a:pt x="68" y="46"/>
                      </a:cubicBezTo>
                      <a:lnTo>
                        <a:pt x="68" y="51"/>
                      </a:lnTo>
                      <a:close/>
                      <a:moveTo>
                        <a:pt x="64" y="21"/>
                      </a:moveTo>
                      <a:cubicBezTo>
                        <a:pt x="64" y="23"/>
                        <a:pt x="63" y="24"/>
                        <a:pt x="61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24"/>
                        <a:pt x="5" y="23"/>
                        <a:pt x="5" y="2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5"/>
                        <a:pt x="6" y="14"/>
                        <a:pt x="8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3" y="14"/>
                        <a:pt x="64" y="15"/>
                        <a:pt x="64" y="17"/>
                      </a:cubicBezTo>
                      <a:lnTo>
                        <a:pt x="64" y="21"/>
                      </a:lnTo>
                      <a:close/>
                      <a:moveTo>
                        <a:pt x="54" y="36"/>
                      </a:moveTo>
                      <a:cubicBezTo>
                        <a:pt x="54" y="37"/>
                        <a:pt x="53" y="38"/>
                        <a:pt x="51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5" y="37"/>
                        <a:pt x="15" y="3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6" y="29"/>
                        <a:pt x="17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3" y="29"/>
                        <a:pt x="54" y="30"/>
                        <a:pt x="54" y="31"/>
                      </a:cubicBezTo>
                      <a:lnTo>
                        <a:pt x="54" y="36"/>
                      </a:lnTo>
                      <a:close/>
                      <a:moveTo>
                        <a:pt x="49" y="7"/>
                      </a:moveTo>
                      <a:cubicBezTo>
                        <a:pt x="49" y="8"/>
                        <a:pt x="48" y="9"/>
                        <a:pt x="47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2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8" y="0"/>
                        <a:pt x="49" y="1"/>
                        <a:pt x="49" y="2"/>
                      </a:cubicBez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7926095" y="2028214"/>
                  <a:ext cx="555155" cy="55515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9480" y="1934443"/>
                  <a:ext cx="654101" cy="654101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6078" y="1965394"/>
                  <a:ext cx="623150" cy="623150"/>
                </a:xfrm>
                <a:prstGeom prst="rect">
                  <a:avLst/>
                </a:prstGeom>
              </p:spPr>
            </p:pic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0202" y="2010235"/>
                  <a:ext cx="533468" cy="533468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6587" y="2082373"/>
                  <a:ext cx="479309" cy="47930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1" name="Рамка 4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8055595" y="4395632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10163270" y="4385840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48078" y="1445735"/>
            <a:ext cx="7326401" cy="4099163"/>
            <a:chOff x="1181881" y="1185739"/>
            <a:chExt cx="6468319" cy="3647227"/>
          </a:xfrm>
        </p:grpSpPr>
        <p:sp>
          <p:nvSpPr>
            <p:cNvPr id="69" name="Block Arc 16">
              <a:extLst>
                <a:ext uri="{FF2B5EF4-FFF2-40B4-BE49-F238E27FC236}">
                  <a16:creationId xmlns="" xmlns:a16="http://schemas.microsoft.com/office/drawing/2014/main" id="{08140BC7-A757-D249-BBA3-C76DDE88ECC3}"/>
                </a:ext>
              </a:extLst>
            </p:cNvPr>
            <p:cNvSpPr/>
            <p:nvPr/>
          </p:nvSpPr>
          <p:spPr>
            <a:xfrm rot="13334252">
              <a:off x="3446251" y="2906678"/>
              <a:ext cx="1223248" cy="1223838"/>
            </a:xfrm>
            <a:prstGeom prst="blockArc">
              <a:avLst>
                <a:gd name="adj1" fmla="val 795888"/>
                <a:gd name="adj2" fmla="val 19014409"/>
                <a:gd name="adj3" fmla="val 13722"/>
              </a:avLst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181881" y="1185739"/>
              <a:ext cx="6468319" cy="3647227"/>
              <a:chOff x="3394883" y="2004089"/>
              <a:chExt cx="6468319" cy="3647227"/>
            </a:xfrm>
          </p:grpSpPr>
          <p:grpSp>
            <p:nvGrpSpPr>
              <p:cNvPr id="41" name="组合 1">
                <a:extLst>
                  <a:ext uri="{FF2B5EF4-FFF2-40B4-BE49-F238E27FC236}">
                    <a16:creationId xmlns="" xmlns:a16="http://schemas.microsoft.com/office/drawing/2014/main" id="{2CF13DF9-9D71-FE42-AF70-897C1C1DDA1C}"/>
                  </a:ext>
                </a:extLst>
              </p:cNvPr>
              <p:cNvGrpSpPr/>
              <p:nvPr/>
            </p:nvGrpSpPr>
            <p:grpSpPr>
              <a:xfrm>
                <a:off x="5186310" y="2004089"/>
                <a:ext cx="1819380" cy="3372069"/>
                <a:chOff x="4923304" y="1684213"/>
                <a:chExt cx="2229277" cy="4131782"/>
              </a:xfrm>
            </p:grpSpPr>
            <p:sp>
              <p:nvSpPr>
                <p:cNvPr id="43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71CEFFB3-47C7-9F42-940E-4532F34282FE}"/>
                    </a:ext>
                  </a:extLst>
                </p:cNvPr>
                <p:cNvSpPr/>
                <p:nvPr/>
              </p:nvSpPr>
              <p:spPr>
                <a:xfrm>
                  <a:off x="5793154" y="2315778"/>
                  <a:ext cx="973591" cy="486745"/>
                </a:xfrm>
                <a:custGeom>
                  <a:avLst/>
                  <a:gdLst>
                    <a:gd name="connsiteX0" fmla="*/ 0 w 973591"/>
                    <a:gd name="connsiteY0" fmla="*/ 0 h 486745"/>
                    <a:gd name="connsiteX1" fmla="*/ 973591 w 973591"/>
                    <a:gd name="connsiteY1" fmla="*/ 0 h 486745"/>
                    <a:gd name="connsiteX2" fmla="*/ 973591 w 973591"/>
                    <a:gd name="connsiteY2" fmla="*/ 486745 h 486745"/>
                    <a:gd name="connsiteX3" fmla="*/ 0 w 973591"/>
                    <a:gd name="connsiteY3" fmla="*/ 486745 h 486745"/>
                    <a:gd name="connsiteX4" fmla="*/ 0 w 973591"/>
                    <a:gd name="connsiteY4" fmla="*/ 0 h 48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591" h="486745">
                      <a:moveTo>
                        <a:pt x="0" y="0"/>
                      </a:moveTo>
                      <a:lnTo>
                        <a:pt x="973591" y="0"/>
                      </a:lnTo>
                      <a:lnTo>
                        <a:pt x="973591" y="486745"/>
                      </a:lnTo>
                      <a:lnTo>
                        <a:pt x="0" y="4867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685" tIns="19685" rIns="19685" bIns="19685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100" b="1" kern="1200" dirty="0">
                      <a:solidFill>
                        <a:srgbClr val="595959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rPr>
                    <a:t> </a:t>
                  </a:r>
                </a:p>
              </p:txBody>
            </p:sp>
            <p:sp>
              <p:nvSpPr>
                <p:cNvPr id="44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4923B1A9-4BDE-6945-AA3B-2466172733B1}"/>
                    </a:ext>
                  </a:extLst>
                </p:cNvPr>
                <p:cNvSpPr/>
                <p:nvPr/>
              </p:nvSpPr>
              <p:spPr>
                <a:xfrm>
                  <a:off x="5306522" y="3320269"/>
                  <a:ext cx="973591" cy="486745"/>
                </a:xfrm>
                <a:custGeom>
                  <a:avLst/>
                  <a:gdLst>
                    <a:gd name="connsiteX0" fmla="*/ 0 w 973591"/>
                    <a:gd name="connsiteY0" fmla="*/ 0 h 486745"/>
                    <a:gd name="connsiteX1" fmla="*/ 973591 w 973591"/>
                    <a:gd name="connsiteY1" fmla="*/ 0 h 486745"/>
                    <a:gd name="connsiteX2" fmla="*/ 973591 w 973591"/>
                    <a:gd name="connsiteY2" fmla="*/ 486745 h 486745"/>
                    <a:gd name="connsiteX3" fmla="*/ 0 w 973591"/>
                    <a:gd name="connsiteY3" fmla="*/ 486745 h 486745"/>
                    <a:gd name="connsiteX4" fmla="*/ 0 w 973591"/>
                    <a:gd name="connsiteY4" fmla="*/ 0 h 48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591" h="486745">
                      <a:moveTo>
                        <a:pt x="0" y="0"/>
                      </a:moveTo>
                      <a:lnTo>
                        <a:pt x="973591" y="0"/>
                      </a:lnTo>
                      <a:lnTo>
                        <a:pt x="973591" y="486745"/>
                      </a:lnTo>
                      <a:lnTo>
                        <a:pt x="0" y="4867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685" tIns="19685" rIns="19685" bIns="19685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100" b="1" kern="1200" dirty="0">
                      <a:solidFill>
                        <a:srgbClr val="595959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rPr>
                    <a:t> </a:t>
                  </a:r>
                </a:p>
              </p:txBody>
            </p:sp>
            <p:sp>
              <p:nvSpPr>
                <p:cNvPr id="4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EC874660-1513-6B4C-A80F-AD05AC09EF91}"/>
                    </a:ext>
                  </a:extLst>
                </p:cNvPr>
                <p:cNvSpPr/>
                <p:nvPr/>
              </p:nvSpPr>
              <p:spPr>
                <a:xfrm>
                  <a:off x="5793154" y="4299283"/>
                  <a:ext cx="973591" cy="486745"/>
                </a:xfrm>
                <a:custGeom>
                  <a:avLst/>
                  <a:gdLst>
                    <a:gd name="connsiteX0" fmla="*/ 0 w 973591"/>
                    <a:gd name="connsiteY0" fmla="*/ 0 h 486745"/>
                    <a:gd name="connsiteX1" fmla="*/ 973591 w 973591"/>
                    <a:gd name="connsiteY1" fmla="*/ 0 h 486745"/>
                    <a:gd name="connsiteX2" fmla="*/ 973591 w 973591"/>
                    <a:gd name="connsiteY2" fmla="*/ 486745 h 486745"/>
                    <a:gd name="connsiteX3" fmla="*/ 0 w 973591"/>
                    <a:gd name="connsiteY3" fmla="*/ 486745 h 486745"/>
                    <a:gd name="connsiteX4" fmla="*/ 0 w 973591"/>
                    <a:gd name="connsiteY4" fmla="*/ 0 h 48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591" h="486745">
                      <a:moveTo>
                        <a:pt x="0" y="0"/>
                      </a:moveTo>
                      <a:lnTo>
                        <a:pt x="973591" y="0"/>
                      </a:lnTo>
                      <a:lnTo>
                        <a:pt x="973591" y="486745"/>
                      </a:lnTo>
                      <a:lnTo>
                        <a:pt x="0" y="4867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685" tIns="19685" rIns="19685" bIns="19685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100" b="1" kern="1200">
                    <a:solidFill>
                      <a:srgbClr val="595959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49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3508B5E7-F1C4-5840-B4ED-8A32086E06B6}"/>
                    </a:ext>
                  </a:extLst>
                </p:cNvPr>
                <p:cNvSpPr/>
                <p:nvPr/>
              </p:nvSpPr>
              <p:spPr>
                <a:xfrm>
                  <a:off x="5306522" y="5329250"/>
                  <a:ext cx="973591" cy="486745"/>
                </a:xfrm>
                <a:custGeom>
                  <a:avLst/>
                  <a:gdLst>
                    <a:gd name="connsiteX0" fmla="*/ 0 w 973591"/>
                    <a:gd name="connsiteY0" fmla="*/ 0 h 486745"/>
                    <a:gd name="connsiteX1" fmla="*/ 973591 w 973591"/>
                    <a:gd name="connsiteY1" fmla="*/ 0 h 486745"/>
                    <a:gd name="connsiteX2" fmla="*/ 973591 w 973591"/>
                    <a:gd name="connsiteY2" fmla="*/ 486745 h 486745"/>
                    <a:gd name="connsiteX3" fmla="*/ 0 w 973591"/>
                    <a:gd name="connsiteY3" fmla="*/ 486745 h 486745"/>
                    <a:gd name="connsiteX4" fmla="*/ 0 w 973591"/>
                    <a:gd name="connsiteY4" fmla="*/ 0 h 48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591" h="486745">
                      <a:moveTo>
                        <a:pt x="0" y="0"/>
                      </a:moveTo>
                      <a:lnTo>
                        <a:pt x="973591" y="0"/>
                      </a:lnTo>
                      <a:lnTo>
                        <a:pt x="973591" y="486745"/>
                      </a:lnTo>
                      <a:lnTo>
                        <a:pt x="0" y="4867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685" tIns="19685" rIns="19685" bIns="19685" numCol="1" spcCol="1270" anchor="ctr" anchorCtr="0">
                  <a:noAutofit/>
                </a:bodyPr>
                <a:lstStyle/>
                <a:p>
                  <a:pPr lvl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100" b="1" kern="1200" dirty="0">
                      <a:solidFill>
                        <a:srgbClr val="595959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rPr>
                    <a:t> </a:t>
                  </a:r>
                </a:p>
              </p:txBody>
            </p:sp>
            <p:sp>
              <p:nvSpPr>
                <p:cNvPr id="68" name="Oval 19">
                  <a:extLst>
                    <a:ext uri="{FF2B5EF4-FFF2-40B4-BE49-F238E27FC236}">
                      <a16:creationId xmlns="" xmlns:a16="http://schemas.microsoft.com/office/drawing/2014/main" id="{071EED87-77EF-6F44-B9CE-7EA034B2AE80}"/>
                    </a:ext>
                  </a:extLst>
                </p:cNvPr>
                <p:cNvSpPr/>
                <p:nvPr/>
              </p:nvSpPr>
              <p:spPr>
                <a:xfrm>
                  <a:off x="5960025" y="4241112"/>
                  <a:ext cx="584388" cy="584388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6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grpSp>
              <p:nvGrpSpPr>
                <p:cNvPr id="53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BF41C622-7D5B-1F47-A66C-11A27984D68B}"/>
                    </a:ext>
                  </a:extLst>
                </p:cNvPr>
                <p:cNvGrpSpPr/>
                <p:nvPr/>
              </p:nvGrpSpPr>
              <p:grpSpPr>
                <a:xfrm>
                  <a:off x="4923304" y="2686852"/>
                  <a:ext cx="1744609" cy="1744787"/>
                  <a:chOff x="4981360" y="2567267"/>
                  <a:chExt cx="1744609" cy="1744787"/>
                </a:xfrm>
              </p:grpSpPr>
              <p:sp>
                <p:nvSpPr>
                  <p:cNvPr id="59" name="Shape 58">
                    <a:extLst>
                      <a:ext uri="{FF2B5EF4-FFF2-40B4-BE49-F238E27FC236}">
                        <a16:creationId xmlns="" xmlns:a16="http://schemas.microsoft.com/office/drawing/2014/main" id="{E6D6344C-31DC-3946-8046-46F889444BA7}"/>
                      </a:ext>
                    </a:extLst>
                  </p:cNvPr>
                  <p:cNvSpPr/>
                  <p:nvPr/>
                </p:nvSpPr>
                <p:spPr>
                  <a:xfrm>
                    <a:off x="4981360" y="2567267"/>
                    <a:ext cx="1744609" cy="1744787"/>
                  </a:xfrm>
                  <a:prstGeom prst="leftCircularArrow">
                    <a:avLst>
                      <a:gd name="adj1" fmla="val 10980"/>
                      <a:gd name="adj2" fmla="val 1142322"/>
                      <a:gd name="adj3" fmla="val 6300000"/>
                      <a:gd name="adj4" fmla="val 18900000"/>
                      <a:gd name="adj5" fmla="val 12500"/>
                    </a:avLst>
                  </a:prstGeom>
                  <a:solidFill>
                    <a:schemeClr val="accent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64" name="Oval 15">
                    <a:extLst>
                      <a:ext uri="{FF2B5EF4-FFF2-40B4-BE49-F238E27FC236}">
                        <a16:creationId xmlns="" xmlns:a16="http://schemas.microsoft.com/office/drawing/2014/main" id="{2BAE6471-CFF3-B945-8CF5-5C02EB1795E7}"/>
                      </a:ext>
                    </a:extLst>
                  </p:cNvPr>
                  <p:cNvSpPr/>
                  <p:nvPr/>
                </p:nvSpPr>
                <p:spPr>
                  <a:xfrm>
                    <a:off x="5534908" y="3119282"/>
                    <a:ext cx="584388" cy="584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endParaRPr>
                  </a:p>
                </p:txBody>
              </p:sp>
            </p:grpSp>
            <p:grpSp>
              <p:nvGrpSpPr>
                <p:cNvPr id="55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    <a:extLst>
                    <a:ext uri="{FF2B5EF4-FFF2-40B4-BE49-F238E27FC236}">
                      <a16:creationId xmlns="" xmlns:a16="http://schemas.microsoft.com/office/drawing/2014/main" id="{163EDCB4-DCC1-3045-92AB-BF51E47552F4}"/>
                    </a:ext>
                  </a:extLst>
                </p:cNvPr>
                <p:cNvGrpSpPr/>
                <p:nvPr/>
              </p:nvGrpSpPr>
              <p:grpSpPr>
                <a:xfrm>
                  <a:off x="5407972" y="1684213"/>
                  <a:ext cx="1744609" cy="1744787"/>
                  <a:chOff x="5466028" y="1564628"/>
                  <a:chExt cx="1744609" cy="1744787"/>
                </a:xfrm>
              </p:grpSpPr>
              <p:sp>
                <p:nvSpPr>
                  <p:cNvPr id="56" name="Circular Arrow 12">
                    <a:extLst>
                      <a:ext uri="{FF2B5EF4-FFF2-40B4-BE49-F238E27FC236}">
                        <a16:creationId xmlns="" xmlns:a16="http://schemas.microsoft.com/office/drawing/2014/main" id="{83C2A2E4-05E2-EB4D-8DD5-4DC8E18C862B}"/>
                      </a:ext>
                    </a:extLst>
                  </p:cNvPr>
                  <p:cNvSpPr/>
                  <p:nvPr/>
                </p:nvSpPr>
                <p:spPr>
                  <a:xfrm>
                    <a:off x="5466028" y="1564628"/>
                    <a:ext cx="1744609" cy="1744787"/>
                  </a:xfrm>
                  <a:prstGeom prst="circularArrow">
                    <a:avLst>
                      <a:gd name="adj1" fmla="val 10980"/>
                      <a:gd name="adj2" fmla="val 1142322"/>
                      <a:gd name="adj3" fmla="val 4500000"/>
                      <a:gd name="adj4" fmla="val 10800000"/>
                      <a:gd name="adj5" fmla="val 12500"/>
                    </a:avLst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58" name="Oval 13">
                    <a:extLst>
                      <a:ext uri="{FF2B5EF4-FFF2-40B4-BE49-F238E27FC236}">
                        <a16:creationId xmlns="" xmlns:a16="http://schemas.microsoft.com/office/drawing/2014/main" id="{C595AE00-7FD9-3E42-893F-83785B60F62B}"/>
                      </a:ext>
                    </a:extLst>
                  </p:cNvPr>
                  <p:cNvSpPr/>
                  <p:nvPr/>
                </p:nvSpPr>
                <p:spPr>
                  <a:xfrm>
                    <a:off x="6050547" y="2147096"/>
                    <a:ext cx="584388" cy="5843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72" name="矩形 35">
                <a:extLst>
                  <a:ext uri="{FF2B5EF4-FFF2-40B4-BE49-F238E27FC236}">
                    <a16:creationId xmlns="" xmlns:a16="http://schemas.microsoft.com/office/drawing/2014/main" id="{39A755D7-D049-4F44-8DD1-7C70AB604316}"/>
                  </a:ext>
                </a:extLst>
              </p:cNvPr>
              <p:cNvSpPr/>
              <p:nvPr/>
            </p:nvSpPr>
            <p:spPr>
              <a:xfrm>
                <a:off x="7150971" y="2187088"/>
                <a:ext cx="2241974" cy="67365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ЦЕЛЕВАЯ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ru-RU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ОРДИНАТУРА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3" name="矩形 35">
                <a:extLst>
                  <a:ext uri="{FF2B5EF4-FFF2-40B4-BE49-F238E27FC236}">
                    <a16:creationId xmlns="" xmlns:a16="http://schemas.microsoft.com/office/drawing/2014/main" id="{39A755D7-D049-4F44-8DD1-7C70AB604316}"/>
                  </a:ext>
                </a:extLst>
              </p:cNvPr>
              <p:cNvSpPr/>
              <p:nvPr/>
            </p:nvSpPr>
            <p:spPr>
              <a:xfrm>
                <a:off x="3394883" y="3083380"/>
                <a:ext cx="2241974" cy="12651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ЕЖЕМЕСЯЧНАЯ СТИПЕНДИЯ СТУДЕНТАМ ЦЕЛЕВИКАМ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4" name="矩形 35">
                <a:extLst>
                  <a:ext uri="{FF2B5EF4-FFF2-40B4-BE49-F238E27FC236}">
                    <a16:creationId xmlns="" xmlns:a16="http://schemas.microsoft.com/office/drawing/2014/main" id="{39A755D7-D049-4F44-8DD1-7C70AB604316}"/>
                  </a:ext>
                </a:extLst>
              </p:cNvPr>
              <p:cNvSpPr/>
              <p:nvPr/>
            </p:nvSpPr>
            <p:spPr>
              <a:xfrm>
                <a:off x="7091221" y="4187685"/>
                <a:ext cx="2241974" cy="9694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ЕДИНОВРЕМЕННАЯ ВЫПЛАТА ПРИ ТРУДОУСТРОЙСТВЕ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矩形 40">
                <a:extLst>
                  <a:ext uri="{FF2B5EF4-FFF2-40B4-BE49-F238E27FC236}">
                    <a16:creationId xmlns="" xmlns:a16="http://schemas.microsoft.com/office/drawing/2014/main" id="{417635EC-A970-BA42-9075-98EA3A76F4B2}"/>
                  </a:ext>
                </a:extLst>
              </p:cNvPr>
              <p:cNvSpPr/>
              <p:nvPr/>
            </p:nvSpPr>
            <p:spPr>
              <a:xfrm>
                <a:off x="7145777" y="5201128"/>
                <a:ext cx="2717425" cy="4501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altLang="zh-CN" sz="2400" b="1" dirty="0" smtClean="0">
                    <a:solidFill>
                      <a:srgbClr val="CC0000"/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200 000 РУБ.</a:t>
                </a:r>
                <a:endParaRPr lang="zh-CN" altLang="en-US" sz="2400" b="1" dirty="0">
                  <a:solidFill>
                    <a:srgbClr val="CC0000"/>
                  </a:solidFill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6" name="矩形 40">
                <a:extLst>
                  <a:ext uri="{FF2B5EF4-FFF2-40B4-BE49-F238E27FC236}">
                    <a16:creationId xmlns="" xmlns:a16="http://schemas.microsoft.com/office/drawing/2014/main" id="{417635EC-A970-BA42-9075-98EA3A76F4B2}"/>
                  </a:ext>
                </a:extLst>
              </p:cNvPr>
              <p:cNvSpPr/>
              <p:nvPr/>
            </p:nvSpPr>
            <p:spPr>
              <a:xfrm>
                <a:off x="3425594" y="4416960"/>
                <a:ext cx="2717425" cy="4764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ru-RU" altLang="zh-CN" sz="2400" b="1" dirty="0" smtClean="0">
                    <a:solidFill>
                      <a:srgbClr val="CC0000"/>
                    </a:solidFill>
                    <a:ea typeface="inpin heiti" panose="00000500000000000000" pitchFamily="2" charset="-122"/>
                    <a:sym typeface="inpin heiti" panose="00000500000000000000" pitchFamily="2" charset="-122"/>
                  </a:rPr>
                  <a:t>10 000 РУБ.</a:t>
                </a:r>
                <a:endParaRPr lang="zh-CN" altLang="en-US" sz="2400" b="1" dirty="0">
                  <a:solidFill>
                    <a:srgbClr val="CC0000"/>
                  </a:solidFill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6" name="Скругленный прямоугольник 25"/>
          <p:cNvSpPr/>
          <p:nvPr/>
        </p:nvSpPr>
        <p:spPr>
          <a:xfrm>
            <a:off x="1667916" y="168221"/>
            <a:ext cx="8560013" cy="8452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ЦЕЛЕВАЯ ПОДГОТОВКА</a:t>
            </a:r>
            <a:endParaRPr lang="ru-RU" sz="24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782850" y="1735437"/>
            <a:ext cx="2726392" cy="1295914"/>
          </a:xfrm>
          <a:prstGeom prst="wedgeRoundRectCallout">
            <a:avLst>
              <a:gd name="adj1" fmla="val -46770"/>
              <a:gd name="adj2" fmla="val -108120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Меры поддержки начинают действовать уже на этапе обучения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6189" y="5670474"/>
            <a:ext cx="530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</a:rPr>
              <a:t>Также в нашем регионе предоставляется возможность воспользоваться программой по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</a:rPr>
              <a:t>ВОЗМЕЩЕНИЮ СТОИМОСТИ ОБУЧЕНИЯ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</a:rPr>
              <a:t>(ОРДИНАТУРА)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7667" r="7234" b="7389"/>
          <a:stretch/>
        </p:blipFill>
        <p:spPr>
          <a:xfrm>
            <a:off x="9612725" y="4320416"/>
            <a:ext cx="2412787" cy="24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8055595" y="4395632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10163270" y="4385840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7916" y="168221"/>
            <a:ext cx="8560013" cy="8452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ДЕНЕЖНЫЕ ВЫПЛАТЫ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                                    ЖИЛИЩНЫЕ ПРОГРАММЫ</a:t>
            </a:r>
            <a:endParaRPr lang="ru-RU" sz="2400" dirty="0"/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78317" y="1602121"/>
            <a:ext cx="9235366" cy="4487475"/>
            <a:chOff x="1270661" y="2049393"/>
            <a:chExt cx="7508682" cy="3961627"/>
          </a:xfrm>
        </p:grpSpPr>
        <p:grpSp>
          <p:nvGrpSpPr>
            <p:cNvPr id="79" name="组合 34">
              <a:extLst>
                <a:ext uri="{FF2B5EF4-FFF2-40B4-BE49-F238E27FC236}">
                  <a16:creationId xmlns="" xmlns:a16="http://schemas.microsoft.com/office/drawing/2014/main" id="{E88E1DFA-456D-1A2F-E3CB-50BDF97D53FF}"/>
                </a:ext>
              </a:extLst>
            </p:cNvPr>
            <p:cNvGrpSpPr/>
            <p:nvPr/>
          </p:nvGrpSpPr>
          <p:grpSpPr>
            <a:xfrm>
              <a:off x="1270661" y="2049393"/>
              <a:ext cx="1536636" cy="3951740"/>
              <a:chOff x="1085921" y="1518355"/>
              <a:chExt cx="1536636" cy="3951740"/>
            </a:xfrm>
            <a:solidFill>
              <a:srgbClr val="3E8853"/>
            </a:solidFill>
          </p:grpSpPr>
          <p:sp>
            <p:nvSpPr>
              <p:cNvPr id="81" name="Freeform 6">
                <a:extLst>
                  <a:ext uri="{FF2B5EF4-FFF2-40B4-BE49-F238E27FC236}">
                    <a16:creationId xmlns="" xmlns:a16="http://schemas.microsoft.com/office/drawing/2014/main" id="{F95D999F-C1F2-3B07-766D-A95974A6D7A5}"/>
                  </a:ext>
                </a:extLst>
              </p:cNvPr>
              <p:cNvSpPr>
                <a:spLocks/>
              </p:cNvSpPr>
              <p:nvPr/>
            </p:nvSpPr>
            <p:spPr bwMode="auto">
              <a:xfrm rot="367074">
                <a:off x="1085921" y="2209258"/>
                <a:ext cx="1536636" cy="3260837"/>
              </a:xfrm>
              <a:custGeom>
                <a:avLst/>
                <a:gdLst>
                  <a:gd name="T0" fmla="*/ 0 w 898"/>
                  <a:gd name="T1" fmla="*/ 76 h 1935"/>
                  <a:gd name="T2" fmla="*/ 211 w 898"/>
                  <a:gd name="T3" fmla="*/ 1935 h 1935"/>
                  <a:gd name="T4" fmla="*/ 898 w 898"/>
                  <a:gd name="T5" fmla="*/ 1857 h 1935"/>
                  <a:gd name="T6" fmla="*/ 690 w 898"/>
                  <a:gd name="T7" fmla="*/ 0 h 1935"/>
                  <a:gd name="T8" fmla="*/ 589 w 898"/>
                  <a:gd name="T9" fmla="*/ 10 h 1935"/>
                  <a:gd name="T10" fmla="*/ 636 w 898"/>
                  <a:gd name="T11" fmla="*/ 444 h 1935"/>
                  <a:gd name="T12" fmla="*/ 402 w 898"/>
                  <a:gd name="T13" fmla="*/ 470 h 1935"/>
                  <a:gd name="T14" fmla="*/ 352 w 898"/>
                  <a:gd name="T15" fmla="*/ 38 h 1935"/>
                  <a:gd name="T16" fmla="*/ 0 w 898"/>
                  <a:gd name="T17" fmla="*/ 76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8" h="1935">
                    <a:moveTo>
                      <a:pt x="0" y="76"/>
                    </a:moveTo>
                    <a:lnTo>
                      <a:pt x="211" y="1935"/>
                    </a:lnTo>
                    <a:lnTo>
                      <a:pt x="898" y="1857"/>
                    </a:lnTo>
                    <a:lnTo>
                      <a:pt x="690" y="0"/>
                    </a:lnTo>
                    <a:lnTo>
                      <a:pt x="589" y="10"/>
                    </a:lnTo>
                    <a:lnTo>
                      <a:pt x="636" y="444"/>
                    </a:lnTo>
                    <a:lnTo>
                      <a:pt x="402" y="470"/>
                    </a:lnTo>
                    <a:lnTo>
                      <a:pt x="352" y="3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9000">
                        <a:srgbClr val="007382"/>
                      </a:gs>
                      <a:gs pos="49000">
                        <a:srgbClr val="F55591"/>
                      </a:gs>
                    </a:gsLst>
                    <a:lin ang="132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="" xmlns:a16="http://schemas.microsoft.com/office/drawing/2014/main" id="{7B796194-8CEE-DD16-CDC1-4211C6D9809E}"/>
                  </a:ext>
                </a:extLst>
              </p:cNvPr>
              <p:cNvSpPr>
                <a:spLocks/>
              </p:cNvSpPr>
              <p:nvPr/>
            </p:nvSpPr>
            <p:spPr bwMode="auto">
              <a:xfrm rot="367074">
                <a:off x="1443179" y="1518355"/>
                <a:ext cx="840908" cy="785297"/>
              </a:xfrm>
              <a:custGeom>
                <a:avLst/>
                <a:gdLst>
                  <a:gd name="T0" fmla="*/ 191 w 211"/>
                  <a:gd name="T1" fmla="*/ 0 h 197"/>
                  <a:gd name="T2" fmla="*/ 211 w 211"/>
                  <a:gd name="T3" fmla="*/ 175 h 197"/>
                  <a:gd name="T4" fmla="*/ 111 w 211"/>
                  <a:gd name="T5" fmla="*/ 187 h 197"/>
                  <a:gd name="T6" fmla="*/ 106 w 211"/>
                  <a:gd name="T7" fmla="*/ 134 h 197"/>
                  <a:gd name="T8" fmla="*/ 9 w 211"/>
                  <a:gd name="T9" fmla="*/ 197 h 197"/>
                  <a:gd name="T10" fmla="*/ 0 w 211"/>
                  <a:gd name="T11" fmla="*/ 117 h 197"/>
                  <a:gd name="T12" fmla="*/ 110 w 211"/>
                  <a:gd name="T13" fmla="*/ 9 h 197"/>
                  <a:gd name="T14" fmla="*/ 191 w 211"/>
                  <a:gd name="T1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97">
                    <a:moveTo>
                      <a:pt x="191" y="0"/>
                    </a:moveTo>
                    <a:cubicBezTo>
                      <a:pt x="211" y="175"/>
                      <a:pt x="211" y="175"/>
                      <a:pt x="211" y="175"/>
                    </a:cubicBezTo>
                    <a:cubicBezTo>
                      <a:pt x="111" y="187"/>
                      <a:pt x="111" y="187"/>
                      <a:pt x="111" y="18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78" y="163"/>
                      <a:pt x="46" y="181"/>
                      <a:pt x="9" y="19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54" y="92"/>
                      <a:pt x="90" y="65"/>
                      <a:pt x="110" y="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组合 38">
              <a:extLst>
                <a:ext uri="{FF2B5EF4-FFF2-40B4-BE49-F238E27FC236}">
                  <a16:creationId xmlns="" xmlns:a16="http://schemas.microsoft.com/office/drawing/2014/main" id="{92B5D230-BF7B-42E1-A2A9-89B3AD0FBCC1}"/>
                </a:ext>
              </a:extLst>
            </p:cNvPr>
            <p:cNvGrpSpPr/>
            <p:nvPr/>
          </p:nvGrpSpPr>
          <p:grpSpPr>
            <a:xfrm>
              <a:off x="3418502" y="2053386"/>
              <a:ext cx="1436141" cy="3946397"/>
              <a:chOff x="3330014" y="1748587"/>
              <a:chExt cx="1436141" cy="3946397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grpSp>
            <p:nvGrpSpPr>
              <p:cNvPr id="84" name="组合 39">
                <a:extLst>
                  <a:ext uri="{FF2B5EF4-FFF2-40B4-BE49-F238E27FC236}">
                    <a16:creationId xmlns="" xmlns:a16="http://schemas.microsoft.com/office/drawing/2014/main" id="{D7C0C54A-E6FD-03DF-DA29-D5A9757BCD47}"/>
                  </a:ext>
                </a:extLst>
              </p:cNvPr>
              <p:cNvGrpSpPr/>
              <p:nvPr/>
            </p:nvGrpSpPr>
            <p:grpSpPr>
              <a:xfrm>
                <a:off x="3330014" y="1748587"/>
                <a:ext cx="1436141" cy="3946397"/>
                <a:chOff x="2905756" y="1572125"/>
                <a:chExt cx="1436141" cy="3946397"/>
              </a:xfrm>
              <a:grpFill/>
            </p:grpSpPr>
            <p:sp>
              <p:nvSpPr>
                <p:cNvPr id="86" name="Freeform 8">
                  <a:extLst>
                    <a:ext uri="{FF2B5EF4-FFF2-40B4-BE49-F238E27FC236}">
                      <a16:creationId xmlns="" xmlns:a16="http://schemas.microsoft.com/office/drawing/2014/main" id="{658604CE-3F1B-BE5D-C77E-1B8F11EDE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349297">
                  <a:off x="2905756" y="2269481"/>
                  <a:ext cx="1346464" cy="3249041"/>
                </a:xfrm>
                <a:custGeom>
                  <a:avLst/>
                  <a:gdLst>
                    <a:gd name="T0" fmla="*/ 338 w 338"/>
                    <a:gd name="T1" fmla="*/ 207 h 816"/>
                    <a:gd name="T2" fmla="*/ 294 w 338"/>
                    <a:gd name="T3" fmla="*/ 816 h 816"/>
                    <a:gd name="T4" fmla="*/ 0 w 338"/>
                    <a:gd name="T5" fmla="*/ 795 h 816"/>
                    <a:gd name="T6" fmla="*/ 57 w 338"/>
                    <a:gd name="T7" fmla="*/ 0 h 816"/>
                    <a:gd name="T8" fmla="*/ 198 w 338"/>
                    <a:gd name="T9" fmla="*/ 10 h 816"/>
                    <a:gd name="T10" fmla="*/ 44 w 338"/>
                    <a:gd name="T11" fmla="*/ 185 h 816"/>
                    <a:gd name="T12" fmla="*/ 338 w 338"/>
                    <a:gd name="T13" fmla="*/ 207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8" h="816">
                      <a:moveTo>
                        <a:pt x="338" y="207"/>
                      </a:moveTo>
                      <a:cubicBezTo>
                        <a:pt x="294" y="816"/>
                        <a:pt x="294" y="816"/>
                        <a:pt x="294" y="816"/>
                      </a:cubicBezTo>
                      <a:cubicBezTo>
                        <a:pt x="0" y="795"/>
                        <a:pt x="0" y="795"/>
                        <a:pt x="0" y="795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104" y="4"/>
                        <a:pt x="151" y="7"/>
                        <a:pt x="198" y="10"/>
                      </a:cubicBezTo>
                      <a:cubicBezTo>
                        <a:pt x="141" y="49"/>
                        <a:pt x="61" y="93"/>
                        <a:pt x="44" y="185"/>
                      </a:cubicBezTo>
                      <a:lnTo>
                        <a:pt x="338" y="2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9">
                  <a:extLst>
                    <a:ext uri="{FF2B5EF4-FFF2-40B4-BE49-F238E27FC236}">
                      <a16:creationId xmlns="" xmlns:a16="http://schemas.microsoft.com/office/drawing/2014/main" id="{44D4EA01-C77E-1EB3-F93F-8EA8A3CCF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349297">
                  <a:off x="3572435" y="2318965"/>
                  <a:ext cx="637001" cy="426352"/>
                </a:xfrm>
                <a:custGeom>
                  <a:avLst/>
                  <a:gdLst>
                    <a:gd name="T0" fmla="*/ 160 w 160"/>
                    <a:gd name="T1" fmla="*/ 3 h 107"/>
                    <a:gd name="T2" fmla="*/ 152 w 160"/>
                    <a:gd name="T3" fmla="*/ 107 h 107"/>
                    <a:gd name="T4" fmla="*/ 0 w 160"/>
                    <a:gd name="T5" fmla="*/ 96 h 107"/>
                    <a:gd name="T6" fmla="*/ 131 w 160"/>
                    <a:gd name="T7" fmla="*/ 0 h 107"/>
                    <a:gd name="T8" fmla="*/ 160 w 160"/>
                    <a:gd name="T9" fmla="*/ 3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07">
                      <a:moveTo>
                        <a:pt x="160" y="3"/>
                      </a:moveTo>
                      <a:cubicBezTo>
                        <a:pt x="152" y="107"/>
                        <a:pt x="152" y="107"/>
                        <a:pt x="152" y="107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30" y="65"/>
                        <a:pt x="95" y="41"/>
                        <a:pt x="131" y="0"/>
                      </a:cubicBez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reflection blurRad="127000" stA="52000" endA="300" endPos="19000" dist="304800" dir="5400000" sy="-100000" algn="bl" rotWithShape="0"/>
                </a:effec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0">
                  <a:extLst>
                    <a:ext uri="{FF2B5EF4-FFF2-40B4-BE49-F238E27FC236}">
                      <a16:creationId xmlns="" xmlns:a16="http://schemas.microsoft.com/office/drawing/2014/main" id="{6978573A-8F58-5FAB-3D66-0BA5D23B6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349297">
                  <a:off x="3035877" y="1572125"/>
                  <a:ext cx="1306020" cy="760019"/>
                </a:xfrm>
                <a:custGeom>
                  <a:avLst/>
                  <a:gdLst>
                    <a:gd name="T0" fmla="*/ 99 w 328"/>
                    <a:gd name="T1" fmla="*/ 124 h 191"/>
                    <a:gd name="T2" fmla="*/ 0 w 328"/>
                    <a:gd name="T3" fmla="*/ 108 h 191"/>
                    <a:gd name="T4" fmla="*/ 159 w 328"/>
                    <a:gd name="T5" fmla="*/ 5 h 191"/>
                    <a:gd name="T6" fmla="*/ 255 w 328"/>
                    <a:gd name="T7" fmla="*/ 191 h 191"/>
                    <a:gd name="T8" fmla="*/ 130 w 328"/>
                    <a:gd name="T9" fmla="*/ 182 h 191"/>
                    <a:gd name="T10" fmla="*/ 173 w 328"/>
                    <a:gd name="T11" fmla="*/ 83 h 191"/>
                    <a:gd name="T12" fmla="*/ 99 w 328"/>
                    <a:gd name="T13" fmla="*/ 124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8" h="191">
                      <a:moveTo>
                        <a:pt x="99" y="124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4" y="0"/>
                        <a:pt x="97" y="3"/>
                        <a:pt x="159" y="5"/>
                      </a:cubicBezTo>
                      <a:cubicBezTo>
                        <a:pt x="273" y="9"/>
                        <a:pt x="328" y="110"/>
                        <a:pt x="255" y="191"/>
                      </a:cubicBezTo>
                      <a:cubicBezTo>
                        <a:pt x="130" y="182"/>
                        <a:pt x="130" y="182"/>
                        <a:pt x="130" y="182"/>
                      </a:cubicBezTo>
                      <a:cubicBezTo>
                        <a:pt x="162" y="164"/>
                        <a:pt x="215" y="119"/>
                        <a:pt x="173" y="83"/>
                      </a:cubicBezTo>
                      <a:cubicBezTo>
                        <a:pt x="153" y="65"/>
                        <a:pt x="106" y="66"/>
                        <a:pt x="99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矩形 40">
                <a:extLst>
                  <a:ext uri="{FF2B5EF4-FFF2-40B4-BE49-F238E27FC236}">
                    <a16:creationId xmlns="" xmlns:a16="http://schemas.microsoft.com/office/drawing/2014/main" id="{22CC9856-BBC4-AEDF-4432-D997562F31FA}"/>
                  </a:ext>
                </a:extLst>
              </p:cNvPr>
              <p:cNvSpPr/>
              <p:nvPr/>
            </p:nvSpPr>
            <p:spPr>
              <a:xfrm>
                <a:off x="3448004" y="3492809"/>
                <a:ext cx="1164625" cy="141289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земский доктор</a:t>
                </a:r>
                <a:b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от 1 000 000 до 1 500 000 руб.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45">
              <a:extLst>
                <a:ext uri="{FF2B5EF4-FFF2-40B4-BE49-F238E27FC236}">
                  <a16:creationId xmlns="" xmlns:a16="http://schemas.microsoft.com/office/drawing/2014/main" id="{72D58ACE-F083-D8E3-06D2-4223121B7AD8}"/>
                </a:ext>
              </a:extLst>
            </p:cNvPr>
            <p:cNvGrpSpPr/>
            <p:nvPr/>
          </p:nvGrpSpPr>
          <p:grpSpPr>
            <a:xfrm>
              <a:off x="5489120" y="2066678"/>
              <a:ext cx="1397020" cy="3933105"/>
              <a:chOff x="5277961" y="1504799"/>
              <a:chExt cx="1397020" cy="3933105"/>
            </a:xfrm>
            <a:solidFill>
              <a:srgbClr val="3E8853"/>
            </a:solidFill>
          </p:grpSpPr>
          <p:sp>
            <p:nvSpPr>
              <p:cNvPr id="92" name="Freeform 11">
                <a:extLst>
                  <a:ext uri="{FF2B5EF4-FFF2-40B4-BE49-F238E27FC236}">
                    <a16:creationId xmlns="" xmlns:a16="http://schemas.microsoft.com/office/drawing/2014/main" id="{EEA465BB-29E5-9D7E-6995-7912AD2A175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60000">
                <a:off x="5277961" y="2192233"/>
                <a:ext cx="1397020" cy="3245671"/>
              </a:xfrm>
              <a:custGeom>
                <a:avLst/>
                <a:gdLst>
                  <a:gd name="T0" fmla="*/ 175 w 351"/>
                  <a:gd name="T1" fmla="*/ 9 h 815"/>
                  <a:gd name="T2" fmla="*/ 57 w 351"/>
                  <a:gd name="T3" fmla="*/ 0 h 815"/>
                  <a:gd name="T4" fmla="*/ 0 w 351"/>
                  <a:gd name="T5" fmla="*/ 793 h 815"/>
                  <a:gd name="T6" fmla="*/ 294 w 351"/>
                  <a:gd name="T7" fmla="*/ 815 h 815"/>
                  <a:gd name="T8" fmla="*/ 351 w 351"/>
                  <a:gd name="T9" fmla="*/ 21 h 815"/>
                  <a:gd name="T10" fmla="*/ 314 w 351"/>
                  <a:gd name="T11" fmla="*/ 19 h 815"/>
                  <a:gd name="T12" fmla="*/ 346 w 351"/>
                  <a:gd name="T13" fmla="*/ 93 h 815"/>
                  <a:gd name="T14" fmla="*/ 187 w 351"/>
                  <a:gd name="T15" fmla="*/ 202 h 815"/>
                  <a:gd name="T16" fmla="*/ 51 w 351"/>
                  <a:gd name="T17" fmla="*/ 92 h 815"/>
                  <a:gd name="T18" fmla="*/ 151 w 351"/>
                  <a:gd name="T19" fmla="*/ 86 h 815"/>
                  <a:gd name="T20" fmla="*/ 246 w 351"/>
                  <a:gd name="T21" fmla="*/ 94 h 815"/>
                  <a:gd name="T22" fmla="*/ 171 w 351"/>
                  <a:gd name="T23" fmla="*/ 39 h 815"/>
                  <a:gd name="T24" fmla="*/ 175 w 351"/>
                  <a:gd name="T25" fmla="*/ 9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815">
                    <a:moveTo>
                      <a:pt x="175" y="9"/>
                    </a:moveTo>
                    <a:cubicBezTo>
                      <a:pt x="136" y="6"/>
                      <a:pt x="97" y="3"/>
                      <a:pt x="57" y="0"/>
                    </a:cubicBezTo>
                    <a:cubicBezTo>
                      <a:pt x="38" y="265"/>
                      <a:pt x="19" y="529"/>
                      <a:pt x="0" y="793"/>
                    </a:cubicBezTo>
                    <a:cubicBezTo>
                      <a:pt x="98" y="801"/>
                      <a:pt x="196" y="808"/>
                      <a:pt x="294" y="815"/>
                    </a:cubicBezTo>
                    <a:cubicBezTo>
                      <a:pt x="313" y="550"/>
                      <a:pt x="332" y="286"/>
                      <a:pt x="351" y="21"/>
                    </a:cubicBezTo>
                    <a:cubicBezTo>
                      <a:pt x="338" y="20"/>
                      <a:pt x="326" y="20"/>
                      <a:pt x="314" y="19"/>
                    </a:cubicBezTo>
                    <a:cubicBezTo>
                      <a:pt x="338" y="37"/>
                      <a:pt x="348" y="61"/>
                      <a:pt x="346" y="93"/>
                    </a:cubicBezTo>
                    <a:cubicBezTo>
                      <a:pt x="340" y="168"/>
                      <a:pt x="274" y="213"/>
                      <a:pt x="187" y="202"/>
                    </a:cubicBezTo>
                    <a:cubicBezTo>
                      <a:pt x="113" y="193"/>
                      <a:pt x="71" y="171"/>
                      <a:pt x="51" y="92"/>
                    </a:cubicBezTo>
                    <a:cubicBezTo>
                      <a:pt x="151" y="86"/>
                      <a:pt x="151" y="86"/>
                      <a:pt x="151" y="86"/>
                    </a:cubicBezTo>
                    <a:cubicBezTo>
                      <a:pt x="159" y="170"/>
                      <a:pt x="243" y="148"/>
                      <a:pt x="246" y="94"/>
                    </a:cubicBezTo>
                    <a:cubicBezTo>
                      <a:pt x="248" y="54"/>
                      <a:pt x="227" y="25"/>
                      <a:pt x="171" y="39"/>
                    </a:cubicBezTo>
                    <a:cubicBezTo>
                      <a:pt x="172" y="29"/>
                      <a:pt x="174" y="19"/>
                      <a:pt x="175" y="9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12">
                <a:extLst>
                  <a:ext uri="{FF2B5EF4-FFF2-40B4-BE49-F238E27FC236}">
                    <a16:creationId xmlns="" xmlns:a16="http://schemas.microsoft.com/office/drawing/2014/main" id="{A3B68096-5E37-3357-AF03-85C5F02DB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60000">
                <a:off x="5423003" y="1504799"/>
                <a:ext cx="1209964" cy="754964"/>
              </a:xfrm>
              <a:custGeom>
                <a:avLst/>
                <a:gdLst>
                  <a:gd name="T0" fmla="*/ 91 w 304"/>
                  <a:gd name="T1" fmla="*/ 109 h 190"/>
                  <a:gd name="T2" fmla="*/ 0 w 304"/>
                  <a:gd name="T3" fmla="*/ 86 h 190"/>
                  <a:gd name="T4" fmla="*/ 152 w 304"/>
                  <a:gd name="T5" fmla="*/ 4 h 190"/>
                  <a:gd name="T6" fmla="*/ 214 w 304"/>
                  <a:gd name="T7" fmla="*/ 175 h 190"/>
                  <a:gd name="T8" fmla="*/ 244 w 304"/>
                  <a:gd name="T9" fmla="*/ 190 h 190"/>
                  <a:gd name="T10" fmla="*/ 105 w 304"/>
                  <a:gd name="T11" fmla="*/ 180 h 190"/>
                  <a:gd name="T12" fmla="*/ 111 w 304"/>
                  <a:gd name="T13" fmla="*/ 140 h 190"/>
                  <a:gd name="T14" fmla="*/ 164 w 304"/>
                  <a:gd name="T15" fmla="*/ 79 h 190"/>
                  <a:gd name="T16" fmla="*/ 91 w 304"/>
                  <a:gd name="T17" fmla="*/ 10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4" h="190">
                    <a:moveTo>
                      <a:pt x="91" y="109"/>
                    </a:moveTo>
                    <a:cubicBezTo>
                      <a:pt x="61" y="102"/>
                      <a:pt x="30" y="94"/>
                      <a:pt x="0" y="86"/>
                    </a:cubicBezTo>
                    <a:cubicBezTo>
                      <a:pt x="26" y="6"/>
                      <a:pt x="95" y="0"/>
                      <a:pt x="152" y="4"/>
                    </a:cubicBezTo>
                    <a:cubicBezTo>
                      <a:pt x="304" y="17"/>
                      <a:pt x="289" y="146"/>
                      <a:pt x="214" y="175"/>
                    </a:cubicBezTo>
                    <a:cubicBezTo>
                      <a:pt x="224" y="179"/>
                      <a:pt x="235" y="184"/>
                      <a:pt x="244" y="190"/>
                    </a:cubicBezTo>
                    <a:cubicBezTo>
                      <a:pt x="105" y="180"/>
                      <a:pt x="105" y="180"/>
                      <a:pt x="105" y="180"/>
                    </a:cubicBezTo>
                    <a:cubicBezTo>
                      <a:pt x="111" y="140"/>
                      <a:pt x="111" y="140"/>
                      <a:pt x="111" y="140"/>
                    </a:cubicBezTo>
                    <a:cubicBezTo>
                      <a:pt x="170" y="152"/>
                      <a:pt x="181" y="101"/>
                      <a:pt x="164" y="79"/>
                    </a:cubicBezTo>
                    <a:cubicBezTo>
                      <a:pt x="149" y="57"/>
                      <a:pt x="98" y="59"/>
                      <a:pt x="91" y="109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49">
              <a:extLst>
                <a:ext uri="{FF2B5EF4-FFF2-40B4-BE49-F238E27FC236}">
                  <a16:creationId xmlns="" xmlns:a16="http://schemas.microsoft.com/office/drawing/2014/main" id="{8A5A16E4-19D7-C717-32A2-EF48EF1A2BA2}"/>
                </a:ext>
              </a:extLst>
            </p:cNvPr>
            <p:cNvGrpSpPr/>
            <p:nvPr/>
          </p:nvGrpSpPr>
          <p:grpSpPr>
            <a:xfrm>
              <a:off x="7533991" y="2085831"/>
              <a:ext cx="1245352" cy="3925189"/>
              <a:chOff x="7432129" y="1769795"/>
              <a:chExt cx="1245352" cy="3925189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grpSp>
            <p:nvGrpSpPr>
              <p:cNvPr id="95" name="组合 50">
                <a:extLst>
                  <a:ext uri="{FF2B5EF4-FFF2-40B4-BE49-F238E27FC236}">
                    <a16:creationId xmlns="" xmlns:a16="http://schemas.microsoft.com/office/drawing/2014/main" id="{A2489C86-B6F8-BBDC-8399-4CEE2DEC0F5A}"/>
                  </a:ext>
                </a:extLst>
              </p:cNvPr>
              <p:cNvGrpSpPr/>
              <p:nvPr/>
            </p:nvGrpSpPr>
            <p:grpSpPr>
              <a:xfrm>
                <a:off x="7432129" y="1769795"/>
                <a:ext cx="1245352" cy="3925189"/>
                <a:chOff x="7166337" y="1466225"/>
                <a:chExt cx="1245352" cy="3925189"/>
              </a:xfrm>
              <a:grpFill/>
            </p:grpSpPr>
            <p:sp>
              <p:nvSpPr>
                <p:cNvPr id="97" name="Freeform 13">
                  <a:extLst>
                    <a:ext uri="{FF2B5EF4-FFF2-40B4-BE49-F238E27FC236}">
                      <a16:creationId xmlns="" xmlns:a16="http://schemas.microsoft.com/office/drawing/2014/main" id="{37428903-3F86-349A-8718-1999015E2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7166337" y="2646245"/>
                  <a:ext cx="1245352" cy="2745169"/>
                </a:xfrm>
                <a:custGeom>
                  <a:avLst/>
                  <a:gdLst>
                    <a:gd name="T0" fmla="*/ 0 w 739"/>
                    <a:gd name="T1" fmla="*/ 18 h 1629"/>
                    <a:gd name="T2" fmla="*/ 428 w 739"/>
                    <a:gd name="T3" fmla="*/ 7 h 1629"/>
                    <a:gd name="T4" fmla="*/ 432 w 739"/>
                    <a:gd name="T5" fmla="*/ 167 h 1629"/>
                    <a:gd name="T6" fmla="*/ 638 w 739"/>
                    <a:gd name="T7" fmla="*/ 163 h 1629"/>
                    <a:gd name="T8" fmla="*/ 633 w 739"/>
                    <a:gd name="T9" fmla="*/ 2 h 1629"/>
                    <a:gd name="T10" fmla="*/ 699 w 739"/>
                    <a:gd name="T11" fmla="*/ 0 h 1629"/>
                    <a:gd name="T12" fmla="*/ 739 w 739"/>
                    <a:gd name="T13" fmla="*/ 1611 h 1629"/>
                    <a:gd name="T14" fmla="*/ 40 w 739"/>
                    <a:gd name="T15" fmla="*/ 1629 h 1629"/>
                    <a:gd name="T16" fmla="*/ 0 w 739"/>
                    <a:gd name="T17" fmla="*/ 18 h 1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9" h="1629">
                      <a:moveTo>
                        <a:pt x="0" y="18"/>
                      </a:moveTo>
                      <a:lnTo>
                        <a:pt x="428" y="7"/>
                      </a:lnTo>
                      <a:lnTo>
                        <a:pt x="432" y="167"/>
                      </a:lnTo>
                      <a:lnTo>
                        <a:pt x="638" y="163"/>
                      </a:lnTo>
                      <a:lnTo>
                        <a:pt x="633" y="2"/>
                      </a:lnTo>
                      <a:lnTo>
                        <a:pt x="699" y="0"/>
                      </a:lnTo>
                      <a:lnTo>
                        <a:pt x="739" y="1611"/>
                      </a:lnTo>
                      <a:lnTo>
                        <a:pt x="40" y="162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">
                  <a:extLst>
                    <a:ext uri="{FF2B5EF4-FFF2-40B4-BE49-F238E27FC236}">
                      <a16:creationId xmlns="" xmlns:a16="http://schemas.microsoft.com/office/drawing/2014/main" id="{27D8244C-F5ED-B01E-82D6-5BB409C61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8251894" y="2184889"/>
                  <a:ext cx="114593" cy="166833"/>
                </a:xfrm>
                <a:custGeom>
                  <a:avLst/>
                  <a:gdLst>
                    <a:gd name="T0" fmla="*/ 68 w 68"/>
                    <a:gd name="T1" fmla="*/ 97 h 99"/>
                    <a:gd name="T2" fmla="*/ 66 w 68"/>
                    <a:gd name="T3" fmla="*/ 0 h 99"/>
                    <a:gd name="T4" fmla="*/ 0 w 68"/>
                    <a:gd name="T5" fmla="*/ 0 h 99"/>
                    <a:gd name="T6" fmla="*/ 2 w 68"/>
                    <a:gd name="T7" fmla="*/ 99 h 99"/>
                    <a:gd name="T8" fmla="*/ 68 w 68"/>
                    <a:gd name="T9" fmla="*/ 9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99">
                      <a:moveTo>
                        <a:pt x="68" y="97"/>
                      </a:move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2" y="99"/>
                      </a:lnTo>
                      <a:lnTo>
                        <a:pt x="68" y="9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reflection blurRad="114300" stA="52000" endA="300" endPos="26000" dist="381000" dir="5400000" sy="-100000" algn="bl" rotWithShape="0"/>
                </a:effec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6">
                  <a:extLst>
                    <a:ext uri="{FF2B5EF4-FFF2-40B4-BE49-F238E27FC236}">
                      <a16:creationId xmlns="" xmlns:a16="http://schemas.microsoft.com/office/drawing/2014/main" id="{BC80CB07-2BB1-F9F9-BE97-67C8544D8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7530445" y="2186404"/>
                  <a:ext cx="379167" cy="175260"/>
                </a:xfrm>
                <a:custGeom>
                  <a:avLst/>
                  <a:gdLst>
                    <a:gd name="T0" fmla="*/ 222 w 225"/>
                    <a:gd name="T1" fmla="*/ 0 h 104"/>
                    <a:gd name="T2" fmla="*/ 225 w 225"/>
                    <a:gd name="T3" fmla="*/ 97 h 104"/>
                    <a:gd name="T4" fmla="*/ 0 w 225"/>
                    <a:gd name="T5" fmla="*/ 104 h 104"/>
                    <a:gd name="T6" fmla="*/ 81 w 225"/>
                    <a:gd name="T7" fmla="*/ 2 h 104"/>
                    <a:gd name="T8" fmla="*/ 222 w 225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" h="104">
                      <a:moveTo>
                        <a:pt x="222" y="0"/>
                      </a:moveTo>
                      <a:lnTo>
                        <a:pt x="225" y="97"/>
                      </a:lnTo>
                      <a:lnTo>
                        <a:pt x="0" y="104"/>
                      </a:lnTo>
                      <a:lnTo>
                        <a:pt x="81" y="2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reflection blurRad="114300" stA="52000" endA="300" endPos="26000" dist="381000" dir="5400000" sy="-100000" algn="bl" rotWithShape="0"/>
                </a:effec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7">
                  <a:extLst>
                    <a:ext uri="{FF2B5EF4-FFF2-40B4-BE49-F238E27FC236}">
                      <a16:creationId xmlns="" xmlns:a16="http://schemas.microsoft.com/office/drawing/2014/main" id="{7F233200-AC34-3065-6540-69E264FDA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7185069" y="2193277"/>
                  <a:ext cx="119648" cy="143240"/>
                </a:xfrm>
                <a:custGeom>
                  <a:avLst/>
                  <a:gdLst>
                    <a:gd name="T0" fmla="*/ 2 w 71"/>
                    <a:gd name="T1" fmla="*/ 85 h 85"/>
                    <a:gd name="T2" fmla="*/ 0 w 71"/>
                    <a:gd name="T3" fmla="*/ 0 h 85"/>
                    <a:gd name="T4" fmla="*/ 71 w 71"/>
                    <a:gd name="T5" fmla="*/ 0 h 85"/>
                    <a:gd name="T6" fmla="*/ 2 w 71"/>
                    <a:gd name="T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85">
                      <a:moveTo>
                        <a:pt x="2" y="85"/>
                      </a:move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2" y="85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reflection blurRad="114300" stA="52000" endA="300" endPos="26000" dist="381000" dir="5400000" sy="-100000" algn="bl" rotWithShape="0"/>
                </a:effec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8">
                  <a:extLst>
                    <a:ext uri="{FF2B5EF4-FFF2-40B4-BE49-F238E27FC236}">
                      <a16:creationId xmlns="" xmlns:a16="http://schemas.microsoft.com/office/drawing/2014/main" id="{7231A554-4229-62CC-5117-D98A707A8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7312312" y="1466225"/>
                  <a:ext cx="947075" cy="736427"/>
                </a:xfrm>
                <a:custGeom>
                  <a:avLst/>
                  <a:gdLst>
                    <a:gd name="T0" fmla="*/ 550 w 562"/>
                    <a:gd name="T1" fmla="*/ 0 h 437"/>
                    <a:gd name="T2" fmla="*/ 345 w 562"/>
                    <a:gd name="T3" fmla="*/ 5 h 437"/>
                    <a:gd name="T4" fmla="*/ 0 w 562"/>
                    <a:gd name="T5" fmla="*/ 437 h 437"/>
                    <a:gd name="T6" fmla="*/ 215 w 562"/>
                    <a:gd name="T7" fmla="*/ 430 h 437"/>
                    <a:gd name="T8" fmla="*/ 352 w 562"/>
                    <a:gd name="T9" fmla="*/ 258 h 437"/>
                    <a:gd name="T10" fmla="*/ 356 w 562"/>
                    <a:gd name="T11" fmla="*/ 428 h 437"/>
                    <a:gd name="T12" fmla="*/ 562 w 562"/>
                    <a:gd name="T13" fmla="*/ 421 h 437"/>
                    <a:gd name="T14" fmla="*/ 550 w 562"/>
                    <a:gd name="T15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2" h="437">
                      <a:moveTo>
                        <a:pt x="550" y="0"/>
                      </a:moveTo>
                      <a:lnTo>
                        <a:pt x="345" y="5"/>
                      </a:lnTo>
                      <a:lnTo>
                        <a:pt x="0" y="437"/>
                      </a:lnTo>
                      <a:lnTo>
                        <a:pt x="215" y="430"/>
                      </a:lnTo>
                      <a:lnTo>
                        <a:pt x="352" y="258"/>
                      </a:lnTo>
                      <a:lnTo>
                        <a:pt x="356" y="428"/>
                      </a:lnTo>
                      <a:lnTo>
                        <a:pt x="562" y="421"/>
                      </a:lnTo>
                      <a:lnTo>
                        <a:pt x="55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" name="矩形 51">
                <a:extLst>
                  <a:ext uri="{FF2B5EF4-FFF2-40B4-BE49-F238E27FC236}">
                    <a16:creationId xmlns="" xmlns:a16="http://schemas.microsoft.com/office/drawing/2014/main" id="{9F42AB2B-D494-8728-8034-FD42931909AE}"/>
                  </a:ext>
                </a:extLst>
              </p:cNvPr>
              <p:cNvSpPr/>
              <p:nvPr/>
            </p:nvSpPr>
            <p:spPr>
              <a:xfrm>
                <a:off x="7477450" y="3460108"/>
                <a:ext cx="1156156" cy="124987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служебное жилье</a:t>
                </a:r>
              </a:p>
              <a:p>
                <a:pPr algn="ctr"/>
                <a: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/>
                </a:r>
                <a:br>
                  <a:rPr lang="ru-RU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96687" y="3596102"/>
            <a:ext cx="147636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>выплата </a:t>
            </a:r>
            <a:b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>при первом </a:t>
            </a:r>
            <a: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трудоустройстве</a:t>
            </a:r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от </a:t>
            </a:r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>450 000 до </a:t>
            </a:r>
            <a:b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>1 800 000 руб. 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ru-RU" dirty="0"/>
          </a:p>
        </p:txBody>
      </p:sp>
      <p:sp>
        <p:nvSpPr>
          <p:cNvPr id="36" name="矩形 51">
            <a:extLst>
              <a:ext uri="{FF2B5EF4-FFF2-40B4-BE49-F238E27FC236}">
                <a16:creationId xmlns="" xmlns:a16="http://schemas.microsoft.com/office/drawing/2014/main" id="{9F42AB2B-D494-8728-8034-FD42931909AE}"/>
              </a:ext>
            </a:extLst>
          </p:cNvPr>
          <p:cNvSpPr/>
          <p:nvPr/>
        </p:nvSpPr>
        <p:spPr>
          <a:xfrm>
            <a:off x="6818307" y="3575067"/>
            <a:ext cx="1422024" cy="1661993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bg1"/>
                </a:solidFill>
                <a:cs typeface="+mn-ea"/>
                <a:sym typeface="+mn-lt"/>
              </a:rPr>
              <a:t>к</a:t>
            </a:r>
            <a:r>
              <a:rPr lang="ru-RU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омпенсация найма жилья</a:t>
            </a:r>
            <a: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ru-RU" altLang="zh-CN" sz="1400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15 000 </a:t>
            </a:r>
            <a:r>
              <a:rPr lang="ru-RU" altLang="zh-CN" sz="1600" b="1" dirty="0" err="1" smtClean="0">
                <a:solidFill>
                  <a:schemeClr val="bg1"/>
                </a:solidFill>
                <a:cs typeface="+mn-ea"/>
                <a:sym typeface="+mn-lt"/>
              </a:rPr>
              <a:t>мес</a:t>
            </a:r>
            <a:r>
              <a:rPr lang="ru-RU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br>
              <a:rPr lang="ru-RU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ru-RU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3 года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8055595" y="4395632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10163270" y="4385840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7916" y="168221"/>
            <a:ext cx="8560013" cy="8452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ФОРМИРОВАНИЕ КАДРОВОГО РЕЗЕРВА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АДМИНИСТРАТИВНАЯ ПОДДЕРЖКА</a:t>
            </a:r>
            <a:endParaRPr lang="ru-RU" sz="2400" dirty="0"/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8163" r="7061" b="7896"/>
          <a:stretch/>
        </p:blipFill>
        <p:spPr>
          <a:xfrm>
            <a:off x="9551254" y="4251904"/>
            <a:ext cx="2524203" cy="2472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932" y="14163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Министерство здравоохранения </a:t>
            </a:r>
            <a:r>
              <a:rPr lang="ru-RU" dirty="0" smtClean="0"/>
              <a:t>Калининградской </a:t>
            </a:r>
            <a:r>
              <a:rPr lang="ru-RU" dirty="0"/>
              <a:t>области формирует </a:t>
            </a:r>
            <a:r>
              <a:rPr lang="ru-RU" b="1" dirty="0"/>
              <a:t>резерв управленческих кадров</a:t>
            </a:r>
            <a:r>
              <a:rPr lang="ru-RU" dirty="0"/>
              <a:t> из медицинских работников, обладающих незаурядными качествами профессионала, управленца, хозяйственника, менеджера, для замещения ключевых вакантных позиций на всех уровнях системы здравоохранения.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42790" y="3557405"/>
            <a:ext cx="6113302" cy="2735819"/>
            <a:chOff x="742790" y="3557405"/>
            <a:chExt cx="5669286" cy="26154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42790" y="3557405"/>
              <a:ext cx="4571750" cy="1210624"/>
              <a:chOff x="742790" y="3557405"/>
              <a:chExt cx="4571750" cy="1210624"/>
            </a:xfrm>
          </p:grpSpPr>
          <p:sp>
            <p:nvSpPr>
              <p:cNvPr id="65" name="Freeform 68">
                <a:extLst>
                  <a:ext uri="{FF2B5EF4-FFF2-40B4-BE49-F238E27FC236}">
                    <a16:creationId xmlns="" xmlns:a16="http://schemas.microsoft.com/office/drawing/2014/main" id="{60EE3AE3-6F87-CBC4-28B7-3CEE075E5C6D}"/>
                  </a:ext>
                </a:extLst>
              </p:cNvPr>
              <p:cNvSpPr/>
              <p:nvPr/>
            </p:nvSpPr>
            <p:spPr>
              <a:xfrm>
                <a:off x="2089633" y="3632767"/>
                <a:ext cx="3224907" cy="1052138"/>
              </a:xfrm>
              <a:custGeom>
                <a:avLst/>
                <a:gdLst>
                  <a:gd name="connsiteX0" fmla="*/ 131527 w 789146"/>
                  <a:gd name="connsiteY0" fmla="*/ 0 h 2110763"/>
                  <a:gd name="connsiteX1" fmla="*/ 657619 w 789146"/>
                  <a:gd name="connsiteY1" fmla="*/ 0 h 2110763"/>
                  <a:gd name="connsiteX2" fmla="*/ 750623 w 789146"/>
                  <a:gd name="connsiteY2" fmla="*/ 38524 h 2110763"/>
                  <a:gd name="connsiteX3" fmla="*/ 789146 w 789146"/>
                  <a:gd name="connsiteY3" fmla="*/ 131528 h 2110763"/>
                  <a:gd name="connsiteX4" fmla="*/ 789146 w 789146"/>
                  <a:gd name="connsiteY4" fmla="*/ 2110763 h 2110763"/>
                  <a:gd name="connsiteX5" fmla="*/ 789146 w 789146"/>
                  <a:gd name="connsiteY5" fmla="*/ 2110763 h 2110763"/>
                  <a:gd name="connsiteX6" fmla="*/ 789146 w 789146"/>
                  <a:gd name="connsiteY6" fmla="*/ 2110763 h 2110763"/>
                  <a:gd name="connsiteX7" fmla="*/ 0 w 789146"/>
                  <a:gd name="connsiteY7" fmla="*/ 2110763 h 2110763"/>
                  <a:gd name="connsiteX8" fmla="*/ 0 w 789146"/>
                  <a:gd name="connsiteY8" fmla="*/ 2110763 h 2110763"/>
                  <a:gd name="connsiteX9" fmla="*/ 0 w 789146"/>
                  <a:gd name="connsiteY9" fmla="*/ 2110763 h 2110763"/>
                  <a:gd name="connsiteX10" fmla="*/ 0 w 789146"/>
                  <a:gd name="connsiteY10" fmla="*/ 131527 h 2110763"/>
                  <a:gd name="connsiteX11" fmla="*/ 38524 w 789146"/>
                  <a:gd name="connsiteY11" fmla="*/ 38523 h 2110763"/>
                  <a:gd name="connsiteX12" fmla="*/ 131528 w 789146"/>
                  <a:gd name="connsiteY12" fmla="*/ 0 h 2110763"/>
                  <a:gd name="connsiteX13" fmla="*/ 131527 w 789146"/>
                  <a:gd name="connsiteY13" fmla="*/ 0 h 211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146" h="2110763">
                    <a:moveTo>
                      <a:pt x="789146" y="351802"/>
                    </a:moveTo>
                    <a:lnTo>
                      <a:pt x="789146" y="1758961"/>
                    </a:lnTo>
                    <a:cubicBezTo>
                      <a:pt x="789146" y="1852264"/>
                      <a:pt x="783965" y="1941748"/>
                      <a:pt x="774743" y="2007723"/>
                    </a:cubicBezTo>
                    <a:cubicBezTo>
                      <a:pt x="765521" y="2073698"/>
                      <a:pt x="753013" y="2110762"/>
                      <a:pt x="739972" y="2110762"/>
                    </a:cubicBezTo>
                    <a:lnTo>
                      <a:pt x="0" y="2110762"/>
                    </a:lnTo>
                    <a:lnTo>
                      <a:pt x="0" y="2110762"/>
                    </a:lnTo>
                    <a:lnTo>
                      <a:pt x="0" y="211076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39972" y="1"/>
                    </a:lnTo>
                    <a:cubicBezTo>
                      <a:pt x="753014" y="1"/>
                      <a:pt x="765522" y="37065"/>
                      <a:pt x="774743" y="103043"/>
                    </a:cubicBezTo>
                    <a:cubicBezTo>
                      <a:pt x="783965" y="169018"/>
                      <a:pt x="789146" y="258502"/>
                      <a:pt x="789146" y="351805"/>
                    </a:cubicBezTo>
                    <a:lnTo>
                      <a:pt x="789146" y="3518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8609" tIns="69987" rIns="69987" bIns="69989" numCol="1" spcCol="1270" anchor="ctr" anchorCtr="0">
                <a:noAutofit/>
              </a:bodyPr>
              <a:lstStyle/>
              <a:p>
                <a:pPr marL="304773" lvl="1" indent="-304773" defTabSz="1303754">
                  <a:lnSpc>
                    <a:spcPct val="120000"/>
                  </a:lnSpc>
                  <a:spcAft>
                    <a:spcPct val="15000"/>
                  </a:spcAft>
                  <a:buChar char="••"/>
                </a:pPr>
                <a:endParaRPr lang="en-US" sz="758" dirty="0">
                  <a:cs typeface="+mn-ea"/>
                  <a:sym typeface="+mn-lt"/>
                </a:endParaRPr>
              </a:p>
              <a:p>
                <a:pPr marL="304773" lvl="1" indent="-304773" defTabSz="1303754">
                  <a:lnSpc>
                    <a:spcPct val="120000"/>
                  </a:lnSpc>
                  <a:spcAft>
                    <a:spcPct val="15000"/>
                  </a:spcAft>
                  <a:buChar char="••"/>
                </a:pPr>
                <a:endParaRPr lang="en-US" sz="758" dirty="0">
                  <a:cs typeface="+mn-ea"/>
                  <a:sym typeface="+mn-lt"/>
                </a:endParaRPr>
              </a:p>
            </p:txBody>
          </p:sp>
          <p:sp>
            <p:nvSpPr>
              <p:cNvPr id="66" name="Rounded Rectangle 67">
                <a:extLst>
                  <a:ext uri="{FF2B5EF4-FFF2-40B4-BE49-F238E27FC236}">
                    <a16:creationId xmlns="" xmlns:a16="http://schemas.microsoft.com/office/drawing/2014/main" id="{F669862F-CE58-B447-86A3-860F59FA50AA}"/>
                  </a:ext>
                </a:extLst>
              </p:cNvPr>
              <p:cNvSpPr/>
              <p:nvPr/>
            </p:nvSpPr>
            <p:spPr>
              <a:xfrm>
                <a:off x="742790" y="3557405"/>
                <a:ext cx="1357430" cy="1210624"/>
              </a:xfrm>
              <a:prstGeom prst="roundRect">
                <a:avLst/>
              </a:prstGeom>
              <a:solidFill>
                <a:srgbClr val="3E885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363016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4000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="" xmlns:a16="http://schemas.microsoft.com/office/drawing/2014/main" id="{C354FD66-863D-7681-DA40-91D30AE1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396" y="3938895"/>
                <a:ext cx="414601" cy="414601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3E88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1840326" y="4962244"/>
              <a:ext cx="4571750" cy="1210624"/>
              <a:chOff x="742790" y="3557405"/>
              <a:chExt cx="4571750" cy="1210624"/>
            </a:xfrm>
          </p:grpSpPr>
          <p:sp>
            <p:nvSpPr>
              <p:cNvPr id="77" name="Freeform 68">
                <a:extLst>
                  <a:ext uri="{FF2B5EF4-FFF2-40B4-BE49-F238E27FC236}">
                    <a16:creationId xmlns="" xmlns:a16="http://schemas.microsoft.com/office/drawing/2014/main" id="{60EE3AE3-6F87-CBC4-28B7-3CEE075E5C6D}"/>
                  </a:ext>
                </a:extLst>
              </p:cNvPr>
              <p:cNvSpPr/>
              <p:nvPr/>
            </p:nvSpPr>
            <p:spPr>
              <a:xfrm>
                <a:off x="2089633" y="3632767"/>
                <a:ext cx="3224907" cy="1052138"/>
              </a:xfrm>
              <a:custGeom>
                <a:avLst/>
                <a:gdLst>
                  <a:gd name="connsiteX0" fmla="*/ 131527 w 789146"/>
                  <a:gd name="connsiteY0" fmla="*/ 0 h 2110763"/>
                  <a:gd name="connsiteX1" fmla="*/ 657619 w 789146"/>
                  <a:gd name="connsiteY1" fmla="*/ 0 h 2110763"/>
                  <a:gd name="connsiteX2" fmla="*/ 750623 w 789146"/>
                  <a:gd name="connsiteY2" fmla="*/ 38524 h 2110763"/>
                  <a:gd name="connsiteX3" fmla="*/ 789146 w 789146"/>
                  <a:gd name="connsiteY3" fmla="*/ 131528 h 2110763"/>
                  <a:gd name="connsiteX4" fmla="*/ 789146 w 789146"/>
                  <a:gd name="connsiteY4" fmla="*/ 2110763 h 2110763"/>
                  <a:gd name="connsiteX5" fmla="*/ 789146 w 789146"/>
                  <a:gd name="connsiteY5" fmla="*/ 2110763 h 2110763"/>
                  <a:gd name="connsiteX6" fmla="*/ 789146 w 789146"/>
                  <a:gd name="connsiteY6" fmla="*/ 2110763 h 2110763"/>
                  <a:gd name="connsiteX7" fmla="*/ 0 w 789146"/>
                  <a:gd name="connsiteY7" fmla="*/ 2110763 h 2110763"/>
                  <a:gd name="connsiteX8" fmla="*/ 0 w 789146"/>
                  <a:gd name="connsiteY8" fmla="*/ 2110763 h 2110763"/>
                  <a:gd name="connsiteX9" fmla="*/ 0 w 789146"/>
                  <a:gd name="connsiteY9" fmla="*/ 2110763 h 2110763"/>
                  <a:gd name="connsiteX10" fmla="*/ 0 w 789146"/>
                  <a:gd name="connsiteY10" fmla="*/ 131527 h 2110763"/>
                  <a:gd name="connsiteX11" fmla="*/ 38524 w 789146"/>
                  <a:gd name="connsiteY11" fmla="*/ 38523 h 2110763"/>
                  <a:gd name="connsiteX12" fmla="*/ 131528 w 789146"/>
                  <a:gd name="connsiteY12" fmla="*/ 0 h 2110763"/>
                  <a:gd name="connsiteX13" fmla="*/ 131527 w 789146"/>
                  <a:gd name="connsiteY13" fmla="*/ 0 h 211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146" h="2110763">
                    <a:moveTo>
                      <a:pt x="789146" y="351802"/>
                    </a:moveTo>
                    <a:lnTo>
                      <a:pt x="789146" y="1758961"/>
                    </a:lnTo>
                    <a:cubicBezTo>
                      <a:pt x="789146" y="1852264"/>
                      <a:pt x="783965" y="1941748"/>
                      <a:pt x="774743" y="2007723"/>
                    </a:cubicBezTo>
                    <a:cubicBezTo>
                      <a:pt x="765521" y="2073698"/>
                      <a:pt x="753013" y="2110762"/>
                      <a:pt x="739972" y="2110762"/>
                    </a:cubicBezTo>
                    <a:lnTo>
                      <a:pt x="0" y="2110762"/>
                    </a:lnTo>
                    <a:lnTo>
                      <a:pt x="0" y="2110762"/>
                    </a:lnTo>
                    <a:lnTo>
                      <a:pt x="0" y="211076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39972" y="1"/>
                    </a:lnTo>
                    <a:cubicBezTo>
                      <a:pt x="753014" y="1"/>
                      <a:pt x="765522" y="37065"/>
                      <a:pt x="774743" y="103043"/>
                    </a:cubicBezTo>
                    <a:cubicBezTo>
                      <a:pt x="783965" y="169018"/>
                      <a:pt x="789146" y="258502"/>
                      <a:pt x="789146" y="351805"/>
                    </a:cubicBezTo>
                    <a:lnTo>
                      <a:pt x="789146" y="3518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8609" tIns="69987" rIns="69987" bIns="69989" numCol="1" spcCol="1270" anchor="ctr" anchorCtr="0">
                <a:noAutofit/>
              </a:bodyPr>
              <a:lstStyle/>
              <a:p>
                <a:pPr marL="304773" lvl="1" indent="-304773" defTabSz="1303754">
                  <a:lnSpc>
                    <a:spcPct val="120000"/>
                  </a:lnSpc>
                  <a:spcAft>
                    <a:spcPct val="15000"/>
                  </a:spcAft>
                  <a:buChar char="••"/>
                </a:pPr>
                <a:endParaRPr lang="en-US" sz="758" dirty="0">
                  <a:cs typeface="+mn-ea"/>
                  <a:sym typeface="+mn-lt"/>
                </a:endParaRPr>
              </a:p>
              <a:p>
                <a:pPr marL="304773" lvl="1" indent="-304773" defTabSz="1303754">
                  <a:lnSpc>
                    <a:spcPct val="120000"/>
                  </a:lnSpc>
                  <a:spcAft>
                    <a:spcPct val="15000"/>
                  </a:spcAft>
                  <a:buChar char="••"/>
                </a:pPr>
                <a:endParaRPr lang="en-US" sz="758" dirty="0">
                  <a:cs typeface="+mn-ea"/>
                  <a:sym typeface="+mn-lt"/>
                </a:endParaRPr>
              </a:p>
            </p:txBody>
          </p:sp>
          <p:sp>
            <p:nvSpPr>
              <p:cNvPr id="78" name="Rounded Rectangle 67">
                <a:extLst>
                  <a:ext uri="{FF2B5EF4-FFF2-40B4-BE49-F238E27FC236}">
                    <a16:creationId xmlns="" xmlns:a16="http://schemas.microsoft.com/office/drawing/2014/main" id="{F669862F-CE58-B447-86A3-860F59FA50AA}"/>
                  </a:ext>
                </a:extLst>
              </p:cNvPr>
              <p:cNvSpPr/>
              <p:nvPr/>
            </p:nvSpPr>
            <p:spPr>
              <a:xfrm>
                <a:off x="742790" y="3557405"/>
                <a:ext cx="1357430" cy="121062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363016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4000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="" xmlns:a16="http://schemas.microsoft.com/office/drawing/2014/main" id="{C354FD66-863D-7681-DA40-91D30AE1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396" y="3938895"/>
                <a:ext cx="414601" cy="414601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45" y="20"/>
                  </a:cxn>
                  <a:cxn ang="0">
                    <a:pos x="42" y="17"/>
                  </a:cxn>
                  <a:cxn ang="0">
                    <a:pos x="40" y="16"/>
                  </a:cxn>
                  <a:cxn ang="0">
                    <a:pos x="38" y="17"/>
                  </a:cxn>
                  <a:cxn ang="0">
                    <a:pos x="24" y="31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9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22" y="43"/>
                  </a:cxn>
                  <a:cxn ang="0">
                    <a:pos x="24" y="43"/>
                  </a:cxn>
                  <a:cxn ang="0">
                    <a:pos x="26" y="43"/>
                  </a:cxn>
                  <a:cxn ang="0">
                    <a:pos x="45" y="23"/>
                  </a:cxn>
                  <a:cxn ang="0">
                    <a:pos x="46" y="22"/>
                  </a:cxn>
                  <a:cxn ang="0">
                    <a:pos x="45" y="20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039863" y="3684514"/>
            <a:ext cx="248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одействие </a:t>
            </a:r>
            <a:r>
              <a:rPr lang="ru-RU" b="1" dirty="0">
                <a:solidFill>
                  <a:srgbClr val="002060"/>
                </a:solidFill>
              </a:rPr>
              <a:t>профессиональному и должностному росту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89554" y="5104167"/>
            <a:ext cx="2556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замещение </a:t>
            </a:r>
            <a:r>
              <a:rPr lang="ru-RU" sz="1600" b="1" dirty="0">
                <a:solidFill>
                  <a:srgbClr val="002060"/>
                </a:solidFill>
              </a:rPr>
              <a:t>ключевых вакантных позиций на всех уровнях системы здравоохранения.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0" y="3506435"/>
            <a:ext cx="1182835" cy="118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66" y="5143953"/>
            <a:ext cx="987734" cy="9877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74" y="1835614"/>
            <a:ext cx="2520603" cy="25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8055595" y="4395632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Freeform: Shape 19">
            <a:extLst>
              <a:ext uri="{FF2B5EF4-FFF2-40B4-BE49-F238E27FC236}">
                <a16:creationId xmlns="" xmlns:a16="http://schemas.microsoft.com/office/drawing/2014/main" id="{6AE558C0-34E8-C847-9B2E-6909A08F18DC}"/>
              </a:ext>
            </a:extLst>
          </p:cNvPr>
          <p:cNvSpPr>
            <a:spLocks/>
          </p:cNvSpPr>
          <p:nvPr/>
        </p:nvSpPr>
        <p:spPr bwMode="auto">
          <a:xfrm>
            <a:off x="10163270" y="4385840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7916" y="168221"/>
            <a:ext cx="8560013" cy="8452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КАДРОВАЯ ПОТРЕБНОСТЬ</a:t>
            </a:r>
            <a:endParaRPr lang="ru-RU" sz="2400" dirty="0"/>
          </a:p>
        </p:txBody>
      </p:sp>
      <p:sp>
        <p:nvSpPr>
          <p:cNvPr id="28" name="Рамка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7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6430" r="6337" b="7541"/>
          <a:stretch/>
        </p:blipFill>
        <p:spPr>
          <a:xfrm>
            <a:off x="9435993" y="4119680"/>
            <a:ext cx="2654834" cy="264227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21977"/>
              </p:ext>
            </p:extLst>
          </p:nvPr>
        </p:nvGraphicFramePr>
        <p:xfrm>
          <a:off x="3537885" y="1183873"/>
          <a:ext cx="4845396" cy="549331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44243"/>
                <a:gridCol w="2501153"/>
              </a:tblGrid>
              <a:tr h="367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ДОЛЖНОСТЬ</a:t>
                      </a:r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</a:tr>
              <a:tr h="4282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Врач-акушер-гинеколог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Врач-инфекционист</a:t>
                      </a:r>
                      <a:endParaRPr lang="ru-RU" sz="1050" b="1" kern="1200" dirty="0" smtClean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39561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Врач-анестезиолог-реаниматолог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Врач-ревматолог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87378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Врач-детский хирург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Врач-рентгенолог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32536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Врач-хирург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Врач-стоматолог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61942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Врач-кардиолог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Врач-судебно-</a:t>
                      </a:r>
                      <a:b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медицинский </a:t>
                      </a:r>
                      <a:r>
                        <a:rPr lang="ru-RU" sz="1050" b="1" kern="1200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эксперт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32536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Врач-невролог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Врач-травматолог-ортопед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32536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Врач-онколог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</a:t>
                      </a:r>
                      <a:r>
                        <a:rPr lang="ru-RU" sz="1050" b="1" kern="1200" dirty="0" err="1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трансфузиолог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539561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</a:t>
                      </a:r>
                      <a:r>
                        <a:rPr lang="ru-RU" sz="1050" b="1" kern="1200" dirty="0" err="1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оториноларинголог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Врач-фтизиатр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87378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Врач-офтальмолог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Врач-эндокринолог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32536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Врач-педиатр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</a:t>
                      </a:r>
                      <a:r>
                        <a:rPr lang="ru-RU" sz="1050" b="1" kern="1200" dirty="0" err="1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эндоскопист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428213"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Врач-педиатр участковый</a:t>
                      </a:r>
                      <a:endParaRPr lang="ru-RU" sz="1050" b="1" dirty="0">
                        <a:solidFill>
                          <a:srgbClr val="0033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 </a:t>
                      </a:r>
                      <a:r>
                        <a:rPr lang="ru-RU" sz="1050" b="1" kern="1200" dirty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скорой медицинской помощи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619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1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Врач-терапевт</a:t>
                      </a:r>
                      <a:endParaRPr lang="ru-RU" sz="1050" b="1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 ультразвуковой диагностики</a:t>
                      </a:r>
                      <a:endParaRPr lang="ru-RU" sz="1050" b="1" kern="1200" dirty="0" smtClean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  <a:tr h="3619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1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Врач-терапевт</a:t>
                      </a:r>
                      <a:r>
                        <a:rPr lang="ru-RU" sz="1050" b="1" baseline="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участковый</a:t>
                      </a:r>
                      <a:endParaRPr lang="ru-RU" sz="1050" b="1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Врач функциональной диагностики</a:t>
                      </a:r>
                      <a:endParaRPr lang="ru-RU" sz="1050" b="1" kern="1200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9050" marR="1905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75924" y="437160"/>
            <a:ext cx="8947576" cy="2379037"/>
          </a:xfrm>
          <a:prstGeom prst="roundRect">
            <a:avLst/>
          </a:prstGeom>
          <a:solidFill>
            <a:srgbClr val="0066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ПРИГЛАШАЕМ ВАС </a:t>
            </a:r>
            <a:br>
              <a:rPr lang="ru-RU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СТАТЬ ЧАСТЬЮ </a:t>
            </a:r>
            <a:br>
              <a:rPr lang="ru-RU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КОМАНДЫ ПРОФЕССИОНАЛОВ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97313" y="4092663"/>
            <a:ext cx="3811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Министерство здравоохранения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Калининградской </a:t>
            </a:r>
            <a:r>
              <a:rPr lang="ru-RU" b="1" dirty="0"/>
              <a:t>области</a:t>
            </a:r>
          </a:p>
          <a:p>
            <a:r>
              <a:rPr lang="ru-RU" dirty="0"/>
              <a:t>Отдел кадровой политики</a:t>
            </a:r>
          </a:p>
          <a:p>
            <a:endParaRPr lang="ru-RU" dirty="0"/>
          </a:p>
          <a:p>
            <a:r>
              <a:rPr lang="ru-RU" dirty="0"/>
              <a:t>Телефон: </a:t>
            </a:r>
            <a:r>
              <a:rPr lang="ru-RU" b="1" dirty="0"/>
              <a:t>8 (4012) </a:t>
            </a:r>
            <a:r>
              <a:rPr lang="ru-RU" b="1" dirty="0" smtClean="0"/>
              <a:t>604-118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32602" y="3123167"/>
            <a:ext cx="49626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Центр компетенций 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организации </a:t>
            </a:r>
            <a:r>
              <a:rPr lang="ru-RU" b="1" dirty="0"/>
              <a:t>подготовки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квалифицированных </a:t>
            </a:r>
            <a:r>
              <a:rPr lang="ru-RU" b="1" dirty="0"/>
              <a:t>кадров</a:t>
            </a:r>
          </a:p>
          <a:p>
            <a:r>
              <a:rPr lang="ru-RU" b="1" dirty="0"/>
              <a:t>для системы здравоохранения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Калининградской </a:t>
            </a:r>
            <a:r>
              <a:rPr lang="ru-RU" b="1" dirty="0"/>
              <a:t>области:</a:t>
            </a:r>
          </a:p>
          <a:p>
            <a:endParaRPr lang="ru-RU" dirty="0"/>
          </a:p>
          <a:p>
            <a:r>
              <a:rPr lang="ru-RU" dirty="0"/>
              <a:t>телефон: </a:t>
            </a:r>
            <a:r>
              <a:rPr lang="ru-RU" b="1" dirty="0"/>
              <a:t>8 (4012) 640-922</a:t>
            </a:r>
          </a:p>
          <a:p>
            <a:endParaRPr lang="ru-RU" dirty="0"/>
          </a:p>
          <a:p>
            <a:r>
              <a:rPr lang="ru-RU" dirty="0" err="1"/>
              <a:t>Viber</a:t>
            </a:r>
            <a:r>
              <a:rPr lang="ru-RU" dirty="0"/>
              <a:t>/</a:t>
            </a:r>
            <a:r>
              <a:rPr lang="ru-RU" dirty="0" err="1"/>
              <a:t>Whats</a:t>
            </a:r>
            <a:r>
              <a:rPr lang="en-US" dirty="0"/>
              <a:t>A</a:t>
            </a:r>
            <a:r>
              <a:rPr lang="ru-RU" dirty="0" err="1"/>
              <a:t>pp</a:t>
            </a:r>
            <a:r>
              <a:rPr lang="ru-RU" dirty="0"/>
              <a:t>: </a:t>
            </a:r>
            <a:r>
              <a:rPr lang="ru-RU" b="1" dirty="0"/>
              <a:t>8-902-037-04-55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Адрес электронной почты: </a:t>
            </a:r>
          </a:p>
          <a:p>
            <a:r>
              <a:rPr lang="ru-RU" b="1" dirty="0"/>
              <a:t>kadry@infomed39.ru</a:t>
            </a:r>
          </a:p>
        </p:txBody>
      </p:sp>
    </p:spTree>
    <p:extLst>
      <p:ext uri="{BB962C8B-B14F-4D97-AF65-F5344CB8AC3E}">
        <p14:creationId xmlns:p14="http://schemas.microsoft.com/office/powerpoint/2010/main" val="1420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248</Words>
  <Application>Microsoft Office PowerPoint</Application>
  <PresentationFormat>Широкоэкранный</PresentationFormat>
  <Paragraphs>116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Corbel</vt:lpstr>
      <vt:lpstr>inpin heiti</vt:lpstr>
      <vt:lpstr>等线</vt:lpstr>
      <vt:lpstr>Office Theme</vt:lpstr>
      <vt:lpstr>Презентация PowerPoint</vt:lpstr>
      <vt:lpstr>ОСОБЫЙ РЕГИОН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Евгений Игоревич Гарин</cp:lastModifiedBy>
  <cp:revision>75</cp:revision>
  <dcterms:created xsi:type="dcterms:W3CDTF">2024-09-20T11:24:34Z</dcterms:created>
  <dcterms:modified xsi:type="dcterms:W3CDTF">2025-05-14T11:54:16Z</dcterms:modified>
</cp:coreProperties>
</file>