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21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8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9.jpeg" ContentType="image/jpeg"/>
  <Override PartName="/ppt/media/image20.jpeg" ContentType="image/jpeg"/>
  <Override PartName="/ppt/media/image22.jpeg" ContentType="image/jpeg"/>
  <Override PartName="/ppt/media/image23.jpeg" ContentType="image/jpe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20104100" cy="142303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147122053352775"/>
          <c:y val="0.0358193680440066"/>
          <c:w val="0.983717495747107"/>
          <c:h val="0.878693872329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1d9a78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1d9a78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40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40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1"/>
                <c:lvl/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0</c:f>
              <c:numCache>
                <c:formatCode>General</c:formatCode>
                <c:ptCount val="1"/>
                <c:pt idx="0">
                  <c:v>32.6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8bc145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40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1"/>
                <c:lvl/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1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36afce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40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1"/>
                <c:lvl/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2</c:f>
              <c:numCache>
                <c:formatCode>General</c:formatCode>
                <c:ptCount val="1"/>
                <c:pt idx="0">
                  <c:v>35.8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1d6fa9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40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1"/>
                <c:lvl/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3</c:f>
              <c:numCache>
                <c:formatCode>General</c:formatCode>
                <c:ptCount val="1"/>
                <c:pt idx="0">
                  <c:v>37.6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b74919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40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1"/>
                <c:lvl/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4</c:f>
              <c:numCache>
                <c:formatCode>General</c:formatCode>
                <c:ptCount val="1"/>
                <c:pt idx="0">
                  <c:v>39.7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19d19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40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1"/>
                <c:lvl/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5</c:f>
              <c:numCache>
                <c:formatCode>General</c:formatCode>
                <c:ptCount val="1"/>
                <c:pt idx="0">
                  <c:v>49.1</c:v>
                </c:pt>
              </c:numCache>
            </c:numRef>
          </c:val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115c48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40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1"/>
                <c:lvl/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6</c:f>
              <c:numCache>
                <c:formatCode>General</c:formatCode>
                <c:ptCount val="1"/>
                <c:pt idx="0">
                  <c:v>54.6</c:v>
                </c:pt>
              </c:numCache>
            </c:numRef>
          </c:val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47627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40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1"/>
                <c:lvl/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7</c:f>
              <c:numCache>
                <c:formatCode>General</c:formatCode>
                <c:ptCount val="1"/>
                <c:pt idx="0">
                  <c:v>72.6</c:v>
                </c:pt>
              </c:numCache>
            </c:numRef>
          </c:val>
        </c:ser>
        <c:ser>
          <c:idx val="8"/>
          <c:order val="8"/>
          <c:tx>
            <c:strRef>
              <c:f>label 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f6a7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1f6a7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0164912328450915"/>
                  <c:y val="-0.0047281319476432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en-US" sz="40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en-US" sz="40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1"/>
                <c:lvl/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8</c:f>
              <c:numCache>
                <c:formatCode>General</c:formatCode>
                <c:ptCount val="1"/>
                <c:pt idx="0">
                  <c:v>66.5</c:v>
                </c:pt>
              </c:numCache>
            </c:numRef>
          </c:val>
        </c:ser>
        <c:ser>
          <c:idx val="9"/>
          <c:order val="9"/>
          <c:tx>
            <c:strRef>
              <c:f>label 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114365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114365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0164912328450924"/>
                  <c:y val="-0.00886524740183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en-US" sz="40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en-US" sz="40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1"/>
                <c:lvl/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9</c:f>
              <c:numCache>
                <c:formatCode>General</c:formatCode>
                <c:ptCount val="1"/>
                <c:pt idx="0">
                  <c:v>65.4</c:v>
                </c:pt>
              </c:numCache>
            </c:numRef>
          </c:val>
        </c:ser>
        <c:ser>
          <c:idx val="10"/>
          <c:order val="10"/>
          <c:tx>
            <c:strRef>
              <c:f>label 10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6e2c0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6e2c0f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0.000659649313803697"/>
                  <c:y val="0.0070921979214647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en-US" sz="40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en-US" sz="40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1"/>
                <c:lvl/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10</c:f>
              <c:numCache>
                <c:formatCode>General</c:formatCode>
                <c:ptCount val="1"/>
                <c:pt idx="0">
                  <c:v>75.8</c:v>
                </c:pt>
              </c:numCache>
            </c:numRef>
          </c:val>
        </c:ser>
        <c:ser>
          <c:idx val="11"/>
          <c:order val="11"/>
          <c:tx>
            <c:strRef>
              <c:f>label 11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b59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84d1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none"/>
                <a:lstStyle/>
                <a:p>
                  <a:pPr>
                    <a:defRPr b="1" sz="40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1" sz="40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1"/>
                <c:lvl/>
                <c:lvl>
                  <c:pt idx="0">
                    <c:v>1</c:v>
                  </c:pt>
                </c:lvl>
              </c:multiLvlStrCache>
            </c:multiLvlStrRef>
          </c:cat>
          <c:val>
            <c:numRef>
              <c:f>11</c:f>
              <c:numCache>
                <c:formatCode>General</c:formatCode>
                <c:ptCount val="1"/>
                <c:pt idx="0">
                  <c:v>92.8</c:v>
                </c:pt>
              </c:numCache>
            </c:numRef>
          </c:val>
        </c:ser>
        <c:gapWidth val="219"/>
        <c:overlap val="-27"/>
        <c:axId val="4082890"/>
        <c:axId val="71932807"/>
      </c:barChart>
      <c:catAx>
        <c:axId val="408289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sz="9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r>
                  <a:rPr b="0" sz="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Заглавие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71932807"/>
        <c:crosses val="autoZero"/>
        <c:auto val="1"/>
        <c:lblAlgn val="ctr"/>
        <c:lblOffset val="100"/>
        <c:noMultiLvlLbl val="0"/>
      </c:catAx>
      <c:valAx>
        <c:axId val="719328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4082890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0269194100162638"/>
          <c:y val="0.868619675067161"/>
          <c:w val="0.944328123831601"/>
          <c:h val="0.13125659641155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1" sz="4000" spc="-1" strike="noStrike">
              <a:solidFill>
                <a:srgbClr val="000000"/>
              </a:solidFill>
              <a:latin typeface="Times New Roman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1809324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1005120" y="7640640"/>
            <a:ext cx="1809324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005120" y="7640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0276200" y="7640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7122600" y="3329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13240080" y="3329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1005120" y="7640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7122600" y="7640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13240080" y="7640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005120" y="3329640"/>
            <a:ext cx="1809324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1809324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005120" y="567720"/>
            <a:ext cx="18093240" cy="1101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1005120" y="7640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005120" y="3329640"/>
            <a:ext cx="1809324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10276200" y="7640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005120" y="7640640"/>
            <a:ext cx="1809324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1809324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1005120" y="7640640"/>
            <a:ext cx="1809324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1005120" y="7640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10276200" y="7640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7122600" y="3329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13240080" y="3329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1005120" y="7640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7122600" y="7640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13240080" y="7640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1005120" y="3329640"/>
            <a:ext cx="1809324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1809324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1809324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1005120" y="567720"/>
            <a:ext cx="18093240" cy="1101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1005120" y="7640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10276200" y="7640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1005120" y="7640640"/>
            <a:ext cx="1809324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1809324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1005120" y="7640640"/>
            <a:ext cx="1809324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1005120" y="7640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10276200" y="7640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7122600" y="3329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13240080" y="3329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/>
          </p:nvPr>
        </p:nvSpPr>
        <p:spPr>
          <a:xfrm>
            <a:off x="1005120" y="7640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/>
          </p:nvPr>
        </p:nvSpPr>
        <p:spPr>
          <a:xfrm>
            <a:off x="7122600" y="7640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/>
          </p:nvPr>
        </p:nvSpPr>
        <p:spPr>
          <a:xfrm>
            <a:off x="13240080" y="7640640"/>
            <a:ext cx="582588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1005120" y="567720"/>
            <a:ext cx="18093240" cy="1101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005120" y="7640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10276200" y="7640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00512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10276200" y="3329640"/>
            <a:ext cx="882936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1005120" y="7640640"/>
            <a:ext cx="18093240" cy="39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оугольник 2"/>
          <p:cNvSpPr/>
          <p:nvPr/>
        </p:nvSpPr>
        <p:spPr>
          <a:xfrm>
            <a:off x="4533840" y="915840"/>
            <a:ext cx="15014520" cy="443520"/>
          </a:xfrm>
          <a:prstGeom prst="rect">
            <a:avLst/>
          </a:prstGeom>
          <a:solidFill>
            <a:srgbClr val="1d9a7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Прямоугольник 3"/>
          <p:cNvSpPr/>
          <p:nvPr/>
        </p:nvSpPr>
        <p:spPr>
          <a:xfrm>
            <a:off x="3026160" y="915840"/>
            <a:ext cx="1503360" cy="443520"/>
          </a:xfrm>
          <a:prstGeom prst="rect">
            <a:avLst/>
          </a:prstGeom>
          <a:solidFill>
            <a:srgbClr val="00b0f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Прямоугольник 4"/>
          <p:cNvSpPr/>
          <p:nvPr/>
        </p:nvSpPr>
        <p:spPr>
          <a:xfrm>
            <a:off x="453600" y="13538520"/>
            <a:ext cx="2152800" cy="447120"/>
          </a:xfrm>
          <a:prstGeom prst="rect">
            <a:avLst/>
          </a:prstGeom>
          <a:solidFill>
            <a:srgbClr val="92d05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Прямоугольник 5"/>
          <p:cNvSpPr/>
          <p:nvPr/>
        </p:nvSpPr>
        <p:spPr>
          <a:xfrm>
            <a:off x="2610720" y="13538520"/>
            <a:ext cx="9496440" cy="447120"/>
          </a:xfrm>
          <a:prstGeom prst="rect">
            <a:avLst/>
          </a:prstGeom>
          <a:solidFill>
            <a:srgbClr val="8497b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Прямоугольник 6"/>
          <p:cNvSpPr/>
          <p:nvPr/>
        </p:nvSpPr>
        <p:spPr>
          <a:xfrm>
            <a:off x="12111480" y="13538520"/>
            <a:ext cx="6327000" cy="447120"/>
          </a:xfrm>
          <a:prstGeom prst="rect">
            <a:avLst/>
          </a:prstGeom>
          <a:solidFill>
            <a:srgbClr val="ffc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Прямоугольник 7"/>
          <p:cNvSpPr/>
          <p:nvPr/>
        </p:nvSpPr>
        <p:spPr>
          <a:xfrm>
            <a:off x="18442800" y="13538520"/>
            <a:ext cx="1105560" cy="447120"/>
          </a:xfrm>
          <a:prstGeom prst="rect">
            <a:avLst/>
          </a:prstGeom>
          <a:solidFill>
            <a:srgbClr val="92d05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TextBox 10"/>
          <p:cNvSpPr/>
          <p:nvPr/>
        </p:nvSpPr>
        <p:spPr>
          <a:xfrm>
            <a:off x="3085920" y="0"/>
            <a:ext cx="16460640" cy="77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4880" rIns="164880" tIns="82440" bIns="8244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00b0f0"/>
                </a:solidFill>
                <a:latin typeface="Times New Roman"/>
                <a:ea typeface="DejaVu Sans"/>
              </a:rPr>
              <a:t>Комитет по здравоохранению Псковской области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7" name="TextBox 12"/>
          <p:cNvSpPr/>
          <p:nvPr/>
        </p:nvSpPr>
        <p:spPr>
          <a:xfrm>
            <a:off x="7677360" y="13336200"/>
            <a:ext cx="490356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4880" rIns="164880" tIns="82440" bIns="8244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2023 год</a:t>
            </a:r>
            <a:endParaRPr b="0" lang="ru-RU" sz="3800" spc="-1" strike="noStrike">
              <a:latin typeface="Arial"/>
            </a:endParaRPr>
          </a:p>
        </p:txBody>
      </p:sp>
      <p:pic>
        <p:nvPicPr>
          <p:cNvPr id="8" name="Picture 6" descr="Картинки по запросу администрация псковской области герб"/>
          <p:cNvPicPr/>
          <p:nvPr/>
        </p:nvPicPr>
        <p:blipFill>
          <a:blip r:embed="rId2"/>
          <a:stretch/>
        </p:blipFill>
        <p:spPr>
          <a:xfrm>
            <a:off x="236520" y="0"/>
            <a:ext cx="2370600" cy="297144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2880" cy="23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005120" y="3329640"/>
            <a:ext cx="18092880" cy="825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2"/>
          <p:cNvSpPr/>
          <p:nvPr/>
        </p:nvSpPr>
        <p:spPr>
          <a:xfrm>
            <a:off x="4533840" y="915840"/>
            <a:ext cx="15014520" cy="443520"/>
          </a:xfrm>
          <a:prstGeom prst="rect">
            <a:avLst/>
          </a:prstGeom>
          <a:solidFill>
            <a:srgbClr val="1d9a7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Прямоугольник 3"/>
          <p:cNvSpPr/>
          <p:nvPr/>
        </p:nvSpPr>
        <p:spPr>
          <a:xfrm>
            <a:off x="3026160" y="915840"/>
            <a:ext cx="1503360" cy="443520"/>
          </a:xfrm>
          <a:prstGeom prst="rect">
            <a:avLst/>
          </a:prstGeom>
          <a:solidFill>
            <a:srgbClr val="00b0f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Прямоугольник 4"/>
          <p:cNvSpPr/>
          <p:nvPr/>
        </p:nvSpPr>
        <p:spPr>
          <a:xfrm>
            <a:off x="453600" y="13538520"/>
            <a:ext cx="2152800" cy="447120"/>
          </a:xfrm>
          <a:prstGeom prst="rect">
            <a:avLst/>
          </a:prstGeom>
          <a:solidFill>
            <a:srgbClr val="92d05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Прямоугольник 5"/>
          <p:cNvSpPr/>
          <p:nvPr/>
        </p:nvSpPr>
        <p:spPr>
          <a:xfrm>
            <a:off x="2610720" y="13538520"/>
            <a:ext cx="9496440" cy="447120"/>
          </a:xfrm>
          <a:prstGeom prst="rect">
            <a:avLst/>
          </a:prstGeom>
          <a:solidFill>
            <a:srgbClr val="8497b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Прямоугольник 6"/>
          <p:cNvSpPr/>
          <p:nvPr/>
        </p:nvSpPr>
        <p:spPr>
          <a:xfrm>
            <a:off x="12111480" y="13538520"/>
            <a:ext cx="6327000" cy="447120"/>
          </a:xfrm>
          <a:prstGeom prst="rect">
            <a:avLst/>
          </a:prstGeom>
          <a:solidFill>
            <a:srgbClr val="ffc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Прямоугольник 7"/>
          <p:cNvSpPr/>
          <p:nvPr/>
        </p:nvSpPr>
        <p:spPr>
          <a:xfrm>
            <a:off x="18442800" y="13538520"/>
            <a:ext cx="1105560" cy="447120"/>
          </a:xfrm>
          <a:prstGeom prst="rect">
            <a:avLst/>
          </a:prstGeom>
          <a:solidFill>
            <a:srgbClr val="92d05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TextBox 10"/>
          <p:cNvSpPr/>
          <p:nvPr/>
        </p:nvSpPr>
        <p:spPr>
          <a:xfrm>
            <a:off x="3085920" y="0"/>
            <a:ext cx="16460640" cy="77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4880" rIns="164880" tIns="82440" bIns="8244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00b0f0"/>
                </a:solidFill>
                <a:latin typeface="Times New Roman"/>
                <a:ea typeface="DejaVu Sans"/>
              </a:rPr>
              <a:t>Комитет по здравоохранению Псковской области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54" name="TextBox 12"/>
          <p:cNvSpPr/>
          <p:nvPr/>
        </p:nvSpPr>
        <p:spPr>
          <a:xfrm>
            <a:off x="7677360" y="13336200"/>
            <a:ext cx="490356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4880" rIns="164880" tIns="82440" bIns="8244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2023 год</a:t>
            </a:r>
            <a:endParaRPr b="0" lang="ru-RU" sz="3800" spc="-1" strike="noStrike">
              <a:latin typeface="Arial"/>
            </a:endParaRPr>
          </a:p>
        </p:txBody>
      </p:sp>
      <p:pic>
        <p:nvPicPr>
          <p:cNvPr id="55" name="Picture 6" descr="Картинки по запросу администрация псковской области герб"/>
          <p:cNvPicPr/>
          <p:nvPr/>
        </p:nvPicPr>
        <p:blipFill>
          <a:blip r:embed="rId2"/>
          <a:stretch/>
        </p:blipFill>
        <p:spPr>
          <a:xfrm>
            <a:off x="236520" y="0"/>
            <a:ext cx="2370600" cy="297144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005120" y="3329640"/>
            <a:ext cx="1809324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2"/>
          <p:cNvSpPr/>
          <p:nvPr/>
        </p:nvSpPr>
        <p:spPr>
          <a:xfrm>
            <a:off x="4533840" y="915840"/>
            <a:ext cx="15013080" cy="442080"/>
          </a:xfrm>
          <a:prstGeom prst="rect">
            <a:avLst/>
          </a:prstGeom>
          <a:solidFill>
            <a:srgbClr val="1d9a7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Прямоугольник 3"/>
          <p:cNvSpPr/>
          <p:nvPr/>
        </p:nvSpPr>
        <p:spPr>
          <a:xfrm>
            <a:off x="3026160" y="915840"/>
            <a:ext cx="1501920" cy="442080"/>
          </a:xfrm>
          <a:prstGeom prst="rect">
            <a:avLst/>
          </a:prstGeom>
          <a:solidFill>
            <a:srgbClr val="00b0f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Прямоугольник 4"/>
          <p:cNvSpPr/>
          <p:nvPr/>
        </p:nvSpPr>
        <p:spPr>
          <a:xfrm>
            <a:off x="453600" y="13538520"/>
            <a:ext cx="2151360" cy="445680"/>
          </a:xfrm>
          <a:prstGeom prst="rect">
            <a:avLst/>
          </a:prstGeom>
          <a:solidFill>
            <a:srgbClr val="92d05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Прямоугольник 5"/>
          <p:cNvSpPr/>
          <p:nvPr/>
        </p:nvSpPr>
        <p:spPr>
          <a:xfrm>
            <a:off x="2610720" y="13538520"/>
            <a:ext cx="9495000" cy="445680"/>
          </a:xfrm>
          <a:prstGeom prst="rect">
            <a:avLst/>
          </a:prstGeom>
          <a:solidFill>
            <a:srgbClr val="8497b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Прямоугольник 6"/>
          <p:cNvSpPr/>
          <p:nvPr/>
        </p:nvSpPr>
        <p:spPr>
          <a:xfrm>
            <a:off x="12111480" y="13538520"/>
            <a:ext cx="6325560" cy="445680"/>
          </a:xfrm>
          <a:prstGeom prst="rect">
            <a:avLst/>
          </a:prstGeom>
          <a:solidFill>
            <a:srgbClr val="ffc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Прямоугольник 7"/>
          <p:cNvSpPr/>
          <p:nvPr/>
        </p:nvSpPr>
        <p:spPr>
          <a:xfrm>
            <a:off x="18442800" y="13538520"/>
            <a:ext cx="1104120" cy="445680"/>
          </a:xfrm>
          <a:prstGeom prst="rect">
            <a:avLst/>
          </a:prstGeom>
          <a:solidFill>
            <a:srgbClr val="92d05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TextBox 10"/>
          <p:cNvSpPr/>
          <p:nvPr/>
        </p:nvSpPr>
        <p:spPr>
          <a:xfrm>
            <a:off x="3085920" y="0"/>
            <a:ext cx="16459200" cy="77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4880" rIns="164880" tIns="82440" bIns="8244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00b0f0"/>
                </a:solidFill>
                <a:latin typeface="Times New Roman"/>
                <a:ea typeface="DejaVu Sans"/>
              </a:rPr>
              <a:t>Комитет по здравоохранению Псковской области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01" name="TextBox 12"/>
          <p:cNvSpPr/>
          <p:nvPr/>
        </p:nvSpPr>
        <p:spPr>
          <a:xfrm>
            <a:off x="7677360" y="13336200"/>
            <a:ext cx="490212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4880" rIns="164880" tIns="82440" bIns="8244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2023 год</a:t>
            </a:r>
            <a:endParaRPr b="0" lang="ru-RU" sz="3800" spc="-1" strike="noStrike">
              <a:latin typeface="Arial"/>
            </a:endParaRPr>
          </a:p>
        </p:txBody>
      </p:sp>
      <p:pic>
        <p:nvPicPr>
          <p:cNvPr id="102" name="Picture 6" descr="Картинки по запросу администрация псковской области герб"/>
          <p:cNvPicPr/>
          <p:nvPr/>
        </p:nvPicPr>
        <p:blipFill>
          <a:blip r:embed="rId2"/>
          <a:stretch/>
        </p:blipFill>
        <p:spPr>
          <a:xfrm>
            <a:off x="236520" y="0"/>
            <a:ext cx="2369160" cy="297000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005120" y="3329640"/>
            <a:ext cx="18093240" cy="82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www.zdrav.pskov.ru/" TargetMode="External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hyperlink" Target="mailto:is.zhavoronkova@zdrav.pskov.ru" TargetMode="External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5"/>
          <p:cNvSpPr/>
          <p:nvPr/>
        </p:nvSpPr>
        <p:spPr>
          <a:xfrm>
            <a:off x="13404960" y="11687040"/>
            <a:ext cx="6203880" cy="167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TextBox 2"/>
          <p:cNvSpPr/>
          <p:nvPr/>
        </p:nvSpPr>
        <p:spPr>
          <a:xfrm>
            <a:off x="1974960" y="1399320"/>
            <a:ext cx="18596880" cy="23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96200" rIns="196200" tIns="97920" bIns="9792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Псковская область</a:t>
            </a:r>
            <a:endParaRPr b="0" lang="ru-RU" sz="14000" spc="-1" strike="noStrike">
              <a:latin typeface="Arial"/>
            </a:endParaRPr>
          </a:p>
        </p:txBody>
      </p:sp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946440" y="3751920"/>
            <a:ext cx="18662400" cy="9212400"/>
          </a:xfrm>
          <a:prstGeom prst="rect">
            <a:avLst/>
          </a:prstGeom>
          <a:ln w="0">
            <a:noFill/>
          </a:ln>
        </p:spPr>
      </p:pic>
      <p:sp>
        <p:nvSpPr>
          <p:cNvPr id="144" name="Прямоугольник 4"/>
          <p:cNvSpPr/>
          <p:nvPr/>
        </p:nvSpPr>
        <p:spPr>
          <a:xfrm>
            <a:off x="9144000" y="13550760"/>
            <a:ext cx="1864080" cy="41616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2025 год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Объект 5" descr=""/>
          <p:cNvPicPr/>
          <p:nvPr/>
        </p:nvPicPr>
        <p:blipFill>
          <a:blip r:embed="rId1"/>
          <a:stretch/>
        </p:blipFill>
        <p:spPr>
          <a:xfrm>
            <a:off x="1593720" y="5989680"/>
            <a:ext cx="9128520" cy="6083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97" name="Рисунок 6" descr=""/>
          <p:cNvPicPr/>
          <p:nvPr/>
        </p:nvPicPr>
        <p:blipFill>
          <a:blip r:embed="rId2"/>
          <a:stretch/>
        </p:blipFill>
        <p:spPr>
          <a:xfrm>
            <a:off x="11347560" y="5972040"/>
            <a:ext cx="7627680" cy="6101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98" name="TextBox 7"/>
          <p:cNvSpPr/>
          <p:nvPr/>
        </p:nvSpPr>
        <p:spPr>
          <a:xfrm>
            <a:off x="2660760" y="1628640"/>
            <a:ext cx="16835760" cy="38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5040" rIns="185040" tIns="92520" bIns="92520" anchor="t">
            <a:spAutoFit/>
          </a:bodyPr>
          <a:p>
            <a:pPr algn="ctr">
              <a:lnSpc>
                <a:spcPct val="90000"/>
              </a:lnSpc>
              <a:buNone/>
            </a:pPr>
            <a:r>
              <a:rPr b="1" lang="ru-RU" sz="54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Предоставление социальной выплаты на приобретение жилья («льготная ипотека») </a:t>
            </a:r>
            <a:br/>
            <a:r>
              <a:rPr b="1" lang="ru-RU" sz="54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для медицинских работников</a:t>
            </a:r>
            <a:br/>
            <a:r>
              <a:rPr b="1" lang="ru-RU" sz="54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 (до 30% стоимости жилья) </a:t>
            </a:r>
            <a:br/>
            <a:r>
              <a:rPr b="1" lang="ru-RU" sz="54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за счет средств областного бюджета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99" name="Прямоугольник 1"/>
          <p:cNvSpPr/>
          <p:nvPr/>
        </p:nvSpPr>
        <p:spPr>
          <a:xfrm>
            <a:off x="9144000" y="13550760"/>
            <a:ext cx="1864080" cy="41616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2025 год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Прямоугольник 5"/>
          <p:cNvSpPr/>
          <p:nvPr/>
        </p:nvSpPr>
        <p:spPr>
          <a:xfrm>
            <a:off x="1670040" y="6597360"/>
            <a:ext cx="17477280" cy="27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Постановление Администрации области от 07.05.2019 № 177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 компенсационных выплатах отдельным категориям медицинских работников за коммерческий наем жилых помещений»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01" name="TextBox 6"/>
          <p:cNvSpPr/>
          <p:nvPr/>
        </p:nvSpPr>
        <p:spPr>
          <a:xfrm>
            <a:off x="2463120" y="2011680"/>
            <a:ext cx="16835760" cy="19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5040" rIns="185040" tIns="92520" bIns="92520" anchor="t">
            <a:spAutoFit/>
          </a:bodyPr>
          <a:p>
            <a:pPr algn="ctr">
              <a:lnSpc>
                <a:spcPct val="90000"/>
              </a:lnSpc>
              <a:buNone/>
            </a:pPr>
            <a:r>
              <a:rPr b="1" lang="ru-RU" sz="66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Компенсация коммерческого найма жилья медицинским работникам</a:t>
            </a:r>
            <a:endParaRPr b="0" lang="ru-RU" sz="6600" spc="-1" strike="noStrike">
              <a:latin typeface="Arial"/>
            </a:endParaRPr>
          </a:p>
        </p:txBody>
      </p:sp>
      <p:sp>
        <p:nvSpPr>
          <p:cNvPr id="202" name="Прямоугольник 8"/>
          <p:cNvSpPr/>
          <p:nvPr/>
        </p:nvSpPr>
        <p:spPr>
          <a:xfrm>
            <a:off x="1343160" y="4909320"/>
            <a:ext cx="18131400" cy="1308600"/>
          </a:xfrm>
          <a:prstGeom prst="rect">
            <a:avLst/>
          </a:prstGeom>
          <a:solidFill>
            <a:srgbClr val="36afce"/>
          </a:solidFill>
          <a:ln w="25560">
            <a:solidFill>
              <a:srgbClr val="27819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8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Размер выплаты до </a:t>
            </a:r>
            <a:r>
              <a:rPr b="1" lang="ru-RU" sz="8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18 000 руб. в месяц</a:t>
            </a:r>
            <a:endParaRPr b="0" lang="ru-RU" sz="8000" spc="-1" strike="noStrike">
              <a:latin typeface="Arial"/>
            </a:endParaRPr>
          </a:p>
        </p:txBody>
      </p:sp>
      <p:pic>
        <p:nvPicPr>
          <p:cNvPr id="203" name="Picture 25" descr=""/>
          <p:cNvPicPr/>
          <p:nvPr/>
        </p:nvPicPr>
        <p:blipFill>
          <a:blip r:embed="rId1"/>
          <a:stretch/>
        </p:blipFill>
        <p:spPr>
          <a:xfrm>
            <a:off x="8324280" y="9238680"/>
            <a:ext cx="3450960" cy="3987000"/>
          </a:xfrm>
          <a:prstGeom prst="rect">
            <a:avLst/>
          </a:prstGeom>
          <a:ln w="9360">
            <a:noFill/>
          </a:ln>
        </p:spPr>
      </p:pic>
      <p:sp>
        <p:nvSpPr>
          <p:cNvPr id="204" name="Прямоугольник 1"/>
          <p:cNvSpPr/>
          <p:nvPr/>
        </p:nvSpPr>
        <p:spPr>
          <a:xfrm>
            <a:off x="9144000" y="13550760"/>
            <a:ext cx="1864080" cy="41616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2025 год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/>
          </p:nvPr>
        </p:nvSpPr>
        <p:spPr>
          <a:xfrm>
            <a:off x="1644480" y="2539080"/>
            <a:ext cx="17775720" cy="7162560"/>
          </a:xfrm>
          <a:prstGeom prst="rect">
            <a:avLst/>
          </a:prstGeom>
          <a:noFill/>
          <a:ln w="0">
            <a:noFill/>
          </a:ln>
        </p:spPr>
        <p:txBody>
          <a:bodyPr lIns="164880" rIns="164880" tIns="82440" bIns="82440" anchor="t">
            <a:normAutofit/>
          </a:bodyPr>
          <a:p>
            <a:pPr marL="228600" indent="-228600" algn="ctr">
              <a:lnSpc>
                <a:spcPct val="90000"/>
              </a:lnSpc>
              <a:spcBef>
                <a:spcPts val="1803"/>
              </a:spcBef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Законом области от 27.12.2019 № 2029-ОЗ определены перечни муниципальных образований Псковской области, в которых земельные участки, находящиеся в государственной или муниципальной собственности, предоставляются в безвозмездное пользование                       для индивидуального жилищного строительства или ведения личного подсобного хозяйства, и об установлении перечня специальностей, работа по которым дает гражданам право на получение таких  земельных участков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206" name="Рисунок 5" descr=""/>
          <p:cNvPicPr/>
          <p:nvPr/>
        </p:nvPicPr>
        <p:blipFill>
          <a:blip r:embed="rId1"/>
          <a:stretch/>
        </p:blipFill>
        <p:spPr>
          <a:xfrm>
            <a:off x="2139120" y="7656840"/>
            <a:ext cx="7004880" cy="5252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07" name="Рисунок 6" descr=""/>
          <p:cNvPicPr/>
          <p:nvPr/>
        </p:nvPicPr>
        <p:blipFill>
          <a:blip r:embed="rId2"/>
          <a:stretch/>
        </p:blipFill>
        <p:spPr>
          <a:xfrm>
            <a:off x="10955520" y="7656840"/>
            <a:ext cx="7585200" cy="5252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08" name="TextBox 7"/>
          <p:cNvSpPr/>
          <p:nvPr/>
        </p:nvSpPr>
        <p:spPr>
          <a:xfrm>
            <a:off x="2584440" y="1513800"/>
            <a:ext cx="16835760" cy="10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5040" rIns="185040" tIns="92520" bIns="92520" anchor="t">
            <a:spAutoFit/>
          </a:bodyPr>
          <a:p>
            <a:pPr algn="ctr">
              <a:lnSpc>
                <a:spcPct val="90000"/>
              </a:lnSpc>
              <a:buNone/>
            </a:pPr>
            <a:r>
              <a:rPr b="1" lang="ru-RU" sz="60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Предоставление земельных участков для ИЖС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209" name="Прямоугольник 1"/>
          <p:cNvSpPr/>
          <p:nvPr/>
        </p:nvSpPr>
        <p:spPr>
          <a:xfrm>
            <a:off x="9144000" y="13550760"/>
            <a:ext cx="1864080" cy="41616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2025 год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/>
          </p:nvPr>
        </p:nvSpPr>
        <p:spPr>
          <a:xfrm>
            <a:off x="619920" y="8868600"/>
            <a:ext cx="18819360" cy="3370680"/>
          </a:xfrm>
          <a:prstGeom prst="rect">
            <a:avLst/>
          </a:prstGeom>
          <a:noFill/>
          <a:ln w="0">
            <a:noFill/>
          </a:ln>
        </p:spPr>
        <p:txBody>
          <a:bodyPr lIns="164880" rIns="164880" tIns="82440" bIns="82440" anchor="t">
            <a:normAutofit/>
          </a:bodyPr>
          <a:p>
            <a:pPr marL="216000" algn="just">
              <a:lnSpc>
                <a:spcPct val="90000"/>
              </a:lnSpc>
              <a:spcBef>
                <a:spcPts val="1803"/>
              </a:spcBef>
              <a:buNone/>
              <a:tabLst>
                <a:tab algn="l" pos="0"/>
              </a:tabLst>
            </a:pPr>
            <a:r>
              <a:rPr b="0" lang="ru-RU" sz="5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Информация по вопросам поступления на целевую ординатуру размещена на сайте: </a:t>
            </a:r>
            <a:r>
              <a:rPr b="0" lang="en-US" sz="50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1"/>
              </a:rPr>
              <a:t>www.zdrav.pskov.ru</a:t>
            </a:r>
            <a:r>
              <a:rPr b="0" lang="ru-RU" sz="5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– Комитет по здравоохранению Псковской области, в разделе: Деятельность - Целевое обучение.</a:t>
            </a:r>
            <a:endParaRPr b="0" lang="ru-RU" sz="5000" spc="-1" strike="noStrike">
              <a:latin typeface="Arial"/>
            </a:endParaRPr>
          </a:p>
        </p:txBody>
      </p:sp>
      <p:sp>
        <p:nvSpPr>
          <p:cNvPr id="211" name="TextBox 5"/>
          <p:cNvSpPr/>
          <p:nvPr/>
        </p:nvSpPr>
        <p:spPr>
          <a:xfrm>
            <a:off x="2584440" y="1513800"/>
            <a:ext cx="16835760" cy="108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5040" rIns="185040" tIns="92520" bIns="92520" anchor="t">
            <a:spAutoFit/>
          </a:bodyPr>
          <a:p>
            <a:pPr algn="ctr">
              <a:lnSpc>
                <a:spcPct val="90000"/>
              </a:lnSpc>
              <a:buNone/>
            </a:pPr>
            <a:r>
              <a:rPr b="1" lang="ru-RU" sz="66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Целевая ординатура от Псковской области</a:t>
            </a:r>
            <a:endParaRPr b="0" lang="ru-RU" sz="6600" spc="-1" strike="noStrike">
              <a:latin typeface="Arial"/>
            </a:endParaRPr>
          </a:p>
        </p:txBody>
      </p:sp>
      <p:pic>
        <p:nvPicPr>
          <p:cNvPr id="212" name="Picture 1" descr=""/>
          <p:cNvPicPr/>
          <p:nvPr/>
        </p:nvPicPr>
        <p:blipFill>
          <a:blip r:embed="rId2"/>
          <a:stretch/>
        </p:blipFill>
        <p:spPr>
          <a:xfrm>
            <a:off x="8947080" y="2478960"/>
            <a:ext cx="2205360" cy="2404440"/>
          </a:xfrm>
          <a:prstGeom prst="rect">
            <a:avLst/>
          </a:prstGeom>
          <a:ln w="9360">
            <a:noFill/>
          </a:ln>
        </p:spPr>
      </p:pic>
      <p:sp>
        <p:nvSpPr>
          <p:cNvPr id="213" name="Прямоугольник 1"/>
          <p:cNvSpPr/>
          <p:nvPr/>
        </p:nvSpPr>
        <p:spPr>
          <a:xfrm>
            <a:off x="984240" y="4916160"/>
            <a:ext cx="18131400" cy="2210760"/>
          </a:xfrm>
          <a:prstGeom prst="rect">
            <a:avLst/>
          </a:prstGeom>
          <a:solidFill>
            <a:srgbClr val="36afce"/>
          </a:solidFill>
          <a:ln w="25560">
            <a:solidFill>
              <a:srgbClr val="27819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0000"/>
              </a:lnSpc>
              <a:buNone/>
            </a:pPr>
            <a:r>
              <a:rPr b="0" lang="ru-RU" sz="498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Ежемесячная выплата - </a:t>
            </a:r>
            <a:r>
              <a:rPr b="1" lang="ru-RU" sz="6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10 000 руб.</a:t>
            </a:r>
            <a:endParaRPr b="0" lang="ru-RU" sz="60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r>
              <a:rPr b="0" lang="ru-RU" sz="5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Дополнительная ежемесячная выплата за практическую часть на базе медицинской организации </a:t>
            </a:r>
            <a:r>
              <a:rPr b="0" lang="ru-RU" sz="4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- </a:t>
            </a:r>
            <a:r>
              <a:rPr b="1" lang="ru-RU" sz="6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10 000</a:t>
            </a:r>
            <a:r>
              <a:rPr b="1" lang="ru-RU" sz="5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руб.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14" name="Прямоугольник 1"/>
          <p:cNvSpPr/>
          <p:nvPr/>
        </p:nvSpPr>
        <p:spPr>
          <a:xfrm>
            <a:off x="9144000" y="13550760"/>
            <a:ext cx="1864080" cy="41616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2025 год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5" descr="38653.png (512×512)"/>
          <p:cNvPicPr/>
          <p:nvPr/>
        </p:nvPicPr>
        <p:blipFill>
          <a:blip r:embed="rId1"/>
          <a:stretch/>
        </p:blipFill>
        <p:spPr>
          <a:xfrm>
            <a:off x="317520" y="11144520"/>
            <a:ext cx="3071520" cy="2404440"/>
          </a:xfrm>
          <a:prstGeom prst="rect">
            <a:avLst/>
          </a:prstGeom>
          <a:ln w="0">
            <a:noFill/>
          </a:ln>
        </p:spPr>
      </p:pic>
      <p:sp>
        <p:nvSpPr>
          <p:cNvPr id="216" name="Объект 1"/>
          <p:cNvSpPr/>
          <p:nvPr/>
        </p:nvSpPr>
        <p:spPr>
          <a:xfrm>
            <a:off x="3543840" y="10281240"/>
            <a:ext cx="15409800" cy="272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4880" rIns="164880" tIns="82440" bIns="82440" anchor="t">
            <a:normAutofit fontScale="75000"/>
          </a:bodyPr>
          <a:p>
            <a:pPr marL="228600" indent="-228600" algn="ctr">
              <a:lnSpc>
                <a:spcPct val="90000"/>
              </a:lnSpc>
              <a:spcBef>
                <a:spcPts val="1803"/>
              </a:spcBef>
              <a:buNone/>
              <a:tabLst>
                <a:tab algn="l" pos="0"/>
              </a:tabLst>
            </a:pPr>
            <a:r>
              <a:rPr b="1" lang="ru-RU" sz="5000" spc="-1" strike="noStrike">
                <a:solidFill>
                  <a:srgbClr val="001642"/>
                </a:solidFill>
                <a:latin typeface="Times New Roman"/>
                <a:ea typeface="DejaVu Sans"/>
              </a:rPr>
              <a:t>г. Псков, ул. Некрасова, д. 23, каб. 280 (правое крыло, 2 этаж)</a:t>
            </a:r>
            <a:endParaRPr b="0" lang="ru-RU" sz="50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803"/>
              </a:spcBef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001642"/>
                </a:solidFill>
                <a:latin typeface="Times New Roman"/>
                <a:ea typeface="DejaVu Sans"/>
              </a:rPr>
              <a:t>Тел.: </a:t>
            </a:r>
            <a:r>
              <a:rPr b="0" lang="ru-RU" sz="4800" spc="-1" strike="noStrike">
                <a:solidFill>
                  <a:srgbClr val="001642"/>
                </a:solidFill>
                <a:latin typeface="Times New Roman"/>
                <a:ea typeface="DejaVu Sans"/>
              </a:rPr>
              <a:t>8 (8112) 299-899 доб. 112, 113, 115</a:t>
            </a:r>
            <a:endParaRPr b="0" lang="ru-RU" sz="48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803"/>
              </a:spcBef>
              <a:buNone/>
              <a:tabLst>
                <a:tab algn="l" pos="0"/>
              </a:tabLst>
            </a:pPr>
            <a:endParaRPr b="0" lang="ru-RU" sz="48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803"/>
              </a:spcBef>
              <a:buNone/>
              <a:tabLst>
                <a:tab algn="l" pos="0"/>
              </a:tabLst>
            </a:pPr>
            <a:r>
              <a:rPr b="1" lang="en-US" sz="4800" spc="-1" strike="noStrike">
                <a:solidFill>
                  <a:srgbClr val="001642"/>
                </a:solidFill>
                <a:latin typeface="Times New Roman"/>
                <a:ea typeface="DejaVu Sans"/>
              </a:rPr>
              <a:t>Email</a:t>
            </a:r>
            <a:r>
              <a:rPr b="1" lang="ru-RU" sz="4800" spc="-1" strike="noStrike">
                <a:solidFill>
                  <a:srgbClr val="001642"/>
                </a:solidFill>
                <a:latin typeface="Times New Roman"/>
                <a:ea typeface="DejaVu Sans"/>
              </a:rPr>
              <a:t>: </a:t>
            </a:r>
            <a:r>
              <a:rPr b="0" lang="en-US" sz="48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is.zhavoronkova@zdrav.pskov.ru</a:t>
            </a:r>
            <a:r>
              <a:rPr b="0" lang="ru-RU" sz="4800" spc="-1" strike="noStrike">
                <a:solidFill>
                  <a:srgbClr val="0563c1"/>
                </a:solidFill>
                <a:latin typeface="Times New Roman"/>
                <a:ea typeface="DejaVu Sans"/>
              </a:rPr>
              <a:t>, ia.frolova@zdrav.pskov.ru</a:t>
            </a: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17" name="Прямоугольник 18"/>
          <p:cNvSpPr/>
          <p:nvPr/>
        </p:nvSpPr>
        <p:spPr>
          <a:xfrm>
            <a:off x="9144000" y="13550760"/>
            <a:ext cx="1862640" cy="41472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2025 год</a:t>
            </a:r>
            <a:endParaRPr b="0" lang="ru-RU" sz="3400" spc="-1" strike="noStrike">
              <a:latin typeface="Arial"/>
            </a:endParaRPr>
          </a:p>
        </p:txBody>
      </p:sp>
      <p:sp>
        <p:nvSpPr>
          <p:cNvPr id="218" name="PlaceHolder 6"/>
          <p:cNvSpPr/>
          <p:nvPr/>
        </p:nvSpPr>
        <p:spPr>
          <a:xfrm>
            <a:off x="1737720" y="3193200"/>
            <a:ext cx="17187480" cy="20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4880" rIns="164880" tIns="82440" bIns="82440" anchor="t">
            <a:normAutofit/>
          </a:bodyPr>
          <a:p>
            <a:pPr algn="ctr">
              <a:lnSpc>
                <a:spcPct val="90000"/>
              </a:lnSpc>
              <a:spcBef>
                <a:spcPts val="1803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1642"/>
                </a:solidFill>
                <a:latin typeface="Times New Roman"/>
                <a:ea typeface="DejaVu Sans"/>
              </a:rPr>
              <a:t>Вакансии государственных медицинских организаций, подведомственных Комитету по здравоохранению Псковской области, размещены на официальном сайте Комитета в разделе: 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19" name="PlaceHolder 7"/>
          <p:cNvSpPr/>
          <p:nvPr/>
        </p:nvSpPr>
        <p:spPr>
          <a:xfrm>
            <a:off x="7092360" y="1689480"/>
            <a:ext cx="5965920" cy="11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4880" rIns="164880" tIns="82440" bIns="82440" anchor="t">
            <a:normAutofit fontScale="84000"/>
          </a:bodyPr>
          <a:p>
            <a:pPr algn="ctr">
              <a:lnSpc>
                <a:spcPct val="90000"/>
              </a:lnSpc>
              <a:spcBef>
                <a:spcPts val="1803"/>
              </a:spcBef>
              <a:buNone/>
              <a:tabLst>
                <a:tab algn="l" pos="0"/>
              </a:tabLst>
            </a:pPr>
            <a:r>
              <a:rPr b="1" lang="ru-RU" sz="8100" spc="-1" strike="noStrike">
                <a:solidFill>
                  <a:srgbClr val="175a87"/>
                </a:solidFill>
                <a:latin typeface="Times New Roman"/>
                <a:ea typeface="DejaVu Sans"/>
              </a:rPr>
              <a:t>Вакансии</a:t>
            </a:r>
            <a:endParaRPr b="0" lang="ru-RU" sz="8100" spc="-1" strike="noStrike">
              <a:latin typeface="Arial"/>
            </a:endParaRPr>
          </a:p>
        </p:txBody>
      </p:sp>
      <p:sp>
        <p:nvSpPr>
          <p:cNvPr id="220" name="Прямоугольник 19"/>
          <p:cNvSpPr/>
          <p:nvPr/>
        </p:nvSpPr>
        <p:spPr>
          <a:xfrm>
            <a:off x="513360" y="5657760"/>
            <a:ext cx="19075680" cy="1607400"/>
          </a:xfrm>
          <a:prstGeom prst="rect">
            <a:avLst/>
          </a:prstGeom>
          <a:solidFill>
            <a:srgbClr val="36afce"/>
          </a:solidFill>
          <a:ln w="25560">
            <a:solidFill>
              <a:srgbClr val="27819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498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 комитете/Подведомственные учреждения/Вакансии специалистов</a:t>
            </a:r>
            <a:endParaRPr b="0" lang="ru-RU" sz="4980" spc="-1" strike="noStrike">
              <a:latin typeface="Arial"/>
            </a:endParaRPr>
          </a:p>
        </p:txBody>
      </p:sp>
      <p:sp>
        <p:nvSpPr>
          <p:cNvPr id="221" name="PlaceHolder 8"/>
          <p:cNvSpPr/>
          <p:nvPr/>
        </p:nvSpPr>
        <p:spPr>
          <a:xfrm>
            <a:off x="1737720" y="7869600"/>
            <a:ext cx="17187480" cy="20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4880" rIns="164880" tIns="82440" bIns="82440" anchor="t">
            <a:normAutofit fontScale="83000"/>
          </a:bodyPr>
          <a:p>
            <a:pPr algn="ctr">
              <a:lnSpc>
                <a:spcPct val="90000"/>
              </a:lnSpc>
              <a:spcBef>
                <a:spcPts val="1803"/>
              </a:spcBef>
              <a:buNone/>
              <a:tabLst>
                <a:tab algn="l" pos="0"/>
              </a:tabLst>
            </a:pPr>
            <a:r>
              <a:rPr b="1" lang="ru-RU" sz="5400" spc="-1" strike="noStrike">
                <a:solidFill>
                  <a:srgbClr val="175a87"/>
                </a:solidFill>
                <a:latin typeface="Times New Roman"/>
                <a:ea typeface="DejaVu Sans"/>
              </a:rPr>
              <a:t>Контактная информация отдела государственной службы и кадровой политики Комитета по здравоохранению Псковской области 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 descr=""/>
          <p:cNvPicPr/>
          <p:nvPr/>
        </p:nvPicPr>
        <p:blipFill>
          <a:blip r:embed="rId1"/>
          <a:stretch/>
        </p:blipFill>
        <p:spPr>
          <a:xfrm>
            <a:off x="2584440" y="2085840"/>
            <a:ext cx="17140680" cy="11136600"/>
          </a:xfrm>
          <a:prstGeom prst="rect">
            <a:avLst/>
          </a:prstGeom>
          <a:ln w="0">
            <a:noFill/>
          </a:ln>
        </p:spPr>
      </p:pic>
      <p:sp>
        <p:nvSpPr>
          <p:cNvPr id="223" name="object 5"/>
          <p:cNvSpPr/>
          <p:nvPr/>
        </p:nvSpPr>
        <p:spPr>
          <a:xfrm>
            <a:off x="14885280" y="698040"/>
            <a:ext cx="3645720" cy="19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2600">
              <a:lnSpc>
                <a:spcPct val="100000"/>
              </a:lnSpc>
              <a:spcBef>
                <a:spcPts val="119"/>
              </a:spcBef>
              <a:buNone/>
            </a:pPr>
            <a:r>
              <a:rPr b="1" lang="ru-RU" sz="1150" spc="-15" strike="noStrike">
                <a:solidFill>
                  <a:srgbClr val="ffffff"/>
                </a:solidFill>
                <a:latin typeface="Arial"/>
                <a:ea typeface="DejaVu Sans"/>
              </a:rPr>
              <a:t>НАЦИОНАЛЬНЫЙ </a:t>
            </a:r>
            <a:r>
              <a:rPr b="1" lang="ru-RU" sz="1150" spc="-26" strike="noStrike">
                <a:solidFill>
                  <a:srgbClr val="ffffff"/>
                </a:solidFill>
                <a:latin typeface="Arial"/>
                <a:ea typeface="DejaVu Sans"/>
              </a:rPr>
              <a:t>ПРОЕКТ</a:t>
            </a:r>
            <a:r>
              <a:rPr b="1" lang="ru-RU" sz="1150" spc="180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ru-RU" sz="1150" spc="-32" strike="noStrike">
                <a:solidFill>
                  <a:srgbClr val="ffffff"/>
                </a:solidFill>
                <a:latin typeface="Arial"/>
                <a:ea typeface="DejaVu Sans"/>
              </a:rPr>
              <a:t>«ЗДРАВООХРАНЕНИЕ»</a:t>
            </a:r>
            <a:endParaRPr b="0" lang="ru-RU" sz="1150" spc="-1" strike="noStrike">
              <a:latin typeface="Arial"/>
            </a:endParaRPr>
          </a:p>
        </p:txBody>
      </p:sp>
      <p:sp>
        <p:nvSpPr>
          <p:cNvPr id="224" name="object 7"/>
          <p:cNvSpPr/>
          <p:nvPr/>
        </p:nvSpPr>
        <p:spPr>
          <a:xfrm>
            <a:off x="3785040" y="5776560"/>
            <a:ext cx="12715200" cy="26942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object 8"/>
          <p:cNvSpPr/>
          <p:nvPr/>
        </p:nvSpPr>
        <p:spPr>
          <a:xfrm>
            <a:off x="4409640" y="5946840"/>
            <a:ext cx="11464920" cy="2354040"/>
          </a:xfrm>
          <a:custGeom>
            <a:avLst/>
            <a:gdLst/>
            <a:ahLst/>
            <a:rect l="l" t="t" r="r" b="b"/>
            <a:pathLst>
              <a:path w="11469369" h="2358390">
                <a:moveTo>
                  <a:pt x="11223081" y="0"/>
                </a:moveTo>
                <a:lnTo>
                  <a:pt x="246195" y="0"/>
                </a:lnTo>
                <a:lnTo>
                  <a:pt x="196588" y="5003"/>
                </a:lnTo>
                <a:lnTo>
                  <a:pt x="150379" y="19352"/>
                </a:lnTo>
                <a:lnTo>
                  <a:pt x="108560" y="42055"/>
                </a:lnTo>
                <a:lnTo>
                  <a:pt x="72122" y="72122"/>
                </a:lnTo>
                <a:lnTo>
                  <a:pt x="42055" y="108560"/>
                </a:lnTo>
                <a:lnTo>
                  <a:pt x="19352" y="150379"/>
                </a:lnTo>
                <a:lnTo>
                  <a:pt x="5003" y="196588"/>
                </a:lnTo>
                <a:lnTo>
                  <a:pt x="0" y="246195"/>
                </a:lnTo>
                <a:lnTo>
                  <a:pt x="0" y="2112143"/>
                </a:lnTo>
                <a:lnTo>
                  <a:pt x="5003" y="2161744"/>
                </a:lnTo>
                <a:lnTo>
                  <a:pt x="19352" y="2207940"/>
                </a:lnTo>
                <a:lnTo>
                  <a:pt x="42055" y="2249741"/>
                </a:lnTo>
                <a:lnTo>
                  <a:pt x="72122" y="2286158"/>
                </a:lnTo>
                <a:lnTo>
                  <a:pt x="108560" y="2316204"/>
                </a:lnTo>
                <a:lnTo>
                  <a:pt x="150379" y="2338889"/>
                </a:lnTo>
                <a:lnTo>
                  <a:pt x="196588" y="2353225"/>
                </a:lnTo>
                <a:lnTo>
                  <a:pt x="246195" y="2358223"/>
                </a:lnTo>
                <a:lnTo>
                  <a:pt x="11223081" y="2358223"/>
                </a:lnTo>
                <a:lnTo>
                  <a:pt x="11272683" y="2353225"/>
                </a:lnTo>
                <a:lnTo>
                  <a:pt x="11318878" y="2338889"/>
                </a:lnTo>
                <a:lnTo>
                  <a:pt x="11360679" y="2316204"/>
                </a:lnTo>
                <a:lnTo>
                  <a:pt x="11397096" y="2286158"/>
                </a:lnTo>
                <a:lnTo>
                  <a:pt x="11427142" y="2249741"/>
                </a:lnTo>
                <a:lnTo>
                  <a:pt x="11449827" y="2207940"/>
                </a:lnTo>
                <a:lnTo>
                  <a:pt x="11464163" y="2161744"/>
                </a:lnTo>
                <a:lnTo>
                  <a:pt x="11469161" y="2112143"/>
                </a:lnTo>
                <a:lnTo>
                  <a:pt x="11469161" y="246195"/>
                </a:lnTo>
                <a:lnTo>
                  <a:pt x="11464163" y="196588"/>
                </a:lnTo>
                <a:lnTo>
                  <a:pt x="11449827" y="150379"/>
                </a:lnTo>
                <a:lnTo>
                  <a:pt x="11427142" y="108560"/>
                </a:lnTo>
                <a:lnTo>
                  <a:pt x="11397096" y="72122"/>
                </a:lnTo>
                <a:lnTo>
                  <a:pt x="11360679" y="42055"/>
                </a:lnTo>
                <a:lnTo>
                  <a:pt x="11318878" y="19352"/>
                </a:lnTo>
                <a:lnTo>
                  <a:pt x="11272683" y="5003"/>
                </a:lnTo>
                <a:lnTo>
                  <a:pt x="1122308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object 9"/>
          <p:cNvSpPr/>
          <p:nvPr/>
        </p:nvSpPr>
        <p:spPr>
          <a:xfrm>
            <a:off x="4409640" y="5946840"/>
            <a:ext cx="241920" cy="2354040"/>
          </a:xfrm>
          <a:custGeom>
            <a:avLst/>
            <a:gdLst/>
            <a:ahLst/>
            <a:rect l="l" t="t" r="r" b="b"/>
            <a:pathLst>
              <a:path w="246379" h="2358390">
                <a:moveTo>
                  <a:pt x="246195" y="2358223"/>
                </a:moveTo>
                <a:lnTo>
                  <a:pt x="196588" y="2353225"/>
                </a:lnTo>
                <a:lnTo>
                  <a:pt x="150379" y="2338889"/>
                </a:lnTo>
                <a:lnTo>
                  <a:pt x="108560" y="2316204"/>
                </a:lnTo>
                <a:lnTo>
                  <a:pt x="72122" y="2286158"/>
                </a:lnTo>
                <a:lnTo>
                  <a:pt x="42055" y="2249741"/>
                </a:lnTo>
                <a:lnTo>
                  <a:pt x="19352" y="2207940"/>
                </a:lnTo>
                <a:lnTo>
                  <a:pt x="5003" y="2161744"/>
                </a:lnTo>
                <a:lnTo>
                  <a:pt x="0" y="2112143"/>
                </a:lnTo>
                <a:lnTo>
                  <a:pt x="0" y="246195"/>
                </a:lnTo>
                <a:lnTo>
                  <a:pt x="5003" y="196588"/>
                </a:lnTo>
                <a:lnTo>
                  <a:pt x="19352" y="150379"/>
                </a:lnTo>
                <a:lnTo>
                  <a:pt x="42055" y="108560"/>
                </a:lnTo>
                <a:lnTo>
                  <a:pt x="72122" y="72122"/>
                </a:lnTo>
                <a:lnTo>
                  <a:pt x="108560" y="42055"/>
                </a:lnTo>
                <a:lnTo>
                  <a:pt x="150379" y="19352"/>
                </a:lnTo>
                <a:lnTo>
                  <a:pt x="196588" y="5003"/>
                </a:lnTo>
                <a:lnTo>
                  <a:pt x="246195" y="0"/>
                </a:lnTo>
              </a:path>
            </a:pathLst>
          </a:custGeom>
          <a:noFill/>
          <a:ln w="91800">
            <a:solidFill>
              <a:srgbClr val="1d9a7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object 10"/>
          <p:cNvSpPr/>
          <p:nvPr/>
        </p:nvSpPr>
        <p:spPr>
          <a:xfrm>
            <a:off x="15632640" y="5946840"/>
            <a:ext cx="241920" cy="2354040"/>
          </a:xfrm>
          <a:custGeom>
            <a:avLst/>
            <a:gdLst/>
            <a:ahLst/>
            <a:rect l="l" t="t" r="r" b="b"/>
            <a:pathLst>
              <a:path w="246380" h="2358390">
                <a:moveTo>
                  <a:pt x="0" y="0"/>
                </a:moveTo>
                <a:lnTo>
                  <a:pt x="49601" y="5003"/>
                </a:lnTo>
                <a:lnTo>
                  <a:pt x="95797" y="19352"/>
                </a:lnTo>
                <a:lnTo>
                  <a:pt x="137598" y="42055"/>
                </a:lnTo>
                <a:lnTo>
                  <a:pt x="174015" y="72122"/>
                </a:lnTo>
                <a:lnTo>
                  <a:pt x="204061" y="108560"/>
                </a:lnTo>
                <a:lnTo>
                  <a:pt x="226746" y="150379"/>
                </a:lnTo>
                <a:lnTo>
                  <a:pt x="241082" y="196588"/>
                </a:lnTo>
                <a:lnTo>
                  <a:pt x="246080" y="246195"/>
                </a:lnTo>
                <a:lnTo>
                  <a:pt x="246080" y="2112143"/>
                </a:lnTo>
                <a:lnTo>
                  <a:pt x="241082" y="2161744"/>
                </a:lnTo>
                <a:lnTo>
                  <a:pt x="226746" y="2207940"/>
                </a:lnTo>
                <a:lnTo>
                  <a:pt x="204061" y="2249741"/>
                </a:lnTo>
                <a:lnTo>
                  <a:pt x="174015" y="2286158"/>
                </a:lnTo>
                <a:lnTo>
                  <a:pt x="137598" y="2316204"/>
                </a:lnTo>
                <a:lnTo>
                  <a:pt x="95797" y="2338889"/>
                </a:lnTo>
                <a:lnTo>
                  <a:pt x="49601" y="2353225"/>
                </a:lnTo>
                <a:lnTo>
                  <a:pt x="0" y="2358223"/>
                </a:lnTo>
              </a:path>
            </a:pathLst>
          </a:custGeom>
          <a:noFill/>
          <a:ln w="91800">
            <a:solidFill>
              <a:srgbClr val="1d9a7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852520" y="5700960"/>
            <a:ext cx="9185760" cy="23857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ctr">
            <a:noAutofit/>
          </a:bodyPr>
          <a:p>
            <a:pPr marL="1260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ru-RU" sz="59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Благодарю за</a:t>
            </a:r>
            <a:r>
              <a:rPr b="1" lang="ru-RU" sz="595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59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внимание</a:t>
            </a:r>
            <a:endParaRPr b="0" lang="ru-RU" sz="5950" spc="-1" strike="noStrike">
              <a:latin typeface="Arial"/>
            </a:endParaRPr>
          </a:p>
        </p:txBody>
      </p:sp>
      <p:sp>
        <p:nvSpPr>
          <p:cNvPr id="229" name="Прямоугольник 1"/>
          <p:cNvSpPr/>
          <p:nvPr/>
        </p:nvSpPr>
        <p:spPr>
          <a:xfrm>
            <a:off x="9144000" y="13550760"/>
            <a:ext cx="1864080" cy="41616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2025 год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2" descr=""/>
          <p:cNvPicPr/>
          <p:nvPr/>
        </p:nvPicPr>
        <p:blipFill>
          <a:blip r:embed="rId1"/>
          <a:stretch/>
        </p:blipFill>
        <p:spPr>
          <a:xfrm>
            <a:off x="784080" y="2695680"/>
            <a:ext cx="9111240" cy="10661400"/>
          </a:xfrm>
          <a:prstGeom prst="rect">
            <a:avLst/>
          </a:prstGeom>
          <a:ln w="0">
            <a:noFill/>
          </a:ln>
        </p:spPr>
      </p:pic>
      <p:sp>
        <p:nvSpPr>
          <p:cNvPr id="146" name="Прямоугольник 13"/>
          <p:cNvSpPr/>
          <p:nvPr/>
        </p:nvSpPr>
        <p:spPr>
          <a:xfrm>
            <a:off x="2513880" y="1309320"/>
            <a:ext cx="1640808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Псковская область: Основные географические </a:t>
            </a:r>
            <a:br/>
            <a:r>
              <a:rPr b="1" lang="ru-RU" sz="48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и демографические характеристики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47" name="TextBox 16"/>
          <p:cNvSpPr/>
          <p:nvPr/>
        </p:nvSpPr>
        <p:spPr>
          <a:xfrm>
            <a:off x="9671040" y="4265280"/>
            <a:ext cx="10051920" cy="44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marL="882000" indent="-216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Население  - 587 786 человек</a:t>
            </a:r>
            <a:endParaRPr b="0" lang="ru-RU" sz="4800" spc="-1" strike="noStrike">
              <a:latin typeface="Arial"/>
            </a:endParaRPr>
          </a:p>
          <a:p>
            <a:pPr lvl="1" marL="882000" indent="-216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 городских округа: </a:t>
            </a:r>
            <a:endParaRPr b="0" lang="ru-RU" sz="4800" spc="-1" strike="noStrike">
              <a:latin typeface="Arial"/>
            </a:endParaRPr>
          </a:p>
          <a:p>
            <a:pPr lvl="1" marL="882000" indent="-216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г. Псков и г. Великие Луки</a:t>
            </a:r>
            <a:endParaRPr b="0" lang="ru-RU" sz="4800" spc="-1" strike="noStrike">
              <a:latin typeface="Arial"/>
            </a:endParaRPr>
          </a:p>
          <a:p>
            <a:pPr lvl="1" marL="882000" indent="-216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24 муниципальных района</a:t>
            </a:r>
            <a:endParaRPr b="0" lang="ru-RU" sz="4800" spc="-1" strike="noStrike">
              <a:latin typeface="Arial"/>
            </a:endParaRPr>
          </a:p>
          <a:p>
            <a:pPr lvl="1" marL="882000" indent="-216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Граница с 3 государствами (Эстония, Латвия, Беларусь)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48" name="Прямоугольник 3"/>
          <p:cNvSpPr/>
          <p:nvPr/>
        </p:nvSpPr>
        <p:spPr>
          <a:xfrm>
            <a:off x="9144000" y="13550760"/>
            <a:ext cx="1864080" cy="41616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2025 год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"/>
          <p:cNvSpPr/>
          <p:nvPr/>
        </p:nvSpPr>
        <p:spPr>
          <a:xfrm>
            <a:off x="1235520" y="1552680"/>
            <a:ext cx="1859688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96200" rIns="196200" tIns="97920" bIns="9792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Виды Пскова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150" name="Рисунок 3" descr=""/>
          <p:cNvPicPr/>
          <p:nvPr/>
        </p:nvPicPr>
        <p:blipFill>
          <a:blip r:embed="rId1"/>
          <a:stretch/>
        </p:blipFill>
        <p:spPr>
          <a:xfrm>
            <a:off x="11302200" y="8121960"/>
            <a:ext cx="8259480" cy="53301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1" name="Рисунок 7" descr=""/>
          <p:cNvPicPr/>
          <p:nvPr/>
        </p:nvPicPr>
        <p:blipFill>
          <a:blip r:embed="rId2"/>
          <a:stretch/>
        </p:blipFill>
        <p:spPr>
          <a:xfrm>
            <a:off x="2203560" y="8248320"/>
            <a:ext cx="8659800" cy="4837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2" name="Рисунок 8" descr=""/>
          <p:cNvPicPr/>
          <p:nvPr/>
        </p:nvPicPr>
        <p:blipFill>
          <a:blip r:embed="rId3"/>
          <a:stretch/>
        </p:blipFill>
        <p:spPr>
          <a:xfrm>
            <a:off x="11271240" y="2695680"/>
            <a:ext cx="7997400" cy="53301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3" name="Рисунок 9" descr=""/>
          <p:cNvPicPr/>
          <p:nvPr/>
        </p:nvPicPr>
        <p:blipFill>
          <a:blip r:embed="rId4"/>
          <a:stretch/>
        </p:blipFill>
        <p:spPr>
          <a:xfrm>
            <a:off x="2203560" y="2695680"/>
            <a:ext cx="8812080" cy="5434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54" name="Прямоугольник 1"/>
          <p:cNvSpPr/>
          <p:nvPr/>
        </p:nvSpPr>
        <p:spPr>
          <a:xfrm>
            <a:off x="9144000" y="13550760"/>
            <a:ext cx="1864080" cy="41616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2025 год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"/>
          <p:cNvSpPr/>
          <p:nvPr/>
        </p:nvSpPr>
        <p:spPr>
          <a:xfrm>
            <a:off x="3447720" y="1426680"/>
            <a:ext cx="15535080" cy="79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5040" rIns="185040" tIns="92520" bIns="92520" anchor="t">
            <a:spAutoFit/>
          </a:bodyPr>
          <a:p>
            <a:pPr algn="ctr">
              <a:lnSpc>
                <a:spcPct val="90000"/>
              </a:lnSpc>
              <a:buNone/>
            </a:pPr>
            <a:r>
              <a:rPr b="1" lang="ru-RU" sz="4440" spc="-1" strike="noStrike">
                <a:solidFill>
                  <a:srgbClr val="006699"/>
                </a:solidFill>
                <a:latin typeface="Times New Roman"/>
                <a:ea typeface="DejaVu Sans"/>
              </a:rPr>
              <a:t>СТРУКТУРА МЕДИЦИНСКИХ ОРГАНИЗАЦИЙ</a:t>
            </a:r>
            <a:endParaRPr b="0" lang="ru-RU" sz="4440" spc="-1" strike="noStrike">
              <a:latin typeface="Arial"/>
            </a:endParaRPr>
          </a:p>
        </p:txBody>
      </p:sp>
      <p:sp>
        <p:nvSpPr>
          <p:cNvPr id="156" name="TextBox 2"/>
          <p:cNvSpPr/>
          <p:nvPr/>
        </p:nvSpPr>
        <p:spPr>
          <a:xfrm>
            <a:off x="2511000" y="2475360"/>
            <a:ext cx="16471800" cy="234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5040" rIns="185040" tIns="92520" bIns="9252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ru-RU" sz="472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472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Всего в государственную систему здравоохранения Псковской области входят</a:t>
            </a:r>
            <a:r>
              <a:rPr b="1" lang="ru-RU" sz="472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29</a:t>
            </a:r>
            <a:r>
              <a:rPr b="0" lang="ru-RU" sz="472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медицинских организаций:</a:t>
            </a:r>
            <a:endParaRPr b="0" lang="ru-RU" sz="472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4720" spc="-1" strike="noStrike">
              <a:latin typeface="Arial"/>
            </a:endParaRPr>
          </a:p>
        </p:txBody>
      </p:sp>
      <p:pic>
        <p:nvPicPr>
          <p:cNvPr id="157" name="Рисунок 4" descr=""/>
          <p:cNvPicPr/>
          <p:nvPr/>
        </p:nvPicPr>
        <p:blipFill>
          <a:blip r:embed="rId1"/>
          <a:stretch/>
        </p:blipFill>
        <p:spPr>
          <a:xfrm>
            <a:off x="14486040" y="8887320"/>
            <a:ext cx="3688200" cy="4192560"/>
          </a:xfrm>
          <a:prstGeom prst="rect">
            <a:avLst/>
          </a:prstGeom>
          <a:ln w="0">
            <a:noFill/>
          </a:ln>
        </p:spPr>
      </p:pic>
      <p:pic>
        <p:nvPicPr>
          <p:cNvPr id="158" name="Рисунок 5" descr=""/>
          <p:cNvPicPr/>
          <p:nvPr/>
        </p:nvPicPr>
        <p:blipFill>
          <a:blip r:embed="rId2"/>
          <a:stretch/>
        </p:blipFill>
        <p:spPr>
          <a:xfrm>
            <a:off x="7409880" y="8887320"/>
            <a:ext cx="6559560" cy="369180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6" descr=""/>
          <p:cNvPicPr/>
          <p:nvPr/>
        </p:nvPicPr>
        <p:blipFill>
          <a:blip r:embed="rId3"/>
          <a:stretch/>
        </p:blipFill>
        <p:spPr>
          <a:xfrm>
            <a:off x="2861640" y="8926920"/>
            <a:ext cx="4037760" cy="4037760"/>
          </a:xfrm>
          <a:prstGeom prst="rect">
            <a:avLst/>
          </a:prstGeom>
          <a:ln w="0">
            <a:noFill/>
          </a:ln>
        </p:spPr>
      </p:pic>
      <p:sp>
        <p:nvSpPr>
          <p:cNvPr id="160" name="Прямоугольник: скругленные углы 7"/>
          <p:cNvSpPr/>
          <p:nvPr/>
        </p:nvSpPr>
        <p:spPr>
          <a:xfrm>
            <a:off x="5026680" y="4175280"/>
            <a:ext cx="3591360" cy="1362240"/>
          </a:xfrm>
          <a:prstGeom prst="roundRect">
            <a:avLst>
              <a:gd name="adj" fmla="val 16667"/>
            </a:avLst>
          </a:prstGeom>
          <a:solidFill>
            <a:srgbClr val="1d9a78"/>
          </a:solidFill>
          <a:ln w="25560">
            <a:solidFill>
              <a:srgbClr val="15715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Прямоугольник: скругленные углы 8"/>
          <p:cNvSpPr/>
          <p:nvPr/>
        </p:nvSpPr>
        <p:spPr>
          <a:xfrm>
            <a:off x="11640600" y="4139280"/>
            <a:ext cx="3456360" cy="1398240"/>
          </a:xfrm>
          <a:prstGeom prst="roundRect">
            <a:avLst>
              <a:gd name="adj" fmla="val 16667"/>
            </a:avLst>
          </a:prstGeom>
          <a:solidFill>
            <a:srgbClr val="1d9a78"/>
          </a:solidFill>
          <a:ln w="25560">
            <a:solidFill>
              <a:srgbClr val="15715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TextBox 9"/>
          <p:cNvSpPr/>
          <p:nvPr/>
        </p:nvSpPr>
        <p:spPr>
          <a:xfrm>
            <a:off x="5242320" y="4379400"/>
            <a:ext cx="3160080" cy="95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3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областной уровень</a:t>
            </a:r>
            <a:endParaRPr b="0" lang="ru-RU" sz="2830" spc="-1" strike="noStrike">
              <a:latin typeface="Arial"/>
            </a:endParaRPr>
          </a:p>
        </p:txBody>
      </p:sp>
      <p:sp>
        <p:nvSpPr>
          <p:cNvPr id="163" name="TextBox 10"/>
          <p:cNvSpPr/>
          <p:nvPr/>
        </p:nvSpPr>
        <p:spPr>
          <a:xfrm>
            <a:off x="11824920" y="4365360"/>
            <a:ext cx="3088080" cy="95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3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городской уровень</a:t>
            </a:r>
            <a:endParaRPr b="0" lang="ru-RU" sz="2830" spc="-1" strike="noStrike">
              <a:latin typeface="Arial"/>
            </a:endParaRPr>
          </a:p>
        </p:txBody>
      </p:sp>
      <p:sp>
        <p:nvSpPr>
          <p:cNvPr id="164" name="Прямоугольник: скругленные углы 11"/>
          <p:cNvSpPr/>
          <p:nvPr/>
        </p:nvSpPr>
        <p:spPr>
          <a:xfrm>
            <a:off x="2511000" y="6113520"/>
            <a:ext cx="3868920" cy="1637640"/>
          </a:xfrm>
          <a:prstGeom prst="roundRect">
            <a:avLst>
              <a:gd name="adj" fmla="val 16667"/>
            </a:avLst>
          </a:prstGeom>
          <a:solidFill>
            <a:srgbClr val="1d9a78"/>
          </a:solidFill>
          <a:ln w="25560">
            <a:solidFill>
              <a:srgbClr val="15715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TextBox 12"/>
          <p:cNvSpPr/>
          <p:nvPr/>
        </p:nvSpPr>
        <p:spPr>
          <a:xfrm>
            <a:off x="2861640" y="6500520"/>
            <a:ext cx="2890440" cy="95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3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межрайонные больницы</a:t>
            </a:r>
            <a:endParaRPr b="0" lang="ru-RU" sz="2830" spc="-1" strike="noStrike">
              <a:latin typeface="Arial"/>
            </a:endParaRPr>
          </a:p>
        </p:txBody>
      </p:sp>
      <p:sp>
        <p:nvSpPr>
          <p:cNvPr id="166" name="Прямоугольник: скругленные углы 13"/>
          <p:cNvSpPr/>
          <p:nvPr/>
        </p:nvSpPr>
        <p:spPr>
          <a:xfrm>
            <a:off x="8294400" y="6113520"/>
            <a:ext cx="3456360" cy="1637640"/>
          </a:xfrm>
          <a:prstGeom prst="roundRect">
            <a:avLst>
              <a:gd name="adj" fmla="val 16667"/>
            </a:avLst>
          </a:prstGeom>
          <a:solidFill>
            <a:srgbClr val="1d9a78"/>
          </a:solidFill>
          <a:ln w="25560">
            <a:solidFill>
              <a:srgbClr val="15715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TextBox 14"/>
          <p:cNvSpPr/>
          <p:nvPr/>
        </p:nvSpPr>
        <p:spPr>
          <a:xfrm>
            <a:off x="8715960" y="6436800"/>
            <a:ext cx="2667600" cy="95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3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районные больницы</a:t>
            </a:r>
            <a:endParaRPr b="0" lang="ru-RU" sz="2830" spc="-1" strike="noStrike">
              <a:latin typeface="Arial"/>
            </a:endParaRPr>
          </a:p>
        </p:txBody>
      </p:sp>
      <p:sp>
        <p:nvSpPr>
          <p:cNvPr id="168" name="Прямоугольник: скругленные углы 15"/>
          <p:cNvSpPr/>
          <p:nvPr/>
        </p:nvSpPr>
        <p:spPr>
          <a:xfrm>
            <a:off x="13371120" y="6128640"/>
            <a:ext cx="4217400" cy="1637640"/>
          </a:xfrm>
          <a:prstGeom prst="roundRect">
            <a:avLst>
              <a:gd name="adj" fmla="val 16667"/>
            </a:avLst>
          </a:prstGeom>
          <a:solidFill>
            <a:srgbClr val="1d9a78"/>
          </a:solidFill>
          <a:ln w="25560">
            <a:solidFill>
              <a:srgbClr val="15715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TextBox 16"/>
          <p:cNvSpPr/>
          <p:nvPr/>
        </p:nvSpPr>
        <p:spPr>
          <a:xfrm>
            <a:off x="13599720" y="6219000"/>
            <a:ext cx="3988800" cy="138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3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специализированные медицинские организации</a:t>
            </a:r>
            <a:endParaRPr b="0" lang="ru-RU" sz="2830" spc="-1" strike="noStrike">
              <a:latin typeface="Arial"/>
            </a:endParaRPr>
          </a:p>
        </p:txBody>
      </p:sp>
      <p:sp>
        <p:nvSpPr>
          <p:cNvPr id="170" name="Прямоугольник 1"/>
          <p:cNvSpPr/>
          <p:nvPr/>
        </p:nvSpPr>
        <p:spPr>
          <a:xfrm>
            <a:off x="9144000" y="13550760"/>
            <a:ext cx="1864080" cy="41616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2025 год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11"/>
          <p:cNvSpPr/>
          <p:nvPr/>
        </p:nvSpPr>
        <p:spPr>
          <a:xfrm>
            <a:off x="2136240" y="1537200"/>
            <a:ext cx="17410680" cy="88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58760" rIns="158760" tIns="79560" bIns="7956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Среднемесячная заработная плата врачей, тыс. руб.</a:t>
            </a:r>
            <a:endParaRPr b="0" lang="ru-RU" sz="4800" spc="-1" strike="noStrike">
              <a:latin typeface="Arial"/>
            </a:endParaRPr>
          </a:p>
        </p:txBody>
      </p:sp>
      <p:graphicFrame>
        <p:nvGraphicFramePr>
          <p:cNvPr id="172" name="Диаграмма 3"/>
          <p:cNvGraphicFramePr/>
          <p:nvPr/>
        </p:nvGraphicFramePr>
        <p:xfrm>
          <a:off x="362160" y="2340000"/>
          <a:ext cx="19257120" cy="1125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3" name="Прямоугольник 1"/>
          <p:cNvSpPr/>
          <p:nvPr/>
        </p:nvSpPr>
        <p:spPr>
          <a:xfrm>
            <a:off x="9144000" y="13550760"/>
            <a:ext cx="1864080" cy="41616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2024 год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Прямоугольник 7"/>
          <p:cNvSpPr/>
          <p:nvPr/>
        </p:nvSpPr>
        <p:spPr>
          <a:xfrm>
            <a:off x="1440000" y="3780000"/>
            <a:ext cx="18168120" cy="1986120"/>
          </a:xfrm>
          <a:prstGeom prst="rect">
            <a:avLst/>
          </a:prstGeom>
          <a:noFill/>
          <a:ln w="38160">
            <a:noFill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415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Единовременная компенсационная выплата медицинским работникам прибывшим на работу в сельскую местность Псковской области</a:t>
            </a:r>
            <a:endParaRPr b="0" lang="ru-RU" sz="415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4150" spc="-1" strike="noStrike">
                <a:solidFill>
                  <a:srgbClr val="002060"/>
                </a:solidFill>
                <a:latin typeface="Times New Roman"/>
                <a:ea typeface="DejaVu Sans"/>
              </a:rPr>
              <a:t>(федеральная программа «Земский Доктор/Земский Фельдшер»)</a:t>
            </a:r>
            <a:endParaRPr b="0" lang="ru-RU" sz="4150" spc="-1" strike="noStrike">
              <a:latin typeface="Arial"/>
            </a:endParaRPr>
          </a:p>
        </p:txBody>
      </p:sp>
      <p:sp>
        <p:nvSpPr>
          <p:cNvPr id="175" name="TextBox 4"/>
          <p:cNvSpPr/>
          <p:nvPr/>
        </p:nvSpPr>
        <p:spPr>
          <a:xfrm>
            <a:off x="3270240" y="1512360"/>
            <a:ext cx="15535080" cy="9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5040" rIns="185040" tIns="92520" bIns="92520" anchor="t">
            <a:spAutoFit/>
          </a:bodyPr>
          <a:p>
            <a:pPr algn="ctr">
              <a:lnSpc>
                <a:spcPct val="90000"/>
              </a:lnSpc>
              <a:buNone/>
            </a:pPr>
            <a:r>
              <a:rPr b="1" lang="ru-RU" sz="54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Меры социальной поддержки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176" name="Объект 7" descr=""/>
          <p:cNvPicPr/>
          <p:nvPr/>
        </p:nvPicPr>
        <p:blipFill>
          <a:blip r:embed="rId1"/>
          <a:srcRect l="40991" t="0" r="0" b="0"/>
          <a:stretch/>
        </p:blipFill>
        <p:spPr>
          <a:xfrm>
            <a:off x="8280000" y="8820000"/>
            <a:ext cx="3672360" cy="4397400"/>
          </a:xfrm>
          <a:prstGeom prst="rect">
            <a:avLst/>
          </a:prstGeom>
          <a:ln w="0">
            <a:noFill/>
          </a:ln>
        </p:spPr>
      </p:pic>
      <p:sp>
        <p:nvSpPr>
          <p:cNvPr id="177" name="Прямоугольник 9"/>
          <p:cNvSpPr/>
          <p:nvPr/>
        </p:nvSpPr>
        <p:spPr>
          <a:xfrm>
            <a:off x="1440000" y="7151400"/>
            <a:ext cx="18131400" cy="1308600"/>
          </a:xfrm>
          <a:prstGeom prst="rect">
            <a:avLst/>
          </a:prstGeom>
          <a:solidFill>
            <a:srgbClr val="36afce"/>
          </a:solidFill>
          <a:ln w="25560">
            <a:solidFill>
              <a:srgbClr val="27819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8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Врачам – </a:t>
            </a:r>
            <a:r>
              <a:rPr b="1" lang="ru-RU" sz="8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1 000 — 1 500 тыс. руб.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178" name="Прямоугольник 14"/>
          <p:cNvSpPr/>
          <p:nvPr/>
        </p:nvSpPr>
        <p:spPr>
          <a:xfrm>
            <a:off x="9144000" y="13550760"/>
            <a:ext cx="1864080" cy="41616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2025 год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1"/>
          <p:cNvSpPr/>
          <p:nvPr/>
        </p:nvSpPr>
        <p:spPr>
          <a:xfrm>
            <a:off x="3270240" y="1512360"/>
            <a:ext cx="15535080" cy="9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5040" rIns="185040" tIns="92520" bIns="92520" anchor="t">
            <a:spAutoFit/>
          </a:bodyPr>
          <a:p>
            <a:pPr algn="ctr">
              <a:lnSpc>
                <a:spcPct val="90000"/>
              </a:lnSpc>
              <a:buNone/>
            </a:pPr>
            <a:r>
              <a:rPr b="1" lang="ru-RU" sz="54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Меры социальной поддержки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180" name="Объект 4" descr=""/>
          <p:cNvPicPr/>
          <p:nvPr/>
        </p:nvPicPr>
        <p:blipFill>
          <a:blip r:embed="rId1"/>
          <a:srcRect l="40991" t="0" r="0" b="0"/>
          <a:stretch/>
        </p:blipFill>
        <p:spPr>
          <a:xfrm>
            <a:off x="13320000" y="7380000"/>
            <a:ext cx="5039280" cy="6034320"/>
          </a:xfrm>
          <a:prstGeom prst="rect">
            <a:avLst/>
          </a:prstGeom>
          <a:ln w="0">
            <a:noFill/>
          </a:ln>
        </p:spPr>
      </p:pic>
      <p:sp>
        <p:nvSpPr>
          <p:cNvPr id="181" name="Прямоугольник 1"/>
          <p:cNvSpPr/>
          <p:nvPr/>
        </p:nvSpPr>
        <p:spPr>
          <a:xfrm>
            <a:off x="1980000" y="3060000"/>
            <a:ext cx="16669080" cy="2284200"/>
          </a:xfrm>
          <a:prstGeom prst="rect">
            <a:avLst/>
          </a:prstGeom>
          <a:noFill/>
          <a:ln w="38160">
            <a:noFill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7200" spc="-1" strike="noStrike">
                <a:solidFill>
                  <a:srgbClr val="111111"/>
                </a:solidFill>
                <a:latin typeface="Times New Roman"/>
                <a:ea typeface="Times New Roman"/>
              </a:rPr>
              <a:t>Выплаты медицинским работникам дефицитных специальностей*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82" name="Прямоугольник 2"/>
          <p:cNvSpPr/>
          <p:nvPr/>
        </p:nvSpPr>
        <p:spPr>
          <a:xfrm>
            <a:off x="3060000" y="6120000"/>
            <a:ext cx="14579280" cy="1308600"/>
          </a:xfrm>
          <a:prstGeom prst="rect">
            <a:avLst/>
          </a:prstGeom>
          <a:solidFill>
            <a:srgbClr val="36afce"/>
          </a:solidFill>
          <a:ln w="25560">
            <a:solidFill>
              <a:srgbClr val="27819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8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1000 тыс. руб.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183" name="Прямоугольник 1"/>
          <p:cNvSpPr/>
          <p:nvPr/>
        </p:nvSpPr>
        <p:spPr>
          <a:xfrm>
            <a:off x="9144000" y="13550760"/>
            <a:ext cx="1864080" cy="41616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2025 год</a:t>
            </a:r>
            <a:endParaRPr b="0" lang="ru-RU" sz="3400" spc="-1" strike="noStrike">
              <a:latin typeface="Arial"/>
            </a:endParaRPr>
          </a:p>
        </p:txBody>
      </p:sp>
      <p:sp>
        <p:nvSpPr>
          <p:cNvPr id="184" name="TextBox 13"/>
          <p:cNvSpPr/>
          <p:nvPr/>
        </p:nvSpPr>
        <p:spPr>
          <a:xfrm flipV="1" rot="10800000">
            <a:off x="1153800" y="9360000"/>
            <a:ext cx="12526200" cy="32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001642"/>
                </a:solidFill>
                <a:latin typeface="Times New Roman"/>
                <a:ea typeface="Times New Roman"/>
              </a:rPr>
              <a:t>*Д</a:t>
            </a:r>
            <a:r>
              <a:rPr b="1" lang="ru-RU" sz="4000" spc="-1" strike="noStrike">
                <a:solidFill>
                  <a:srgbClr val="001642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ефицитные специальности: </a:t>
            </a:r>
            <a:r>
              <a:rPr b="1" lang="ru-RU" sz="4000" spc="-1" strike="noStrike">
                <a:solidFill>
                  <a:srgbClr val="001642"/>
                </a:solidFill>
                <a:latin typeface="Times New Roman"/>
                <a:ea typeface="Times New Roman"/>
              </a:rPr>
              <a:t>врачи участковой службы, врачи-анестезиологи-реаниматологи,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001642"/>
                </a:solidFill>
                <a:latin typeface="Times New Roman"/>
                <a:ea typeface="Times New Roman"/>
              </a:rPr>
              <a:t>врачи-неонатологи, а также врачи других,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001642"/>
                </a:solidFill>
                <a:latin typeface="Times New Roman"/>
                <a:ea typeface="Times New Roman"/>
              </a:rPr>
              <a:t>наиболее востребованных, специальностей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15"/>
          <p:cNvSpPr/>
          <p:nvPr/>
        </p:nvSpPr>
        <p:spPr>
          <a:xfrm>
            <a:off x="720000" y="5220000"/>
            <a:ext cx="19075680" cy="2558520"/>
          </a:xfrm>
          <a:prstGeom prst="rect">
            <a:avLst/>
          </a:prstGeom>
          <a:solidFill>
            <a:srgbClr val="36afce"/>
          </a:solidFill>
          <a:ln w="25560">
            <a:solidFill>
              <a:srgbClr val="27819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92920" indent="-59292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5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Врачам поликлинических отделений, врачам станций (отделений) СМП – </a:t>
            </a:r>
            <a:r>
              <a:rPr b="1" lang="ru-RU" sz="5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300 тыс. руб.</a:t>
            </a:r>
            <a:endParaRPr b="0" lang="ru-RU" sz="5400" spc="-1" strike="noStrike">
              <a:latin typeface="Arial"/>
            </a:endParaRPr>
          </a:p>
          <a:p>
            <a:pPr marL="592920" indent="-59292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5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Врачам неполиклинических отделений – </a:t>
            </a:r>
            <a:r>
              <a:rPr b="1" lang="ru-RU" sz="5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150 тыс.  руб.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86" name="TextBox 15"/>
          <p:cNvSpPr/>
          <p:nvPr/>
        </p:nvSpPr>
        <p:spPr>
          <a:xfrm>
            <a:off x="2813040" y="1913760"/>
            <a:ext cx="16834320" cy="24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5040" rIns="185040" tIns="92520" bIns="92520" anchor="t">
            <a:spAutoFit/>
          </a:bodyPr>
          <a:p>
            <a:pPr algn="ctr">
              <a:lnSpc>
                <a:spcPct val="90000"/>
              </a:lnSpc>
              <a:buNone/>
            </a:pPr>
            <a:r>
              <a:rPr b="1" lang="ru-RU" sz="54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Выплата «подъемных» 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ru-RU" sz="54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при первом трудоустройстве в государственные медицинские организации Псковской области*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187" name="Объект 3" descr=""/>
          <p:cNvPicPr/>
          <p:nvPr/>
        </p:nvPicPr>
        <p:blipFill>
          <a:blip r:embed="rId1"/>
          <a:srcRect l="47510" t="325" r="230" b="10566"/>
          <a:stretch/>
        </p:blipFill>
        <p:spPr>
          <a:xfrm flipH="1">
            <a:off x="21022560" y="13354200"/>
            <a:ext cx="770760" cy="1179360"/>
          </a:xfrm>
          <a:prstGeom prst="rect">
            <a:avLst/>
          </a:prstGeom>
          <a:ln w="0">
            <a:noFill/>
          </a:ln>
        </p:spPr>
      </p:pic>
      <p:sp>
        <p:nvSpPr>
          <p:cNvPr id="188" name="Прямоугольник 16"/>
          <p:cNvSpPr/>
          <p:nvPr/>
        </p:nvSpPr>
        <p:spPr>
          <a:xfrm>
            <a:off x="9144000" y="13550760"/>
            <a:ext cx="1862640" cy="41472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2025 год</a:t>
            </a:r>
            <a:endParaRPr b="0" lang="ru-RU" sz="3400" spc="-1" strike="noStrike">
              <a:latin typeface="Arial"/>
            </a:endParaRPr>
          </a:p>
        </p:txBody>
      </p:sp>
      <p:sp>
        <p:nvSpPr>
          <p:cNvPr id="189" name="PlaceHolder 2"/>
          <p:cNvSpPr/>
          <p:nvPr/>
        </p:nvSpPr>
        <p:spPr>
          <a:xfrm>
            <a:off x="360000" y="12620160"/>
            <a:ext cx="19075680" cy="21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4880" rIns="164880" tIns="82440" bIns="82440" anchor="t">
            <a:normAutofit/>
          </a:bodyPr>
          <a:p>
            <a:pPr marL="228600" indent="-228600" algn="ctr">
              <a:lnSpc>
                <a:spcPct val="90000"/>
              </a:lnSpc>
              <a:spcBef>
                <a:spcPts val="1803"/>
              </a:spcBef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1642"/>
                </a:solidFill>
                <a:latin typeface="Times New Roman"/>
                <a:ea typeface="DejaVu Sans"/>
              </a:rPr>
              <a:t>*при первом трудоустройстве в государственные медицинские организации области с 50 до 55 лет врачам, с 45 до 50 лет средним медицинским работникам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90" name="Объект 6" descr=""/>
          <p:cNvPicPr/>
          <p:nvPr/>
        </p:nvPicPr>
        <p:blipFill>
          <a:blip r:embed="rId2"/>
          <a:srcRect l="47510" t="325" r="230" b="-325"/>
          <a:stretch/>
        </p:blipFill>
        <p:spPr>
          <a:xfrm>
            <a:off x="8460000" y="8847720"/>
            <a:ext cx="3583440" cy="393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5" descr=""/>
          <p:cNvPicPr/>
          <p:nvPr/>
        </p:nvPicPr>
        <p:blipFill>
          <a:blip r:embed="rId1"/>
          <a:stretch/>
        </p:blipFill>
        <p:spPr>
          <a:xfrm>
            <a:off x="1299240" y="3762360"/>
            <a:ext cx="9110160" cy="6069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92" name="Рисунок 6" descr=""/>
          <p:cNvPicPr/>
          <p:nvPr/>
        </p:nvPicPr>
        <p:blipFill>
          <a:blip r:embed="rId2"/>
          <a:stretch/>
        </p:blipFill>
        <p:spPr>
          <a:xfrm>
            <a:off x="10737720" y="3762360"/>
            <a:ext cx="8710560" cy="6300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93" name="TextBox 8"/>
          <p:cNvSpPr/>
          <p:nvPr/>
        </p:nvSpPr>
        <p:spPr>
          <a:xfrm>
            <a:off x="1027080" y="10544040"/>
            <a:ext cx="18045360" cy="160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498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Предусмотрена возможность приватизации служебных помещений по истечении 7 лет работы.</a:t>
            </a:r>
            <a:endParaRPr b="0" lang="ru-RU" sz="4980" spc="-1" strike="noStrike">
              <a:latin typeface="Arial"/>
            </a:endParaRPr>
          </a:p>
        </p:txBody>
      </p:sp>
      <p:sp>
        <p:nvSpPr>
          <p:cNvPr id="194" name="TextBox 7"/>
          <p:cNvSpPr/>
          <p:nvPr/>
        </p:nvSpPr>
        <p:spPr>
          <a:xfrm>
            <a:off x="2752560" y="1869840"/>
            <a:ext cx="16835760" cy="9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5040" rIns="185040" tIns="92520" bIns="92520" anchor="t">
            <a:spAutoFit/>
          </a:bodyPr>
          <a:p>
            <a:pPr algn="ctr">
              <a:lnSpc>
                <a:spcPct val="90000"/>
              </a:lnSpc>
              <a:buNone/>
            </a:pPr>
            <a:r>
              <a:rPr b="1" lang="ru-RU" sz="5400" spc="-1" strike="noStrike">
                <a:solidFill>
                  <a:srgbClr val="006699"/>
                </a:solidFill>
                <a:latin typeface="Times New Roman"/>
                <a:ea typeface="DejaVu Sans"/>
              </a:rPr>
              <a:t>Предоставление служебного жилья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95" name="Прямоугольник 1"/>
          <p:cNvSpPr/>
          <p:nvPr/>
        </p:nvSpPr>
        <p:spPr>
          <a:xfrm>
            <a:off x="9144000" y="13550760"/>
            <a:ext cx="1864080" cy="416160"/>
          </a:xfrm>
          <a:prstGeom prst="rect">
            <a:avLst/>
          </a:prstGeom>
          <a:solidFill>
            <a:srgbClr val="8497b0"/>
          </a:solidFill>
          <a:ln w="25560">
            <a:solidFill>
              <a:srgbClr val="8497b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2025 год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Application>LibreOffice/7.3.1.3$Windows_x86 LibreOffice_project/a69ca51ded25f3eefd52d7bf9a5fad8c90b87951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2025-03-11T17:10:07Z</dcterms:created>
  <dc:creator/>
  <dc:description/>
  <dc:language>ru-RU</dc:language>
  <cp:lastModifiedBy/>
  <dcterms:modified xsi:type="dcterms:W3CDTF">2025-03-13T15:11:06Z</dcterms:modified>
  <cp:revision>4</cp:revision>
  <dc:subject/>
  <dc:title>111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2019-02-22T00:00:00Z</vt:filetime>
  </property>
  <property fmtid="{D5CDD505-2E9C-101B-9397-08002B2CF9AE}" pid="5" name="PresentationFormat">
    <vt:lpwstr>Произвольный</vt:lpwstr>
  </property>
  <property fmtid="{D5CDD505-2E9C-101B-9397-08002B2CF9AE}" pid="6" name="Slides">
    <vt:r8>16</vt:r8>
  </property>
</Properties>
</file>