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56" r:id="rId3"/>
    <p:sldId id="257" r:id="rId5"/>
    <p:sldId id="258" r:id="rId6"/>
    <p:sldId id="259" r:id="rId7"/>
    <p:sldId id="263" r:id="rId8"/>
    <p:sldId id="260" r:id="rId9"/>
    <p:sldId id="261" r:id="rId10"/>
    <p:sldId id="262" r:id="rId1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Изображение 18" descr="й слай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0"/>
            <a:ext cx="12212955" cy="68580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60350" y="1799590"/>
            <a:ext cx="783907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en-US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Женская</a:t>
            </a:r>
            <a:r>
              <a:rPr lang="en-US" altLang="ru-RU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endParaRPr lang="en-US" altLang="ru-RU" sz="4400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  <a:p>
            <a:pPr algn="l"/>
            <a:r>
              <a:rPr lang="en-US" altLang="en-US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консультация</a:t>
            </a:r>
            <a:r>
              <a:rPr lang="en-GB" altLang="en-US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Родильного</a:t>
            </a:r>
            <a:r>
              <a:rPr lang="en-US" altLang="ru-RU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дома</a:t>
            </a:r>
            <a:r>
              <a:rPr lang="en-US" altLang="ru-RU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№</a:t>
            </a:r>
            <a:r>
              <a:rPr lang="en-US" altLang="ru-RU" sz="4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10:</a:t>
            </a:r>
            <a:endParaRPr lang="en-US" altLang="ru-RU" sz="4400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60350" y="4122420"/>
            <a:ext cx="10551160" cy="1534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комплексный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подход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endParaRPr lang="en-US" altLang="ru-RU" sz="32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  <a:sym typeface="+mn-ea"/>
            </a:endParaRPr>
          </a:p>
          <a:p>
            <a:pPr algn="l"/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к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женскому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здоровью</a:t>
            </a:r>
            <a:endParaRPr lang="en-US" altLang="en-US" sz="32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pPr algn="l"/>
            <a:endParaRPr lang="en-US" altLang="en-US" sz="32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</p:txBody>
      </p:sp>
      <p:pic>
        <p:nvPicPr>
          <p:cNvPr id="20" name="Изображение 19" descr="_торговый знак на красной плашк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403225"/>
            <a:ext cx="1303020" cy="12020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Изображение 10" descr="2 слай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55" y="167005"/>
            <a:ext cx="10515600" cy="1325563"/>
          </a:xfrm>
        </p:spPr>
        <p:txBody>
          <a:bodyPr/>
          <a:p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О</a:t>
            </a:r>
            <a:r>
              <a:rPr lang="en-US" altLang="ru-RU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Женской консультации</a:t>
            </a:r>
            <a:endParaRPr lang="en-US" altLang="en-US" sz="4000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13055" y="1720850"/>
            <a:ext cx="10515600" cy="4351338"/>
          </a:xfrm>
        </p:spPr>
        <p:txBody>
          <a:bodyPr/>
          <a:p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составе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10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родильного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дома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функционирует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современная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женская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консультация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endParaRPr lang="en-US" altLang="ru-RU" sz="2400">
              <a:solidFill>
                <a:schemeClr val="bg1"/>
              </a:solidFill>
              <a:latin typeface="Montserrat SemiBold" panose="00000700000000000000" charset="0"/>
              <a:cs typeface="Montserrat SemiBold" panose="00000700000000000000" charset="0"/>
            </a:endParaRPr>
          </a:p>
          <a:p>
            <a:r>
              <a:rPr lang="en-US" altLang="ru-RU" sz="2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12 </a:t>
            </a:r>
            <a:r>
              <a:rPr lang="en-US" altLang="en-US" sz="2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участков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обслуживают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около</a:t>
            </a:r>
            <a:r>
              <a:rPr lang="en-US" altLang="ru-RU" sz="240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ru-RU" sz="2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115 000 </a:t>
            </a:r>
            <a:r>
              <a:rPr lang="en-US" altLang="en-US" sz="2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женщин</a:t>
            </a:r>
            <a:r>
              <a:rPr lang="en-US" altLang="ru-RU" sz="240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rPr>
              <a:t>, </a:t>
            </a:r>
            <a:br>
              <a:rPr lang="en-US" altLang="ru-RU" sz="240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из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которых</a:t>
            </a:r>
            <a:r>
              <a:rPr lang="en-US" altLang="ru-RU" sz="240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ru-RU" sz="24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59 000</a:t>
            </a:r>
            <a:r>
              <a:rPr lang="en-US" altLang="ru-RU" sz="2400">
                <a:solidFill>
                  <a:schemeClr val="bg1"/>
                </a:solidFill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находятся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репродуктивном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возрасте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рол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145" y="280035"/>
            <a:ext cx="10515600" cy="1325563"/>
          </a:xfrm>
        </p:spPr>
        <p:txBody>
          <a:bodyPr>
            <a:normAutofit fontScale="90000"/>
          </a:bodyPr>
          <a:p>
            <a:pPr algn="r"/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Ведение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беременности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b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</a:b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от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А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до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Я</a:t>
            </a:r>
            <a:endParaRPr lang="en-US" altLang="en-US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265555" y="1863090"/>
            <a:ext cx="10515600" cy="4351338"/>
          </a:xfrm>
        </p:spPr>
        <p:txBody>
          <a:bodyPr/>
          <a:p>
            <a:pPr algn="r"/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Дружный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коллектив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опытных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врачей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акушерок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обеспечивает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комплексное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наблюдение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беременных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от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ранних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сроков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до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родов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pPr algn="r"/>
            <a:endParaRPr lang="en-US" altLang="en-US" sz="2400">
              <a:latin typeface="Montserrat Medium" panose="00000600000000000000" charset="0"/>
              <a:cs typeface="Montserrat Medium" panose="00000600000000000000" charset="0"/>
            </a:endParaRPr>
          </a:p>
          <a:p>
            <a:pPr algn="r"/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Специалисты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ведут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приемы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,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оформляют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необходимую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документацию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,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в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том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числе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листки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нетрудоспособности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и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декретные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отпуска</a:t>
            </a:r>
            <a:endParaRPr lang="en-US" altLang="en-US" sz="2400">
              <a:solidFill>
                <a:schemeClr val="bg1"/>
              </a:solidFill>
              <a:latin typeface="Montserrat SemiBold" panose="00000700000000000000" charset="0"/>
              <a:cs typeface="Montserrat SemiBold" panose="000007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4 слай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005" y="411480"/>
            <a:ext cx="10515600" cy="1325563"/>
          </a:xfrm>
        </p:spPr>
        <p:txBody>
          <a:bodyPr>
            <a:normAutofit fontScale="90000"/>
          </a:bodyPr>
          <a:p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Больше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, </a:t>
            </a: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чем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просто</a:t>
            </a:r>
            <a: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br>
              <a:rPr lang="en-US" altLang="ru-RU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</a:br>
            <a:r>
              <a:rPr lang="en-US" altLang="en-US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консультация</a:t>
            </a:r>
            <a:endParaRPr lang="en-US" altLang="en-US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94005" y="1815465"/>
            <a:ext cx="9337040" cy="4351655"/>
          </a:xfrm>
        </p:spPr>
        <p:txBody>
          <a:bodyPr>
            <a:noAutofit/>
          </a:bodyPr>
          <a:p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Благодаря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тому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,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что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консультация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расположена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родильном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доме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,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для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пациентов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помимо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стандартных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услуг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типа</a:t>
            </a:r>
            <a:r>
              <a:rPr lang="ru-RU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: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⦁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Скрининговых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ультразвуковых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исследований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(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УЗИ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)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для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выявления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пороков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развития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хромосомной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патологии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плода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.</a:t>
            </a:r>
            <a:endParaRPr lang="en-US" altLang="ru-RU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Кардиотокографии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(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КТГ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)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после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33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недель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беременности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для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оценки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состояния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плода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.</a:t>
            </a:r>
            <a:endParaRPr lang="en-US" altLang="ru-RU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endParaRPr lang="en-US" altLang="ru-RU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9" name="Замещающее содержимое 8" descr="3 слайд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927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892800" y="258445"/>
            <a:ext cx="609600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en-US" altLang="ru-RU" sz="36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доступны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также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: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endParaRPr lang="en-US" altLang="ru-RU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pPr algn="r"/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Бесплатное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лечение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условиях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дневного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стационара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.</a:t>
            </a:r>
            <a:endParaRPr lang="en-US" altLang="ru-RU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pPr algn="r"/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Госпитализация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гинекологическое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отделение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.</a:t>
            </a:r>
            <a:endParaRPr lang="en-US" altLang="ru-RU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pPr algn="r"/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Госпитализация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в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дородовое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отделение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Родильного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дома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</a:b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(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на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поздних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сроках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  <a:sym typeface="+mn-ea"/>
              </a:rPr>
              <a:t>).</a:t>
            </a:r>
            <a:endParaRPr lang="en-US" altLang="ru-RU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pPr algn="r"/>
            <a:endParaRPr lang="en-US" altLang="en-US" sz="2400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Школа</a:t>
            </a:r>
            <a:r>
              <a:rPr lang="en-US" altLang="ru-RU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материнства</a:t>
            </a:r>
            <a:endParaRPr lang="en-US" altLang="en-US" sz="4000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1252855"/>
            <a:ext cx="10926445" cy="4351655"/>
          </a:xfrm>
        </p:spPr>
        <p:txBody>
          <a:bodyPr/>
          <a:p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На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базе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Женской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консультации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работает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Школа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материнства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, </a:t>
            </a:r>
            <a:b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</a:b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где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будущие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мамы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могут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получить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ценные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знания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и</a:t>
            </a:r>
            <a:r>
              <a:rPr lang="en-US" altLang="ru-RU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 </a:t>
            </a:r>
            <a:r>
              <a:rPr lang="ru-RU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п</a:t>
            </a:r>
            <a:r>
              <a:rPr lang="en-US" altLang="en-US" sz="2400">
                <a:solidFill>
                  <a:schemeClr val="bg1"/>
                </a:solidFill>
                <a:latin typeface="Montserrat SemiBold" panose="00000700000000000000" charset="0"/>
                <a:cs typeface="Montserrat SemiBold" panose="00000700000000000000" charset="0"/>
              </a:rPr>
              <a:t>оддержку</a:t>
            </a:r>
            <a:endParaRPr lang="en-US" altLang="en-US" sz="2400">
              <a:solidFill>
                <a:schemeClr val="bg1"/>
              </a:solidFill>
              <a:latin typeface="Montserrat SemiBold" panose="00000700000000000000" charset="0"/>
              <a:cs typeface="Montserrat SemiBold" panose="000007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д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55" y="316230"/>
            <a:ext cx="10515600" cy="1325563"/>
          </a:xfrm>
        </p:spPr>
        <p:txBody>
          <a:bodyPr/>
          <a:p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  <a:sym typeface="+mn-ea"/>
              </a:rPr>
              <a:t>Команда</a:t>
            </a:r>
            <a:r>
              <a:rPr lang="en-US" altLang="ru-RU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  <a:sym typeface="+mn-ea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  <a:sym typeface="+mn-ea"/>
              </a:rPr>
              <a:t>профессионалов</a:t>
            </a:r>
            <a:endParaRPr lang="en-US" altLang="en-US" sz="4000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64160" y="1584325"/>
            <a:ext cx="10515600" cy="4351338"/>
          </a:xfrm>
        </p:spPr>
        <p:txBody>
          <a:bodyPr>
            <a:normAutofit/>
          </a:bodyPr>
          <a:p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  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Акушеры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-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гинекологи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  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Врачи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УЗИ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  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Эндокринолог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  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Терапевт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  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ru-RU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О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фтальмолог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  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⦁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Медицинский</a:t>
            </a:r>
            <a:r>
              <a:rPr lang="en-US" altLang="ru-RU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психолог</a:t>
            </a:r>
            <a:endParaRPr lang="en-US" altLang="en-US" sz="24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ол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6705" y="-478790"/>
            <a:ext cx="12498705" cy="73367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355" y="2526665"/>
            <a:ext cx="10515600" cy="1325563"/>
          </a:xfrm>
        </p:spPr>
        <p:txBody>
          <a:bodyPr/>
          <a:p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Свяжитесь</a:t>
            </a:r>
            <a:r>
              <a:rPr lang="en-US" altLang="ru-RU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с</a:t>
            </a:r>
            <a:r>
              <a:rPr lang="en-US" altLang="ru-RU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Montserrat ExtraBold" panose="00000900000000000000" charset="0"/>
                <a:cs typeface="Montserrat ExtraBold" panose="00000900000000000000" charset="0"/>
              </a:rPr>
              <a:t>нами</a:t>
            </a:r>
            <a:endParaRPr lang="ru-RU" altLang="en-US" sz="4000">
              <a:solidFill>
                <a:schemeClr val="bg1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00355" y="3553460"/>
            <a:ext cx="10515600" cy="4351338"/>
          </a:xfrm>
        </p:spPr>
        <p:txBody>
          <a:bodyPr/>
          <a:p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адрес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: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ул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.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Тамбасова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, 21</a:t>
            </a:r>
            <a:endParaRPr lang="en-US" altLang="ru-RU" sz="32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телефон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: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отдел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кадров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660-10-25 (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доб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. 3252)</a:t>
            </a:r>
            <a:endParaRPr lang="en-US" altLang="ru-RU" sz="32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заведующая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Женской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консультации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Алёна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Викторовна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Мартынюк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: +7 921 925-90-83</a:t>
            </a:r>
            <a:endParaRPr lang="en-US" altLang="ru-RU" sz="32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  <a:p>
            <a:r>
              <a:rPr lang="en-US" altLang="en-US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сайт</a:t>
            </a:r>
            <a:r>
              <a:rPr lang="en-US" altLang="ru-RU" sz="3200">
                <a:solidFill>
                  <a:schemeClr val="bg1"/>
                </a:solidFill>
                <a:latin typeface="Montserrat Medium" panose="00000600000000000000" charset="0"/>
                <a:cs typeface="Montserrat Medium" panose="00000600000000000000" charset="0"/>
              </a:rPr>
              <a:t>: roddom10.ru</a:t>
            </a:r>
            <a:endParaRPr lang="en-US" altLang="ru-RU" sz="3200">
              <a:solidFill>
                <a:schemeClr val="bg1"/>
              </a:solidFill>
              <a:latin typeface="Montserrat Medium" panose="00000600000000000000" charset="0"/>
              <a:cs typeface="Montserrat Medium" panose="00000600000000000000" charset="0"/>
            </a:endParaRPr>
          </a:p>
        </p:txBody>
      </p:sp>
      <p:pic>
        <p:nvPicPr>
          <p:cNvPr id="20" name="Изображение 19" descr="_торговый знак на красной плашк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" y="297180"/>
            <a:ext cx="1303020" cy="12020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1522</Words>
  <Application>WPS Presentation</Application>
  <PresentationFormat>宽屏</PresentationFormat>
  <Paragraphs>52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Calibri Light</vt:lpstr>
      <vt:lpstr>Montserrat ExtraBold</vt:lpstr>
      <vt:lpstr>Montserrat Medium</vt:lpstr>
      <vt:lpstr>Montserrat SemiBold</vt:lpstr>
      <vt:lpstr>Montserrat</vt:lpstr>
      <vt:lpstr>Microsoft YaHei</vt:lpstr>
      <vt:lpstr>Arial Unicode MS</vt:lpstr>
      <vt:lpstr>Calibri</vt:lpstr>
      <vt:lpstr>Office Theme</vt:lpstr>
      <vt:lpstr>PowerPoint 演示文稿</vt:lpstr>
      <vt:lpstr>О Женской консультации</vt:lpstr>
      <vt:lpstr>Ведение беременности  от А до Я</vt:lpstr>
      <vt:lpstr> Больше, чем просто консультация</vt:lpstr>
      <vt:lpstr>PowerPoint 演示文稿</vt:lpstr>
      <vt:lpstr>Школа материнства</vt:lpstr>
      <vt:lpstr>Команда профессионалов</vt:lpstr>
      <vt:lpstr>Свяжитесь с нами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Екатерина Марци�</cp:lastModifiedBy>
  <cp:revision>5</cp:revision>
  <dcterms:created xsi:type="dcterms:W3CDTF">2025-05-16T06:40:00Z</dcterms:created>
  <dcterms:modified xsi:type="dcterms:W3CDTF">2025-05-19T14:08:16Z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1049-12.2.0.21179</vt:lpwstr>
  </property>
  <property fmtid="{D5CDD505-2E9C-101B-9397-08002B2CF9AE}" pid="3" name="ICV">
    <vt:lpwstr>46E10C37C7E44FA8B0D67D4BA50D5FB8_12</vt:lpwstr>
  </property>
</Properties>
</file>