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3" r:id="rId7"/>
    <p:sldId id="294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90" r:id="rId19"/>
    <p:sldId id="291" r:id="rId20"/>
    <p:sldId id="273" r:id="rId21"/>
    <p:sldId id="274" r:id="rId22"/>
    <p:sldId id="275" r:id="rId23"/>
    <p:sldId id="292" r:id="rId24"/>
    <p:sldId id="276" r:id="rId25"/>
    <p:sldId id="277" r:id="rId26"/>
    <p:sldId id="278" r:id="rId27"/>
    <p:sldId id="279" r:id="rId28"/>
    <p:sldId id="288" r:id="rId29"/>
    <p:sldId id="282" r:id="rId30"/>
    <p:sldId id="283" r:id="rId31"/>
    <p:sldId id="286" r:id="rId32"/>
    <p:sldId id="287" r:id="rId33"/>
  </p:sldIdLst>
  <p:sldSz cx="9144000" cy="6858000" type="screen4x3"/>
  <p:notesSz cx="9925050" cy="6797675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434" autoAdjust="0"/>
  </p:normalViewPr>
  <p:slideViewPr>
    <p:cSldViewPr>
      <p:cViewPr varScale="1">
        <p:scale>
          <a:sx n="168" d="100"/>
          <a:sy n="168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228044" y="4192524"/>
            <a:ext cx="7772400" cy="859204"/>
          </a:xfrm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2599644" y="5342234"/>
            <a:ext cx="6400800" cy="835454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2287" y="4800600"/>
            <a:ext cx="54864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7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7" y="5367337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7"/>
            <a:ext cx="2057400" cy="585152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7"/>
            <a:ext cx="6019799" cy="585152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>
            <a:lvl1pPr algn="l">
              <a:defRPr sz="3600">
                <a:solidFill>
                  <a:srgbClr val="017BA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823310" y="274637"/>
            <a:ext cx="6710783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17BA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823310" y="1443835"/>
            <a:ext cx="6710783" cy="427573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722313" y="4406899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2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59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199" y="1600200"/>
            <a:ext cx="403859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>
            <a:lvl1pPr algn="l">
              <a:defRPr sz="3600">
                <a:solidFill>
                  <a:srgbClr val="017BA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3834"/>
            <a:ext cx="4040187" cy="63976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073696"/>
            <a:ext cx="4040187" cy="379858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4" y="1443834"/>
            <a:ext cx="4041774" cy="63976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4" y="2073696"/>
            <a:ext cx="4041774" cy="379858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0" y="273049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575049" y="273049"/>
            <a:ext cx="5111749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099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49"/>
            <a:ext cx="213359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199" y="6356349"/>
            <a:ext cx="289559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199" y="6356349"/>
            <a:ext cx="213359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11435" y="0"/>
            <a:ext cx="9144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27584" y="188640"/>
            <a:ext cx="6789440" cy="25922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5400" b="1" i="1" dirty="0">
                <a:solidFill>
                  <a:srgbClr val="F20000"/>
                </a:solidFill>
              </a:rPr>
              <a:t>ВАС ПРИВЕТСТВУЕТ КАЛИНИНГРАД!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323528" y="1052736"/>
            <a:ext cx="8496944" cy="427574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ru-RU" sz="3600" b="1" i="1">
              <a:solidFill>
                <a:srgbClr val="335885"/>
              </a:solidFill>
            </a:endParaRPr>
          </a:p>
          <a:p>
            <a:pPr marL="0" indent="0">
              <a:buNone/>
              <a:defRPr/>
            </a:pPr>
            <a:endParaRPr lang="ru-RU" sz="3600" b="1" i="1">
              <a:solidFill>
                <a:srgbClr val="D60000"/>
              </a:solidFill>
            </a:endParaRPr>
          </a:p>
          <a:p>
            <a:pPr marL="0" indent="0">
              <a:buNone/>
              <a:defRPr/>
            </a:pPr>
            <a:endParaRPr lang="ru-RU" sz="3600" b="1" i="1">
              <a:solidFill>
                <a:srgbClr val="335885"/>
              </a:solidFill>
            </a:endParaRPr>
          </a:p>
          <a:p>
            <a:pPr>
              <a:defRPr/>
            </a:pPr>
            <a:endParaRPr lang="ru-RU" sz="3600" b="1" i="1">
              <a:solidFill>
                <a:srgbClr val="335885"/>
              </a:solidFill>
            </a:endParaRPr>
          </a:p>
          <a:p>
            <a:pPr>
              <a:defRPr/>
            </a:pPr>
            <a:endParaRPr lang="ru-RU" sz="3600" b="1" i="1">
              <a:solidFill>
                <a:srgbClr val="335885"/>
              </a:solidFill>
            </a:endParaRPr>
          </a:p>
          <a:p>
            <a:pPr>
              <a:defRPr/>
            </a:pPr>
            <a:endParaRPr lang="ru-RU" sz="3600" b="1" i="1">
              <a:solidFill>
                <a:srgbClr val="335885"/>
              </a:solidFill>
            </a:endParaRPr>
          </a:p>
          <a:p>
            <a:pPr>
              <a:defRPr/>
            </a:pPr>
            <a:endParaRPr lang="ru-RU" b="1">
              <a:solidFill>
                <a:srgbClr val="002060"/>
              </a:solidFill>
            </a:endParaRPr>
          </a:p>
          <a:p>
            <a:pPr>
              <a:defRPr/>
            </a:pPr>
            <a:endParaRPr lang="ru-RU"/>
          </a:p>
        </p:txBody>
      </p:sp>
      <p:sp>
        <p:nvSpPr>
          <p:cNvPr id="5" name="Скругленный прямоугольник 3"/>
          <p:cNvSpPr/>
          <p:nvPr/>
        </p:nvSpPr>
        <p:spPr bwMode="auto">
          <a:xfrm>
            <a:off x="1258180" y="187696"/>
            <a:ext cx="6627640" cy="865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i="1" cap="all">
                <a:solidFill>
                  <a:srgbClr val="FF0000"/>
                </a:solidFill>
              </a:rPr>
              <a:t>Заработная плата</a:t>
            </a:r>
            <a:endParaRPr lang="ru-RU" sz="2800" i="1" cap="all"/>
          </a:p>
        </p:txBody>
      </p:sp>
      <p:sp>
        <p:nvSpPr>
          <p:cNvPr id="6" name="Скругленный прямоугольник 4"/>
          <p:cNvSpPr/>
          <p:nvPr/>
        </p:nvSpPr>
        <p:spPr bwMode="auto">
          <a:xfrm>
            <a:off x="539552" y="1533292"/>
            <a:ext cx="8064896" cy="10316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i="1" dirty="0">
                <a:solidFill>
                  <a:srgbClr val="335885"/>
                </a:solidFill>
              </a:rPr>
              <a:t>Врачи                                                         </a:t>
            </a:r>
            <a:r>
              <a:rPr lang="ru-RU" sz="3200" b="1" i="1" dirty="0" smtClean="0">
                <a:solidFill>
                  <a:srgbClr val="C00000"/>
                </a:solidFill>
              </a:rPr>
              <a:t>114 </a:t>
            </a:r>
            <a:r>
              <a:rPr lang="ru-RU" sz="3200" b="1" i="1" dirty="0">
                <a:solidFill>
                  <a:srgbClr val="C00000"/>
                </a:solidFill>
              </a:rPr>
              <a:t>0</a:t>
            </a:r>
            <a:r>
              <a:rPr lang="ru-RU" sz="3200" b="1" i="1" dirty="0" smtClean="0">
                <a:solidFill>
                  <a:srgbClr val="C00000"/>
                </a:solidFill>
              </a:rPr>
              <a:t>00 </a:t>
            </a:r>
            <a:r>
              <a:rPr lang="ru-RU" sz="3200" b="1" i="1" dirty="0">
                <a:solidFill>
                  <a:srgbClr val="D60000"/>
                </a:solidFill>
              </a:rPr>
              <a:t>руб.</a:t>
            </a:r>
            <a:endParaRPr lang="ru-RU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5"/>
          <p:cNvSpPr/>
          <p:nvPr/>
        </p:nvSpPr>
        <p:spPr bwMode="auto">
          <a:xfrm>
            <a:off x="564348" y="3429000"/>
            <a:ext cx="8064896" cy="10801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 dirty="0">
                <a:solidFill>
                  <a:srgbClr val="335885"/>
                </a:solidFill>
              </a:rPr>
              <a:t>Средний </a:t>
            </a:r>
            <a:endParaRPr dirty="0"/>
          </a:p>
          <a:p>
            <a:pPr>
              <a:defRPr/>
            </a:pPr>
            <a:r>
              <a:rPr lang="ru-RU" sz="2800" b="1" i="1" dirty="0">
                <a:solidFill>
                  <a:srgbClr val="335885"/>
                </a:solidFill>
              </a:rPr>
              <a:t>медицинский </a:t>
            </a:r>
            <a:r>
              <a:rPr lang="ru-RU" sz="2800" b="1" i="1">
                <a:solidFill>
                  <a:srgbClr val="335885"/>
                </a:solidFill>
              </a:rPr>
              <a:t>персонал                           </a:t>
            </a:r>
            <a:r>
              <a:rPr lang="ru-RU" sz="3200" b="1" i="1" smtClean="0">
                <a:solidFill>
                  <a:srgbClr val="FF0000"/>
                </a:solidFill>
              </a:rPr>
              <a:t>70</a:t>
            </a:r>
            <a:r>
              <a:rPr lang="ru-RU" sz="3200" b="1" i="1" smtClean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000 </a:t>
            </a:r>
            <a:r>
              <a:rPr lang="ru-RU" sz="3200" b="1" i="1" dirty="0">
                <a:solidFill>
                  <a:srgbClr val="D60000"/>
                </a:solidFill>
              </a:rPr>
              <a:t>руб.</a:t>
            </a:r>
          </a:p>
        </p:txBody>
      </p:sp>
      <p:sp>
        <p:nvSpPr>
          <p:cNvPr id="8" name="Скругленный прямоугольник 6"/>
          <p:cNvSpPr/>
          <p:nvPr/>
        </p:nvSpPr>
        <p:spPr bwMode="auto">
          <a:xfrm>
            <a:off x="564348" y="5010017"/>
            <a:ext cx="8064896" cy="106779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 dirty="0">
                <a:solidFill>
                  <a:srgbClr val="335885"/>
                </a:solidFill>
              </a:rPr>
              <a:t>Младший </a:t>
            </a:r>
            <a:endParaRPr dirty="0"/>
          </a:p>
          <a:p>
            <a:pPr>
              <a:defRPr/>
            </a:pPr>
            <a:r>
              <a:rPr lang="ru-RU" sz="2800" b="1" i="1" dirty="0">
                <a:solidFill>
                  <a:srgbClr val="335885"/>
                </a:solidFill>
              </a:rPr>
              <a:t>медицинский персонал                           </a:t>
            </a:r>
            <a:r>
              <a:rPr lang="ru-RU" sz="3200" b="1" i="1" dirty="0" smtClean="0">
                <a:solidFill>
                  <a:srgbClr val="C00000"/>
                </a:solidFill>
              </a:rPr>
              <a:t>46 000 </a:t>
            </a:r>
            <a:r>
              <a:rPr lang="ru-RU" sz="3200" b="1" i="1" dirty="0">
                <a:solidFill>
                  <a:srgbClr val="D60000"/>
                </a:solidFill>
              </a:rPr>
              <a:t>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1331640" y="188640"/>
            <a:ext cx="6627640" cy="86504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i="1" cap="all">
                <a:solidFill>
                  <a:srgbClr val="FF0000"/>
                </a:solidFill>
              </a:rPr>
              <a:t>Наши вакансии</a:t>
            </a:r>
            <a:endParaRPr lang="ru-RU" sz="3200" i="1" cap="all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6439" y="1196752"/>
            <a:ext cx="8640960" cy="5400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0070C0"/>
                </a:solidFill>
              </a:rPr>
              <a:t>В</a:t>
            </a:r>
            <a:r>
              <a:rPr lang="ru-RU" b="1" i="1" dirty="0" smtClean="0">
                <a:solidFill>
                  <a:srgbClr val="0070C0"/>
                </a:solidFill>
              </a:rPr>
              <a:t>рач </a:t>
            </a:r>
            <a:r>
              <a:rPr lang="ru-RU" b="1" i="1" dirty="0">
                <a:solidFill>
                  <a:srgbClr val="0070C0"/>
                </a:solidFill>
              </a:rPr>
              <a:t>- педиатр                                                              </a:t>
            </a:r>
            <a:r>
              <a:rPr lang="ru-RU" b="1" i="1" dirty="0">
                <a:solidFill>
                  <a:srgbClr val="C00000"/>
                </a:solidFill>
              </a:rPr>
              <a:t>4</a:t>
            </a:r>
            <a:endParaRPr b="1" i="1" dirty="0">
              <a:solidFill>
                <a:srgbClr val="C000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335885"/>
                </a:solidFill>
              </a:rPr>
              <a:t>В</a:t>
            </a:r>
            <a:r>
              <a:rPr lang="ru-RU" b="1" i="1" dirty="0" smtClean="0">
                <a:solidFill>
                  <a:srgbClr val="335885"/>
                </a:solidFill>
              </a:rPr>
              <a:t>рач </a:t>
            </a:r>
            <a:r>
              <a:rPr lang="ru-RU" b="1" i="1" dirty="0">
                <a:solidFill>
                  <a:srgbClr val="335885"/>
                </a:solidFill>
              </a:rPr>
              <a:t>- диетолог                   </a:t>
            </a:r>
            <a:r>
              <a:rPr lang="ru-RU" b="1" i="1" dirty="0">
                <a:solidFill>
                  <a:srgbClr val="C00000"/>
                </a:solidFill>
              </a:rPr>
              <a:t>   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   1</a:t>
            </a:r>
            <a:endParaRPr lang="ru-RU" b="1" i="1" dirty="0">
              <a:solidFill>
                <a:srgbClr val="C000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0070C0"/>
                </a:solidFill>
              </a:rPr>
              <a:t>В</a:t>
            </a:r>
            <a:r>
              <a:rPr lang="ru-RU" b="1" i="1" dirty="0" smtClean="0">
                <a:solidFill>
                  <a:srgbClr val="0070C0"/>
                </a:solidFill>
              </a:rPr>
              <a:t>рач </a:t>
            </a:r>
            <a:r>
              <a:rPr lang="ru-RU" b="1" i="1" dirty="0">
                <a:solidFill>
                  <a:srgbClr val="0070C0"/>
                </a:solidFill>
              </a:rPr>
              <a:t>- офтальмолог                                                  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2</a:t>
            </a:r>
            <a:endParaRPr dirty="0"/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335885"/>
                </a:solidFill>
              </a:rPr>
              <a:t>В</a:t>
            </a:r>
            <a:r>
              <a:rPr lang="ru-RU" b="1" i="1" dirty="0" smtClean="0">
                <a:solidFill>
                  <a:srgbClr val="335885"/>
                </a:solidFill>
              </a:rPr>
              <a:t>рач </a:t>
            </a:r>
            <a:r>
              <a:rPr lang="ru-RU" b="1" i="1" dirty="0">
                <a:solidFill>
                  <a:srgbClr val="335885"/>
                </a:solidFill>
              </a:rPr>
              <a:t>- анестезиолог-реаниматолог                      </a:t>
            </a:r>
            <a:r>
              <a:rPr lang="ru-RU" b="1" i="1" dirty="0" smtClean="0">
                <a:solidFill>
                  <a:srgbClr val="335885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5</a:t>
            </a:r>
            <a:endParaRPr dirty="0"/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0070C0"/>
                </a:solidFill>
              </a:rPr>
              <a:t>В</a:t>
            </a:r>
            <a:r>
              <a:rPr lang="ru-RU" b="1" i="1" dirty="0" smtClean="0">
                <a:solidFill>
                  <a:srgbClr val="0070C0"/>
                </a:solidFill>
              </a:rPr>
              <a:t>рач </a:t>
            </a:r>
            <a:r>
              <a:rPr lang="ru-RU" b="1" i="1" dirty="0">
                <a:solidFill>
                  <a:srgbClr val="0070C0"/>
                </a:solidFill>
              </a:rPr>
              <a:t>- детский хирург                                               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>
                <a:solidFill>
                  <a:srgbClr val="D60000"/>
                </a:solidFill>
              </a:rPr>
              <a:t>3</a:t>
            </a:r>
            <a:endParaRPr b="1" i="1" dirty="0">
              <a:solidFill>
                <a:srgbClr val="D600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рач –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челюстно-лицевой хирург         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1</a:t>
            </a:r>
            <a:r>
              <a:rPr lang="ru-RU" b="1" i="1" dirty="0" smtClean="0">
                <a:solidFill>
                  <a:srgbClr val="0070C0"/>
                </a:solidFill>
              </a:rPr>
              <a:t>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             </a:t>
            </a:r>
            <a:endParaRPr dirty="0">
              <a:solidFill>
                <a:srgbClr val="C000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0070C0"/>
                </a:solidFill>
              </a:rPr>
              <a:t>В</a:t>
            </a:r>
            <a:r>
              <a:rPr lang="ru-RU" b="1" i="1" dirty="0" smtClean="0">
                <a:solidFill>
                  <a:srgbClr val="0070C0"/>
                </a:solidFill>
              </a:rPr>
              <a:t>рач – детский </a:t>
            </a:r>
            <a:r>
              <a:rPr lang="ru-RU" b="1" i="1" dirty="0" err="1" smtClean="0">
                <a:solidFill>
                  <a:srgbClr val="0070C0"/>
                </a:solidFill>
              </a:rPr>
              <a:t>оториноларинголог</a:t>
            </a:r>
            <a:r>
              <a:rPr lang="ru-RU" b="1" i="1" dirty="0" smtClean="0">
                <a:solidFill>
                  <a:srgbClr val="0070C0"/>
                </a:solidFill>
              </a:rPr>
              <a:t>                     </a:t>
            </a:r>
            <a:r>
              <a:rPr lang="ru-RU" b="1" i="1" dirty="0">
                <a:solidFill>
                  <a:srgbClr val="C00000"/>
                </a:solidFill>
              </a:rPr>
              <a:t>2</a:t>
            </a:r>
            <a:endParaRPr b="1" i="1" dirty="0">
              <a:solidFill>
                <a:srgbClr val="335885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335885"/>
                </a:solidFill>
              </a:rPr>
              <a:t>В</a:t>
            </a:r>
            <a:r>
              <a:rPr lang="ru-RU" b="1" i="1" dirty="0" smtClean="0">
                <a:solidFill>
                  <a:srgbClr val="335885"/>
                </a:solidFill>
              </a:rPr>
              <a:t>рач – детский  онколог         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1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Врач - гематолог                                    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1</a:t>
            </a:r>
            <a:endParaRPr b="1" i="1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335885"/>
                </a:solidFill>
              </a:rPr>
              <a:t>В</a:t>
            </a:r>
            <a:r>
              <a:rPr lang="ru-RU" b="1" i="1" dirty="0" smtClean="0">
                <a:solidFill>
                  <a:srgbClr val="335885"/>
                </a:solidFill>
              </a:rPr>
              <a:t>рач </a:t>
            </a:r>
            <a:r>
              <a:rPr lang="ru-RU" b="1" i="1" dirty="0">
                <a:solidFill>
                  <a:srgbClr val="335885"/>
                </a:solidFill>
              </a:rPr>
              <a:t>ультразвуковой диагностики   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3</a:t>
            </a:r>
            <a:r>
              <a:rPr lang="ru-RU" b="1" i="1" dirty="0" smtClean="0">
                <a:solidFill>
                  <a:srgbClr val="335885"/>
                </a:solidFill>
              </a:rPr>
              <a:t>                                                 </a:t>
            </a:r>
            <a:endParaRPr b="1" i="1" dirty="0">
              <a:solidFill>
                <a:srgbClr val="335885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>
                <a:solidFill>
                  <a:srgbClr val="0070C0"/>
                </a:solidFill>
              </a:rPr>
              <a:t>В</a:t>
            </a:r>
            <a:r>
              <a:rPr lang="ru-RU" b="1" i="1" dirty="0" smtClean="0">
                <a:solidFill>
                  <a:srgbClr val="0070C0"/>
                </a:solidFill>
              </a:rPr>
              <a:t>рач – травматолог-ортопед                              </a:t>
            </a:r>
            <a:r>
              <a:rPr lang="ru-RU" b="1" i="1" dirty="0">
                <a:solidFill>
                  <a:srgbClr val="C00000"/>
                </a:solidFill>
              </a:rPr>
              <a:t>3</a:t>
            </a:r>
            <a:endParaRPr lang="ru-RU" b="1" i="1" dirty="0" smtClean="0">
              <a:solidFill>
                <a:srgbClr val="C000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 smtClean="0">
                <a:solidFill>
                  <a:srgbClr val="335885"/>
                </a:solidFill>
              </a:rPr>
              <a:t>Врач -  детский кардиолог     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1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Врач - детский ревматолог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1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 smtClean="0">
                <a:solidFill>
                  <a:srgbClr val="335885"/>
                </a:solidFill>
              </a:rPr>
              <a:t>Врач детский эндокринолог  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1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ru-RU" b="1" i="1" dirty="0" smtClean="0">
                <a:solidFill>
                  <a:srgbClr val="335885"/>
                </a:solidFill>
              </a:rPr>
              <a:t>Врач - </a:t>
            </a:r>
            <a:r>
              <a:rPr lang="ru-RU" b="1" i="1" dirty="0" err="1" smtClean="0">
                <a:solidFill>
                  <a:srgbClr val="335885"/>
                </a:solidFill>
              </a:rPr>
              <a:t>трансфузиолог</a:t>
            </a:r>
            <a:r>
              <a:rPr lang="ru-RU" b="1" i="1" dirty="0" smtClean="0">
                <a:solidFill>
                  <a:srgbClr val="335885"/>
                </a:solidFill>
              </a:rPr>
              <a:t>                                          </a:t>
            </a:r>
            <a:r>
              <a:rPr lang="ru-RU" b="1" i="1" dirty="0" smtClean="0">
                <a:solidFill>
                  <a:srgbClr val="C00000"/>
                </a:solidFill>
              </a:rPr>
              <a:t>       1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b="1" i="1" dirty="0" smtClean="0">
                <a:solidFill>
                  <a:srgbClr val="002060"/>
                </a:solidFill>
              </a:rPr>
              <a:t>Врач нейрохирург                                                            </a:t>
            </a:r>
            <a:r>
              <a:rPr lang="ru-RU" b="1" i="1" dirty="0">
                <a:solidFill>
                  <a:srgbClr val="C00000"/>
                </a:solidFill>
              </a:rPr>
              <a:t>1</a:t>
            </a:r>
            <a:endParaRPr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146154" y="155460"/>
            <a:ext cx="8712968" cy="68125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i="1" cap="all">
                <a:solidFill>
                  <a:srgbClr val="FF0000"/>
                </a:solidFill>
              </a:rPr>
              <a:t>Мы предоставляем все социальные гарантии:</a:t>
            </a:r>
            <a:endParaRPr lang="ru-RU" sz="2800" i="1" cap="all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179512" y="836712"/>
            <a:ext cx="8640960" cy="59934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sz="2400" b="1" i="1" dirty="0">
              <a:solidFill>
                <a:srgbClr val="335885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400" b="1" i="1" dirty="0">
                <a:solidFill>
                  <a:srgbClr val="335885"/>
                </a:solidFill>
              </a:rPr>
              <a:t>Трудоустройство по ТК РФ</a:t>
            </a:r>
            <a:endParaRPr sz="2400" dirty="0"/>
          </a:p>
          <a:p>
            <a:pPr marL="342900" indent="-342900">
              <a:buFont typeface="Arial"/>
              <a:buChar char="•"/>
              <a:defRPr/>
            </a:pPr>
            <a:r>
              <a:rPr lang="ru-RU" sz="2400" b="1" i="1" dirty="0">
                <a:solidFill>
                  <a:srgbClr val="335885"/>
                </a:solidFill>
              </a:rPr>
              <a:t>Полный </a:t>
            </a:r>
            <a:r>
              <a:rPr lang="ru-RU" sz="2400" b="1" i="1" dirty="0" err="1">
                <a:solidFill>
                  <a:srgbClr val="335885"/>
                </a:solidFill>
              </a:rPr>
              <a:t>соц.пакет</a:t>
            </a:r>
            <a:r>
              <a:rPr lang="ru-RU" sz="2400" b="1" i="1" dirty="0">
                <a:solidFill>
                  <a:srgbClr val="335885"/>
                </a:solidFill>
              </a:rPr>
              <a:t>, отчисления в пенсионный фонд, фонд социального и медицинского страхования</a:t>
            </a:r>
            <a:endParaRPr sz="2400" dirty="0"/>
          </a:p>
          <a:p>
            <a:pPr marL="342900" indent="-342900">
              <a:buFont typeface="Arial"/>
              <a:buChar char="•"/>
              <a:defRPr/>
            </a:pPr>
            <a:r>
              <a:rPr lang="ru-RU" sz="2400" b="1" i="1" dirty="0">
                <a:solidFill>
                  <a:srgbClr val="335885"/>
                </a:solidFill>
              </a:rPr>
              <a:t>Обучение и повышение квалификации за счет предприятия</a:t>
            </a:r>
            <a:endParaRPr sz="2400" dirty="0"/>
          </a:p>
          <a:p>
            <a:pPr marL="342900" indent="-342900">
              <a:buFont typeface="Arial"/>
              <a:buChar char="•"/>
              <a:defRPr/>
            </a:pPr>
            <a:r>
              <a:rPr lang="ru-RU" sz="2400" b="1" i="1" dirty="0">
                <a:solidFill>
                  <a:srgbClr val="335885"/>
                </a:solidFill>
              </a:rPr>
              <a:t>Возможность совместительства с основной работой</a:t>
            </a:r>
            <a:endParaRPr sz="2400" dirty="0"/>
          </a:p>
          <a:p>
            <a:pPr marL="342900" indent="-342900">
              <a:buFont typeface="Arial"/>
              <a:buChar char="•"/>
              <a:defRPr/>
            </a:pPr>
            <a:r>
              <a:rPr lang="ru-RU" sz="2400" b="1" i="1" dirty="0">
                <a:solidFill>
                  <a:srgbClr val="335885"/>
                </a:solidFill>
              </a:rPr>
              <a:t>Бесплатный медицинский осмотр</a:t>
            </a:r>
            <a:endParaRPr sz="2400" dirty="0"/>
          </a:p>
          <a:p>
            <a:pPr marL="342900" indent="-342900">
              <a:buFont typeface="Arial"/>
              <a:buChar char="•"/>
              <a:defRPr/>
            </a:pPr>
            <a:r>
              <a:rPr lang="ru-RU" sz="2400" b="1" i="1" dirty="0">
                <a:solidFill>
                  <a:srgbClr val="335885"/>
                </a:solidFill>
              </a:rPr>
              <a:t>Поощрения за общественную и научную работу </a:t>
            </a:r>
            <a:endParaRPr sz="2400" b="1" i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736735" y="1181804"/>
            <a:ext cx="7531805" cy="114299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600" b="1" i="1">
                <a:solidFill>
                  <a:srgbClr val="FF0000"/>
                </a:solidFill>
              </a:rPr>
              <a:t>Т</a:t>
            </a:r>
            <a:r>
              <a:rPr lang="ru-RU" sz="2400" b="1" i="1">
                <a:solidFill>
                  <a:srgbClr val="FF0000"/>
                </a:solidFill>
              </a:rPr>
              <a:t>рудоустройство в детскую областную больницу  </a:t>
            </a:r>
            <a:r>
              <a:rPr lang="ru-RU" sz="2600" b="1" i="1">
                <a:solidFill>
                  <a:srgbClr val="FF0000"/>
                </a:solidFill>
              </a:rPr>
              <a:t>  </a:t>
            </a:r>
            <a:r>
              <a:rPr lang="ru-RU" sz="2300" b="1" i="1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253265" y="1702717"/>
            <a:ext cx="3238748" cy="47568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400" b="1" i="1">
                <a:solidFill>
                  <a:srgbClr val="FF0000"/>
                </a:solidFill>
              </a:rPr>
              <a:t>предполагает: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323528" y="404664"/>
            <a:ext cx="8640960" cy="599343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32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Все </a:t>
            </a:r>
            <a:r>
              <a:rPr lang="ru-RU" sz="32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наши специалисты  постоянно обучаются на портале </a:t>
            </a:r>
            <a:r>
              <a:rPr lang="ru-RU" sz="3200" b="1" i="1" u="none" strike="noStrike" cap="none" spc="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непрерывного медицинского и фармацевтического образования.</a:t>
            </a:r>
            <a:r>
              <a:rPr lang="ru-RU" sz="32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 Успешно проходят периодическую аккредитацию.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3211179" y="917221"/>
            <a:ext cx="3033889" cy="10668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3200" b="1" i="1">
                <a:solidFill>
                  <a:srgbClr val="FF0000"/>
                </a:solidFill>
              </a:rPr>
              <a:t>Обучение: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503041" y="404664"/>
            <a:ext cx="8640959" cy="325540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2200" b="1" i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ru-RU" sz="2200" b="1" i="1" dirty="0">
                <a:solidFill>
                  <a:schemeClr val="tx2"/>
                </a:solidFill>
              </a:rPr>
              <a:t> Только в </a:t>
            </a:r>
            <a:r>
              <a:rPr lang="ru-RU" sz="2200" b="1" i="1" dirty="0" smtClean="0">
                <a:solidFill>
                  <a:schemeClr val="tx2"/>
                </a:solidFill>
              </a:rPr>
              <a:t>2024 </a:t>
            </a:r>
            <a:r>
              <a:rPr lang="ru-RU" sz="2200" b="1" i="1" dirty="0">
                <a:solidFill>
                  <a:schemeClr val="tx2"/>
                </a:solidFill>
              </a:rPr>
              <a:t>году  на базе федеральных центров прошли обучение семнадцать специалистов Детской областной больницы.  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3281733" y="784928"/>
            <a:ext cx="3033888" cy="106683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3200" b="1" i="1">
                <a:solidFill>
                  <a:srgbClr val="FF0000"/>
                </a:solidFill>
              </a:rPr>
              <a:t>Обучение: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32291" y="3808090"/>
            <a:ext cx="4410624" cy="2693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644007" y="3889374"/>
            <a:ext cx="4206874" cy="2794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1306180" y="2802065"/>
            <a:ext cx="3098223" cy="2419045"/>
          </a:xfrm>
          <a:prstGeom prst="rect">
            <a:avLst/>
          </a:prstGeom>
        </p:spPr>
      </p:pic>
      <p:sp>
        <p:nvSpPr>
          <p:cNvPr id="5" name="Скругленный прямоугольник 3"/>
          <p:cNvSpPr/>
          <p:nvPr/>
        </p:nvSpPr>
        <p:spPr bwMode="auto">
          <a:xfrm>
            <a:off x="1129791" y="423333"/>
            <a:ext cx="7536999" cy="227541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 i="1" dirty="0">
                <a:solidFill>
                  <a:srgbClr val="FF0000"/>
                </a:solidFill>
              </a:rPr>
              <a:t>Обучение:</a:t>
            </a:r>
            <a:endParaRPr lang="ru-RU" dirty="0"/>
          </a:p>
          <a:p>
            <a:pPr marL="342900" indent="-342900">
              <a:buFont typeface="Arial"/>
              <a:buChar char="•"/>
              <a:defRPr/>
            </a:pPr>
            <a:r>
              <a:rPr lang="ru-RU" sz="3200" b="1" i="1" dirty="0">
                <a:solidFill>
                  <a:srgbClr val="335885"/>
                </a:solidFill>
              </a:rPr>
              <a:t> </a:t>
            </a:r>
            <a:r>
              <a:rPr lang="ru-RU" sz="2600" b="1" i="1" u="none" strike="noStrike" cap="none" spc="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За последние годы в ДОБ проведено обучение медицинского   персонала   на   сумму  </a:t>
            </a:r>
            <a:endParaRPr lang="ru-RU" sz="2600" b="1" i="1" u="none" strike="noStrike" cap="none" spc="0" dirty="0">
              <a:solidFill>
                <a:srgbClr val="0070C0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r>
              <a:rPr lang="ru-RU" sz="2600" b="1" i="1" u="none" strike="noStrike" cap="none" spc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                  </a:t>
            </a:r>
            <a:r>
              <a:rPr lang="ru-RU" sz="2600" b="1" i="1" dirty="0" smtClean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более</a:t>
            </a:r>
            <a:r>
              <a:rPr lang="ru-RU" sz="2600" b="1" i="1" u="none" strike="noStrike" cap="none" spc="0" dirty="0" smtClean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</a:t>
            </a:r>
            <a:r>
              <a:rPr lang="ru-RU" sz="2600" b="1" i="1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3</a:t>
            </a:r>
            <a:r>
              <a:rPr lang="ru-RU" sz="2600" b="1" i="1" u="none" strike="noStrike" cap="none" spc="0" dirty="0" smtClean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 000 </a:t>
            </a:r>
            <a:r>
              <a:rPr lang="ru-RU" sz="2600" b="1" i="1" u="none" strike="noStrike" cap="none" spc="0" dirty="0">
                <a:solidFill>
                  <a:srgbClr val="0070C0"/>
                </a:solidFill>
                <a:latin typeface="Calibri"/>
                <a:ea typeface="Arial"/>
                <a:cs typeface="Arial"/>
              </a:rPr>
              <a:t>000 рублей </a:t>
            </a:r>
            <a:endParaRPr sz="2600" b="1" i="1" u="none" strike="noStrike" cap="none" spc="0" dirty="0">
              <a:solidFill>
                <a:srgbClr val="0070C0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endParaRPr sz="12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  <a:defRPr/>
            </a:pPr>
            <a:endParaRPr sz="20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551735" y="2802065"/>
            <a:ext cx="1837801" cy="1378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6445810" y="3455330"/>
            <a:ext cx="2481623" cy="1772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395536" y="260648"/>
            <a:ext cx="8640959" cy="623191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i="1" dirty="0">
                <a:solidFill>
                  <a:srgbClr val="3D6AA1"/>
                </a:solidFill>
              </a:rPr>
              <a:t>Вместе с тем, молодым специалистам предоставляется возможность на:</a:t>
            </a:r>
            <a:endParaRPr dirty="0"/>
          </a:p>
          <a:p>
            <a:pPr algn="just">
              <a:spcBef>
                <a:spcPts val="1200"/>
              </a:spcBef>
              <a:buFont typeface="Arial"/>
              <a:buChar char="•"/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   Предоставление служебного жилья</a:t>
            </a:r>
            <a:endParaRPr sz="2000" dirty="0"/>
          </a:p>
          <a:p>
            <a:pPr algn="just">
              <a:spcBef>
                <a:spcPts val="1200"/>
              </a:spcBef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</a:rPr>
              <a:t>(в 2022г. - по 6 врачам, в 2023г</a:t>
            </a:r>
            <a:r>
              <a:rPr lang="ru-RU" sz="2000" b="1" i="1" dirty="0">
                <a:solidFill>
                  <a:srgbClr val="FF0000"/>
                </a:solidFill>
              </a:rPr>
              <a:t>.- </a:t>
            </a:r>
            <a:r>
              <a:rPr lang="ru-RU" sz="2000" b="1" i="1" dirty="0" smtClean="0">
                <a:solidFill>
                  <a:srgbClr val="FF0000"/>
                </a:solidFill>
              </a:rPr>
              <a:t>по 6 врачам, в 2024г – по 5 врачам).</a:t>
            </a:r>
            <a:endParaRPr sz="2000" dirty="0"/>
          </a:p>
          <a:p>
            <a:pPr algn="just">
              <a:spcBef>
                <a:spcPts val="1199"/>
              </a:spcBef>
              <a:buFont typeface="Arial"/>
              <a:buChar char="•"/>
              <a:defRPr/>
            </a:pPr>
            <a:r>
              <a:rPr lang="ru-RU" sz="2000" b="1" i="1" dirty="0" smtClean="0">
                <a:solidFill>
                  <a:srgbClr val="FF0000"/>
                </a:solidFill>
              </a:rPr>
              <a:t>Компенсация </a:t>
            </a:r>
            <a:r>
              <a:rPr lang="ru-RU" sz="2000" b="1" i="1" dirty="0">
                <a:solidFill>
                  <a:srgbClr val="FF0000"/>
                </a:solidFill>
              </a:rPr>
              <a:t>расходов на оплату найма жилого </a:t>
            </a:r>
            <a:r>
              <a:rPr lang="ru-RU" sz="2000" b="1" i="1" dirty="0" smtClean="0">
                <a:solidFill>
                  <a:srgbClr val="FF0000"/>
                </a:solidFill>
              </a:rPr>
              <a:t>помещения в течении 36 месяцев.</a:t>
            </a:r>
            <a:endParaRPr sz="2000" dirty="0"/>
          </a:p>
          <a:p>
            <a:pPr algn="just">
              <a:spcBef>
                <a:spcPts val="1200"/>
              </a:spcBef>
              <a:buFont typeface="Arial"/>
              <a:buChar char="•"/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 Активно оказываем содействие и поддержку при оформлении детей сотрудников в школьные и дошкольные учреждения.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323528" y="116632"/>
            <a:ext cx="8640960" cy="648072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defRPr/>
            </a:pPr>
            <a:r>
              <a:rPr lang="ru-RU" sz="3000" b="1" i="1" dirty="0">
                <a:solidFill>
                  <a:srgbClr val="3D6AA1"/>
                </a:solidFill>
              </a:rPr>
              <a:t>Наряду с этим предоставляется возможность на:</a:t>
            </a:r>
            <a:endParaRPr dirty="0"/>
          </a:p>
          <a:p>
            <a:pPr marL="342900" indent="-342900" algn="just">
              <a:spcBef>
                <a:spcPts val="2400"/>
              </a:spcBef>
              <a:buFont typeface="Arial"/>
              <a:buChar char="•"/>
              <a:defRPr/>
            </a:pPr>
            <a:r>
              <a:rPr lang="ru-RU" sz="3000" b="1" i="1" dirty="0">
                <a:solidFill>
                  <a:srgbClr val="FF0000"/>
                </a:solidFill>
              </a:rPr>
              <a:t>Выплаты при первом трудоустройстве (от </a:t>
            </a:r>
            <a:r>
              <a:rPr lang="ru-RU" sz="3000" b="1" i="1" dirty="0" smtClean="0">
                <a:solidFill>
                  <a:srgbClr val="FF0000"/>
                </a:solidFill>
              </a:rPr>
              <a:t>450 </a:t>
            </a:r>
            <a:r>
              <a:rPr lang="ru-RU" sz="3000" b="1" i="1" dirty="0" err="1" smtClean="0">
                <a:solidFill>
                  <a:srgbClr val="FF0000"/>
                </a:solidFill>
              </a:rPr>
              <a:t>тыс.руб</a:t>
            </a:r>
            <a:r>
              <a:rPr lang="ru-RU" sz="3000" b="1" i="1" dirty="0">
                <a:solidFill>
                  <a:srgbClr val="FF0000"/>
                </a:solidFill>
              </a:rPr>
              <a:t>. – врачи; от </a:t>
            </a:r>
            <a:r>
              <a:rPr lang="ru-RU" sz="3000" b="1" i="1" dirty="0" smtClean="0">
                <a:solidFill>
                  <a:srgbClr val="FF0000"/>
                </a:solidFill>
              </a:rPr>
              <a:t>2250 </a:t>
            </a:r>
            <a:r>
              <a:rPr lang="ru-RU" sz="3000" b="1" i="1" dirty="0" err="1" smtClean="0">
                <a:solidFill>
                  <a:srgbClr val="FF0000"/>
                </a:solidFill>
              </a:rPr>
              <a:t>тыс.руб</a:t>
            </a:r>
            <a:r>
              <a:rPr lang="ru-RU" sz="3000" b="1" i="1" dirty="0">
                <a:solidFill>
                  <a:srgbClr val="FF0000"/>
                </a:solidFill>
              </a:rPr>
              <a:t>. – средний </a:t>
            </a:r>
            <a:r>
              <a:rPr lang="ru-RU" sz="3000" b="1" i="1" dirty="0" smtClean="0">
                <a:solidFill>
                  <a:srgbClr val="FF0000"/>
                </a:solidFill>
              </a:rPr>
              <a:t>мед./персонал</a:t>
            </a:r>
            <a:r>
              <a:rPr lang="ru-RU" sz="3000" b="1" i="1" dirty="0">
                <a:solidFill>
                  <a:srgbClr val="FF0000"/>
                </a:solidFill>
              </a:rPr>
              <a:t>).</a:t>
            </a:r>
            <a:endParaRPr dirty="0"/>
          </a:p>
          <a:p>
            <a:pPr marL="342900" indent="-342900" algn="just">
              <a:spcBef>
                <a:spcPts val="2400"/>
              </a:spcBef>
              <a:buFont typeface="Arial"/>
              <a:buChar char="•"/>
              <a:defRPr/>
            </a:pPr>
            <a:r>
              <a:rPr lang="ru-RU" sz="3000" b="1" i="1" dirty="0">
                <a:solidFill>
                  <a:srgbClr val="FF0000"/>
                </a:solidFill>
              </a:rPr>
              <a:t>Единовременная выплата молодым специалистам при первом трудоустройстве в размере </a:t>
            </a:r>
            <a:r>
              <a:rPr lang="ru-RU" sz="3000" b="1" i="1" dirty="0" smtClean="0">
                <a:solidFill>
                  <a:srgbClr val="FF0000"/>
                </a:solidFill>
              </a:rPr>
              <a:t>200 </a:t>
            </a:r>
            <a:r>
              <a:rPr lang="ru-RU" sz="3000" b="1" i="1" dirty="0" err="1" smtClean="0">
                <a:solidFill>
                  <a:srgbClr val="FF0000"/>
                </a:solidFill>
              </a:rPr>
              <a:t>тыс.руб</a:t>
            </a:r>
            <a:r>
              <a:rPr lang="ru-RU" sz="3000" b="1" i="1" dirty="0">
                <a:solidFill>
                  <a:srgbClr val="FF0000"/>
                </a:solidFill>
              </a:rPr>
              <a:t>., завершившим обучение по договору о целевом обучении.</a:t>
            </a:r>
            <a:endParaRPr lang="ru-RU" sz="3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857224" y="357166"/>
            <a:ext cx="8030776" cy="59766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2800" i="1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1670338" y="438363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 dirty="0" smtClean="0">
                <a:solidFill>
                  <a:srgbClr val="FF0000"/>
                </a:solidFill>
              </a:rPr>
              <a:t>      Наши молодые специалисты: </a:t>
            </a:r>
            <a:endParaRPr lang="ru-RU" sz="2800" b="1" i="1" dirty="0">
              <a:solidFill>
                <a:srgbClr val="FF0000"/>
              </a:solidFill>
            </a:endParaRPr>
          </a:p>
          <a:p>
            <a:pPr algn="l">
              <a:defRPr/>
            </a:pPr>
            <a:endParaRPr dirty="0"/>
          </a:p>
          <a:p>
            <a:pPr algn="l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22" name="Объект 21"/>
          <p:cNvSpPr>
            <a:spLocks noGrp="1"/>
          </p:cNvSpPr>
          <p:nvPr>
            <p:ph idx="1"/>
          </p:nvPr>
        </p:nvSpPr>
        <p:spPr>
          <a:xfrm>
            <a:off x="5357818" y="4143380"/>
            <a:ext cx="3643338" cy="1071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Александр Олегович </a:t>
            </a:r>
            <a:r>
              <a:rPr lang="ru-RU" sz="1800" b="1" i="1" dirty="0" err="1" smtClean="0">
                <a:solidFill>
                  <a:schemeClr val="tx2"/>
                </a:solidFill>
              </a:rPr>
              <a:t>Гозун</a:t>
            </a:r>
            <a:r>
              <a:rPr lang="ru-RU" sz="1800" b="1" i="1" dirty="0" smtClean="0">
                <a:solidFill>
                  <a:schemeClr val="tx2"/>
                </a:solidFill>
              </a:rPr>
              <a:t> -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/>
                </a:solidFill>
              </a:rPr>
              <a:t>з</a:t>
            </a:r>
            <a:r>
              <a:rPr lang="ru-RU" sz="1800" b="1" i="1" dirty="0" smtClean="0">
                <a:solidFill>
                  <a:schemeClr val="tx2"/>
                </a:solidFill>
              </a:rPr>
              <a:t>аведующий отделением травматологии и ортопедии</a:t>
            </a:r>
            <a:endParaRPr lang="ru-RU" sz="1800" b="1" i="1" dirty="0">
              <a:solidFill>
                <a:schemeClr val="tx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7686" y="1142984"/>
            <a:ext cx="3571900" cy="2378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538" y="3357562"/>
            <a:ext cx="3556948" cy="2549146"/>
          </a:xfrm>
          <a:prstGeom prst="rect">
            <a:avLst/>
          </a:prstGeom>
        </p:spPr>
      </p:pic>
      <p:sp>
        <p:nvSpPr>
          <p:cNvPr id="10" name="Объект 21"/>
          <p:cNvSpPr txBox="1">
            <a:spLocks/>
          </p:cNvSpPr>
          <p:nvPr/>
        </p:nvSpPr>
        <p:spPr bwMode="auto">
          <a:xfrm>
            <a:off x="1071538" y="1643050"/>
            <a:ext cx="3286148" cy="855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Артем Сергеевич </a:t>
            </a:r>
            <a:r>
              <a:rPr kumimoji="0" lang="ru-RU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Серватинский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оперирующий</a:t>
            </a:r>
            <a:r>
              <a:rPr kumimoji="0" lang="ru-RU" b="1" i="1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врач-травматолог</a:t>
            </a:r>
            <a:endParaRPr kumimoji="0" lang="ru-RU" b="1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3643306" y="2071678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4714876" y="4429132"/>
            <a:ext cx="57150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774756" y="128530"/>
            <a:ext cx="8030776" cy="59766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2800" i="1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1670338" y="438363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 dirty="0" smtClean="0">
                <a:solidFill>
                  <a:srgbClr val="FF0000"/>
                </a:solidFill>
              </a:rPr>
              <a:t>      Наши молодые специалисты: </a:t>
            </a:r>
            <a:endParaRPr lang="ru-RU" sz="2800" b="1" i="1" dirty="0">
              <a:solidFill>
                <a:srgbClr val="FF0000"/>
              </a:solidFill>
            </a:endParaRPr>
          </a:p>
          <a:p>
            <a:pPr algn="l">
              <a:defRPr/>
            </a:pPr>
            <a:endParaRPr dirty="0"/>
          </a:p>
          <a:p>
            <a:pPr algn="l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57025" y="3771474"/>
            <a:ext cx="3866255" cy="80965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400" b="1" i="1" dirty="0" smtClean="0">
                <a:solidFill>
                  <a:srgbClr val="FF0000"/>
                </a:solidFill>
              </a:rPr>
              <a:t>Эдуард Витальевич Кравченко, заведующий оториноларингологическим                отделением больницы</a:t>
            </a:r>
            <a:endParaRPr sz="1400" b="1" i="1" u="none" strike="noStrike" cap="none" spc="0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6" y="1099820"/>
            <a:ext cx="3881935" cy="2671654"/>
          </a:xfrm>
          <a:prstGeom prst="rect">
            <a:avLst/>
          </a:prstGeom>
        </p:spPr>
      </p:pic>
      <p:sp>
        <p:nvSpPr>
          <p:cNvPr id="22" name="Объект 21"/>
          <p:cNvSpPr>
            <a:spLocks noGrp="1"/>
          </p:cNvSpPr>
          <p:nvPr>
            <p:ph idx="1"/>
          </p:nvPr>
        </p:nvSpPr>
        <p:spPr>
          <a:xfrm>
            <a:off x="1157025" y="4581129"/>
            <a:ext cx="3633119" cy="1508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i="1" dirty="0" smtClean="0">
                <a:solidFill>
                  <a:schemeClr val="tx2"/>
                </a:solidFill>
              </a:rPr>
              <a:t>Гафарова Татьяна Владимировна – врач,  анестезиолог-реаниматолог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82920" y="50895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11" y="1177268"/>
            <a:ext cx="3182259" cy="43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353038" y="188640"/>
            <a:ext cx="8539441" cy="230425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300" b="1" i="1">
                <a:solidFill>
                  <a:schemeClr val="accent1">
                    <a:lumMod val="75000"/>
                  </a:schemeClr>
                </a:solidFill>
              </a:rPr>
              <a:t>Калининград — самый западный город России </a:t>
            </a:r>
            <a:endParaRPr/>
          </a:p>
          <a:p>
            <a:pPr marL="0" indent="0">
              <a:buNone/>
              <a:defRPr/>
            </a:pPr>
            <a:r>
              <a:rPr lang="ru-RU" sz="2300" b="1" i="1">
                <a:solidFill>
                  <a:schemeClr val="accent1">
                    <a:lumMod val="75000"/>
                  </a:schemeClr>
                </a:solidFill>
              </a:rPr>
              <a:t>Калининградская область расположена в Центральной Европе. </a:t>
            </a:r>
            <a:endParaRPr/>
          </a:p>
          <a:p>
            <a:pPr marL="0" indent="0">
              <a:buNone/>
              <a:defRPr/>
            </a:pPr>
            <a:r>
              <a:rPr lang="ru-RU" sz="2300" b="1" i="1">
                <a:solidFill>
                  <a:schemeClr val="accent1">
                    <a:lumMod val="75000"/>
                  </a:schemeClr>
                </a:solidFill>
              </a:rPr>
              <a:t>На юге граничит с Польшей, на севере и востоке — с Литвой. На западе омывается Балтийским морем и его заливами.</a:t>
            </a:r>
          </a:p>
        </p:txBody>
      </p:sp>
      <p:pic>
        <p:nvPicPr>
          <p:cNvPr id="5" name="Picture 2" descr="https://turistigid.com/wp-content/uploads/2018/10/kaliningrad-na-karte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360" y="1916832"/>
            <a:ext cx="9134639" cy="49411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875894" y="476248"/>
            <a:ext cx="8030777" cy="502708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         </a:t>
            </a:r>
            <a:r>
              <a:rPr lang="ru-RU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ru-RU" sz="28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600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i="1">
                <a:solidFill>
                  <a:srgbClr val="335885"/>
                </a:solidFill>
              </a:rPr>
              <a:t/>
            </a:r>
            <a:br>
              <a:rPr lang="ru-RU" sz="2800" b="1" i="1">
                <a:solidFill>
                  <a:srgbClr val="335885"/>
                </a:solidFill>
              </a:rPr>
            </a:br>
            <a:endParaRPr lang="ru-RU" sz="2800" b="1" i="1">
              <a:solidFill>
                <a:srgbClr val="335885"/>
              </a:solidFill>
            </a:endParaRPr>
          </a:p>
          <a:p>
            <a:pPr>
              <a:defRPr/>
            </a:pPr>
            <a:r>
              <a:rPr lang="ru-RU" sz="2800" b="1" i="1">
                <a:solidFill>
                  <a:srgbClr val="335885"/>
                </a:solidFill>
              </a:rPr>
              <a:t>          </a:t>
            </a:r>
            <a:endParaRPr lang="ru-RU" sz="2800" i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1650138" y="582083"/>
            <a:ext cx="6482291" cy="66145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Развитие больницы за последние годы:                   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1614861" y="1446388"/>
            <a:ext cx="6182429" cy="366888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83879" indent="-283879" algn="l">
              <a:buFont typeface="Arial"/>
              <a:buChar char="•"/>
              <a:defRPr/>
            </a:pPr>
            <a:r>
              <a:rPr sz="1600" b="1" i="1" dirty="0" err="1" smtClean="0">
                <a:solidFill>
                  <a:schemeClr val="tx2"/>
                </a:solidFill>
              </a:rPr>
              <a:t>Проведен</a:t>
            </a:r>
            <a:r>
              <a:rPr sz="1600" b="1" i="1" dirty="0" smtClean="0">
                <a:solidFill>
                  <a:schemeClr val="tx2"/>
                </a:solidFill>
              </a:rPr>
              <a:t>  </a:t>
            </a:r>
            <a:r>
              <a:rPr sz="1600" b="1" i="1" dirty="0" err="1">
                <a:solidFill>
                  <a:schemeClr val="tx2"/>
                </a:solidFill>
              </a:rPr>
              <a:t>капитальный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ремонт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помещений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первого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этажа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здания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литер</a:t>
            </a:r>
            <a:r>
              <a:rPr sz="1600" b="1" i="1" dirty="0">
                <a:solidFill>
                  <a:schemeClr val="tx2"/>
                </a:solidFill>
              </a:rPr>
              <a:t> В-В1</a:t>
            </a:r>
          </a:p>
          <a:p>
            <a:pPr marL="283879" indent="-283879" algn="l">
              <a:buFont typeface="Arial"/>
              <a:buChar char="•"/>
              <a:defRPr/>
            </a:pPr>
            <a:endParaRPr sz="1600" b="1" i="1" dirty="0">
              <a:solidFill>
                <a:schemeClr val="tx2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1600" b="1" i="1" dirty="0" err="1">
                <a:solidFill>
                  <a:schemeClr val="tx2"/>
                </a:solidFill>
              </a:rPr>
              <a:t>Выполнено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благоустройство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территории</a:t>
            </a:r>
            <a:r>
              <a:rPr sz="1600" b="1" i="1" dirty="0">
                <a:solidFill>
                  <a:schemeClr val="tx2"/>
                </a:solidFill>
              </a:rPr>
              <a:t> Д. </a:t>
            </a:r>
            <a:r>
              <a:rPr sz="1600" b="1" i="1" dirty="0" err="1">
                <a:solidFill>
                  <a:schemeClr val="tx2"/>
                </a:solidFill>
              </a:rPr>
              <a:t>Донского</a:t>
            </a:r>
            <a:r>
              <a:rPr sz="1600" b="1" i="1" dirty="0">
                <a:solidFill>
                  <a:schemeClr val="tx2"/>
                </a:solidFill>
              </a:rPr>
              <a:t> 23 </a:t>
            </a:r>
          </a:p>
          <a:p>
            <a:pPr marL="283879" indent="-283879" algn="l">
              <a:buFont typeface="Arial"/>
              <a:buChar char="•"/>
              <a:defRPr/>
            </a:pPr>
            <a:endParaRPr sz="1600" b="1" i="1" dirty="0">
              <a:solidFill>
                <a:schemeClr val="tx2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1600" b="1" i="1" dirty="0" err="1" smtClean="0">
                <a:solidFill>
                  <a:schemeClr val="tx2"/>
                </a:solidFill>
              </a:rPr>
              <a:t>Проведен</a:t>
            </a:r>
            <a:r>
              <a:rPr sz="1600" b="1" i="1" dirty="0" smtClean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капитальный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ремонт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кровли</a:t>
            </a:r>
            <a:r>
              <a:rPr sz="1600" b="1" i="1" dirty="0">
                <a:solidFill>
                  <a:schemeClr val="tx2"/>
                </a:solidFill>
              </a:rPr>
              <a:t> и </a:t>
            </a:r>
            <a:r>
              <a:rPr sz="1600" b="1" i="1" dirty="0" err="1">
                <a:solidFill>
                  <a:schemeClr val="tx2"/>
                </a:solidFill>
              </a:rPr>
              <a:t>фасада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патологоанатомического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здания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</a:p>
          <a:p>
            <a:pPr marL="283879" indent="-283879" algn="l">
              <a:buFont typeface="Arial"/>
              <a:buChar char="•"/>
              <a:defRPr/>
            </a:pPr>
            <a:endParaRPr sz="1600" b="1" i="1" dirty="0">
              <a:solidFill>
                <a:schemeClr val="tx2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Проведена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замена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лифтового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оборудования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</a:p>
          <a:p>
            <a:pPr marL="283879" indent="-283879" algn="l">
              <a:buFont typeface="Arial"/>
              <a:buChar char="•"/>
              <a:defRPr/>
            </a:pPr>
            <a:endParaRPr sz="1600" b="1" i="1" dirty="0">
              <a:solidFill>
                <a:schemeClr val="tx2"/>
              </a:solidFill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lang="ru-RU" sz="1600" b="1" i="1" dirty="0">
                <a:solidFill>
                  <a:schemeClr val="tx2"/>
                </a:solidFill>
              </a:rPr>
              <a:t>З</a:t>
            </a:r>
            <a:r>
              <a:rPr sz="1600" b="1" i="1" dirty="0" err="1" smtClean="0">
                <a:solidFill>
                  <a:schemeClr val="tx2"/>
                </a:solidFill>
              </a:rPr>
              <a:t>аконч</a:t>
            </a:r>
            <a:r>
              <a:rPr lang="ru-RU" sz="1600" b="1" i="1" dirty="0" err="1" smtClean="0">
                <a:solidFill>
                  <a:schemeClr val="tx2"/>
                </a:solidFill>
              </a:rPr>
              <a:t>ен</a:t>
            </a:r>
            <a:r>
              <a:rPr sz="1600" b="1" i="1" dirty="0" smtClean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капитальный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ремонт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отделения</a:t>
            </a:r>
            <a:r>
              <a:rPr sz="1600" b="1" i="1" dirty="0">
                <a:solidFill>
                  <a:schemeClr val="tx2"/>
                </a:solidFill>
              </a:rPr>
              <a:t> </a:t>
            </a:r>
            <a:r>
              <a:rPr sz="1600" b="1" i="1" dirty="0" err="1">
                <a:solidFill>
                  <a:schemeClr val="tx2"/>
                </a:solidFill>
              </a:rPr>
              <a:t>неврологии</a:t>
            </a:r>
            <a:endParaRPr sz="1600" b="1" i="1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91874" y="2663471"/>
            <a:ext cx="1862376" cy="10406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6179" y="4621839"/>
            <a:ext cx="2504940" cy="1621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2105971" y="4957565"/>
            <a:ext cx="2342536" cy="15325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042813" y="5205201"/>
            <a:ext cx="2749060" cy="1548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6721319" y="5448686"/>
            <a:ext cx="2381249" cy="13045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875893" y="476247"/>
            <a:ext cx="8030776" cy="50270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         </a:t>
            </a:r>
            <a:r>
              <a:rPr lang="ru-RU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ru-RU" sz="28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600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i="1">
                <a:solidFill>
                  <a:srgbClr val="335885"/>
                </a:solidFill>
              </a:rPr>
              <a:t/>
            </a:r>
            <a:br>
              <a:rPr lang="ru-RU" sz="2800" b="1" i="1">
                <a:solidFill>
                  <a:srgbClr val="335885"/>
                </a:solidFill>
              </a:rPr>
            </a:br>
            <a:endParaRPr lang="ru-RU" sz="2800" b="1" i="1">
              <a:solidFill>
                <a:srgbClr val="335885"/>
              </a:solidFill>
            </a:endParaRPr>
          </a:p>
          <a:p>
            <a:pPr>
              <a:defRPr/>
            </a:pPr>
            <a:r>
              <a:rPr lang="ru-RU" sz="2800" b="1" i="1">
                <a:solidFill>
                  <a:srgbClr val="335885"/>
                </a:solidFill>
              </a:rPr>
              <a:t>          </a:t>
            </a:r>
            <a:endParaRPr lang="ru-RU" sz="2800" i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1500166" y="571480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Развитие больницы за последние годы: </a:t>
            </a:r>
          </a:p>
          <a:p>
            <a:pPr algn="l">
              <a:defRPr/>
            </a:pPr>
            <a:endParaRPr/>
          </a:p>
          <a:p>
            <a:pPr algn="l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500166" y="1071547"/>
            <a:ext cx="6297123" cy="404372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50" indent="-261850">
              <a:buFont typeface="Arial" pitchFamily="34" charset="0"/>
              <a:buChar char="•"/>
              <a:defRPr/>
            </a:pPr>
            <a:r>
              <a:rPr lang="ru-RU" sz="1800" b="1" i="1" dirty="0" smtClean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  <a:latin typeface="Calibri"/>
                <a:cs typeface="Calibri"/>
              </a:rPr>
              <a:t>О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ткрыто </a:t>
            </a:r>
            <a:r>
              <a:rPr lang="ru-RU" sz="16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отделение выездной 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патронажной службы  </a:t>
            </a:r>
            <a:r>
              <a:rPr lang="ru-RU" sz="16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оказания паллиативной помощи детям на дому, в год 3000 выездов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261850" indent="-261850">
              <a:buFont typeface="Arial" pitchFamily="34" charset="0"/>
              <a:buChar char="•"/>
              <a:defRPr/>
            </a:pPr>
            <a:r>
              <a:rPr lang="ru-RU" sz="1600" b="1" i="1" dirty="0" smtClean="0">
                <a:solidFill>
                  <a:schemeClr val="tx2"/>
                </a:solidFill>
                <a:ea typeface="Calibri"/>
                <a:cs typeface="Calibri"/>
              </a:rPr>
              <a:t>Открыто отделение </a:t>
            </a:r>
            <a:r>
              <a:rPr lang="ru-RU" sz="1600" b="1" i="1" dirty="0" smtClean="0">
                <a:solidFill>
                  <a:schemeClr val="tx2"/>
                </a:solidFill>
              </a:rPr>
              <a:t>медицинской реабилитации для детей с заболеваниями опорно-двигательного аппарата</a:t>
            </a:r>
            <a:endParaRPr sz="1600" b="1" i="1" u="none" strike="noStrike" cap="none" spc="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marL="261850" indent="-261850">
              <a:buFont typeface="Arial"/>
              <a:buChar char="•"/>
              <a:defRPr/>
            </a:pPr>
            <a:r>
              <a:rPr lang="ru-RU" sz="1600" b="1" i="1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Постоянное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16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обновление автопарка, что обеспечивает оперативность, доступность и безопасность медицинской помощи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marL="261850" indent="-261850">
              <a:buFont typeface="Arial"/>
              <a:buChar char="•"/>
              <a:defRPr/>
            </a:pPr>
            <a:r>
              <a:rPr lang="ru-RU" sz="1600" b="1" i="1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В 2025 г. приобретен новый </a:t>
            </a:r>
            <a:r>
              <a:rPr lang="ru-RU" sz="1600" b="1" i="1" dirty="0" err="1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реанимобиль</a:t>
            </a:r>
            <a:r>
              <a:rPr lang="ru-RU" sz="1600" b="1" i="1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.</a:t>
            </a:r>
            <a:endParaRPr sz="1600" b="1" i="1" u="none" strike="noStrike" cap="none" spc="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sz="1800" b="1" i="1" u="none" strike="noStrike" cap="none" spc="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algn="l">
              <a:defRPr/>
            </a:pPr>
            <a:endParaRPr lang="ru-RU" sz="1600" b="1" i="1" u="none" strike="noStrike" cap="none" spc="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506494" y="3573016"/>
            <a:ext cx="3942835" cy="2220403"/>
          </a:xfrm>
          <a:prstGeom prst="rect">
            <a:avLst/>
          </a:prstGeom>
        </p:spPr>
      </p:pic>
      <p:pic>
        <p:nvPicPr>
          <p:cNvPr id="10" name="Picture 2" descr="Вечерний @Калининград: жертвы дороги, экологи против инвесторов и афи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24" y="2989788"/>
            <a:ext cx="2845149" cy="22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875893" y="476247"/>
            <a:ext cx="8030776" cy="50270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         </a:t>
            </a:r>
            <a:r>
              <a:rPr lang="ru-RU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ru-RU" sz="28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600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i="1">
                <a:solidFill>
                  <a:srgbClr val="335885"/>
                </a:solidFill>
              </a:rPr>
              <a:t/>
            </a:r>
            <a:br>
              <a:rPr lang="ru-RU" sz="2800" b="1" i="1">
                <a:solidFill>
                  <a:srgbClr val="335885"/>
                </a:solidFill>
              </a:rPr>
            </a:br>
            <a:endParaRPr lang="ru-RU" sz="2800" b="1" i="1">
              <a:solidFill>
                <a:srgbClr val="335885"/>
              </a:solidFill>
            </a:endParaRPr>
          </a:p>
          <a:p>
            <a:pPr>
              <a:defRPr/>
            </a:pPr>
            <a:r>
              <a:rPr lang="ru-RU" sz="2800" b="1" i="1">
                <a:solidFill>
                  <a:srgbClr val="335885"/>
                </a:solidFill>
              </a:rPr>
              <a:t>          </a:t>
            </a:r>
            <a:endParaRPr lang="ru-RU" sz="2800" i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1650137" y="784929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Развитие больницы за последние годы: </a:t>
            </a:r>
          </a:p>
          <a:p>
            <a:pPr algn="l">
              <a:defRPr/>
            </a:pPr>
            <a:endParaRPr/>
          </a:p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73888" y="1446387"/>
            <a:ext cx="6182428" cy="366888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ru-RU" sz="1600" b="1" i="1" dirty="0" smtClean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600" b="1" i="1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В 2024г. приобретен второй аппарат МРТ.</a:t>
            </a:r>
          </a:p>
          <a:p>
            <a:pPr algn="l">
              <a:defRPr/>
            </a:pPr>
            <a:endParaRPr lang="ru-RU" sz="1600" b="1" i="1" dirty="0" smtClean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marL="283879" indent="-283879" algn="l">
              <a:buFont typeface="Arial"/>
              <a:buChar char="•"/>
              <a:defRPr/>
            </a:pP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В 2025г. </a:t>
            </a:r>
            <a:r>
              <a:rPr lang="ru-RU" sz="1600" b="1" i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з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апланирован ремонт  второго аппарата компьютерной томографии.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7107134" y="1652448"/>
            <a:ext cx="1923932" cy="1528156"/>
          </a:xfrm>
          <a:prstGeom prst="rect">
            <a:avLst/>
          </a:prstGeom>
        </p:spPr>
      </p:pic>
      <p:pic>
        <p:nvPicPr>
          <p:cNvPr id="1028" name="Picture 4" descr="Губернатор посетил новый корпус Детской областной больницы - ГБУЗ &quot;Детская  областная больница Калининградской област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33" y="3340117"/>
            <a:ext cx="3696108" cy="22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овое оборудование позволяет хирургам Детской областной больницы проводить  сложнейшие операции | 18.04.2023 | Новости Калининграда - БезФорма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12381"/>
            <a:ext cx="3101044" cy="232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875893" y="476247"/>
            <a:ext cx="8030776" cy="50270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         </a:t>
            </a:r>
            <a:r>
              <a:rPr lang="ru-RU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ru-RU" sz="28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600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i="1">
                <a:solidFill>
                  <a:srgbClr val="335885"/>
                </a:solidFill>
              </a:rPr>
              <a:t/>
            </a:r>
            <a:br>
              <a:rPr lang="ru-RU" sz="2800" b="1" i="1">
                <a:solidFill>
                  <a:srgbClr val="335885"/>
                </a:solidFill>
              </a:rPr>
            </a:br>
            <a:endParaRPr lang="ru-RU" sz="2800" b="1" i="1">
              <a:solidFill>
                <a:srgbClr val="335885"/>
              </a:solidFill>
            </a:endParaRPr>
          </a:p>
          <a:p>
            <a:pPr>
              <a:defRPr/>
            </a:pPr>
            <a:r>
              <a:rPr lang="ru-RU" sz="2800" b="1" i="1">
                <a:solidFill>
                  <a:srgbClr val="335885"/>
                </a:solidFill>
              </a:rPr>
              <a:t>          </a:t>
            </a:r>
            <a:endParaRPr lang="ru-RU" sz="2800" i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1650137" y="784929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Развитие больницы за последние годы: </a:t>
            </a:r>
          </a:p>
          <a:p>
            <a:pPr algn="l">
              <a:defRPr/>
            </a:pPr>
            <a:endParaRPr/>
          </a:p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867768" y="1411702"/>
            <a:ext cx="6182428" cy="366888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         </a:t>
            </a:r>
            <a:r>
              <a:rPr lang="ru-RU" sz="1600" b="1" i="1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У</a:t>
            </a: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спешно внедрены и широко используются современные технологии лечения пациентов. </a:t>
            </a:r>
          </a:p>
          <a:p>
            <a:pPr algn="ctr">
              <a:defRPr/>
            </a:pPr>
            <a:r>
              <a:rPr lang="ru-RU" sz="16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Стационарная специализированная и высокотехнологичная медицинская помощь оказывается в год 15000 пациентов, в том числе 255 ВМП.</a:t>
            </a:r>
            <a:endParaRPr lang="ru-RU" sz="1600" b="1" i="1" u="none" strike="noStrike" cap="none" spc="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187624" y="2714650"/>
            <a:ext cx="3384376" cy="2520280"/>
          </a:xfrm>
          <a:prstGeom prst="rect">
            <a:avLst/>
          </a:prstGeom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82" y="2833614"/>
            <a:ext cx="3638112" cy="28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1259632" y="719702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Развитие больницы за последние годы: </a:t>
            </a:r>
          </a:p>
          <a:p>
            <a:pPr algn="l">
              <a:defRPr/>
            </a:pPr>
            <a:endParaRPr dirty="0"/>
          </a:p>
          <a:p>
            <a:pPr algn="l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594245" y="1305360"/>
            <a:ext cx="5417915" cy="248242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4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Нейрохирургия - врачи проводят сложные операции на ЦНС, в том числе и </a:t>
            </a:r>
            <a:r>
              <a:rPr lang="ru-RU" sz="24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по удалению </a:t>
            </a:r>
            <a:r>
              <a:rPr lang="ru-RU" sz="24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объёмных образований головного мозга, внедрены сложнейшие операции на позвоночнике, спинном мозге и периферических нервах. </a:t>
            </a:r>
            <a:endParaRPr lang="ru-RU" sz="2400" b="1" i="1" u="none" strike="noStrike" cap="none" spc="0" dirty="0" smtClean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algn="l">
              <a:defRPr/>
            </a:pPr>
            <a:r>
              <a:rPr lang="ru-RU" sz="24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В </a:t>
            </a:r>
            <a:r>
              <a:rPr lang="ru-RU" sz="24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год выполняется 90 операций, из них 40 ВМП.</a:t>
            </a:r>
            <a:endParaRPr sz="2400" dirty="0"/>
          </a:p>
        </p:txBody>
      </p:sp>
      <p:pic>
        <p:nvPicPr>
          <p:cNvPr id="2050" name="Picture 2" descr="В калининградском детсаду малыш упал в кусты и пробил веткой глаз:  инородное тело достали из черепа врачи - Новости Калинингр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9908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4"/>
          <p:cNvSpPr/>
          <p:nvPr/>
        </p:nvSpPr>
        <p:spPr bwMode="auto">
          <a:xfrm>
            <a:off x="875893" y="476247"/>
            <a:ext cx="8030776" cy="50270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         </a:t>
            </a:r>
            <a:r>
              <a:rPr lang="ru-RU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endParaRPr lang="ru-RU" sz="28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600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i="1">
                <a:solidFill>
                  <a:srgbClr val="335885"/>
                </a:solidFill>
              </a:rPr>
              <a:t/>
            </a:r>
            <a:br>
              <a:rPr lang="ru-RU" sz="2800" b="1" i="1">
                <a:solidFill>
                  <a:srgbClr val="335885"/>
                </a:solidFill>
              </a:rPr>
            </a:br>
            <a:endParaRPr lang="ru-RU" sz="2800" b="1" i="1">
              <a:solidFill>
                <a:srgbClr val="335885"/>
              </a:solidFill>
            </a:endParaRPr>
          </a:p>
          <a:p>
            <a:pPr>
              <a:defRPr/>
            </a:pPr>
            <a:r>
              <a:rPr lang="ru-RU" sz="2800" b="1" i="1">
                <a:solidFill>
                  <a:srgbClr val="335885"/>
                </a:solidFill>
              </a:rPr>
              <a:t>          </a:t>
            </a:r>
            <a:endParaRPr lang="ru-RU" sz="2800" i="1"/>
          </a:p>
        </p:txBody>
      </p:sp>
      <p:sp>
        <p:nvSpPr>
          <p:cNvPr id="5" name="TextBox 4"/>
          <p:cNvSpPr txBox="1"/>
          <p:nvPr/>
        </p:nvSpPr>
        <p:spPr bwMode="auto">
          <a:xfrm>
            <a:off x="1650137" y="784929"/>
            <a:ext cx="6482290" cy="6614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Развитие больницы за последние годы: </a:t>
            </a:r>
          </a:p>
          <a:p>
            <a:pPr algn="l">
              <a:defRPr/>
            </a:pPr>
            <a:endParaRPr/>
          </a:p>
          <a:p>
            <a:pPr algn="l">
              <a:defRPr/>
            </a:pPr>
            <a:r>
              <a:rPr lang="ru-RU" sz="2800" b="1" i="1">
                <a:solidFill>
                  <a:srgbClr val="FF0000"/>
                </a:solidFill>
              </a:rPr>
              <a:t>                  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800068" y="1446387"/>
            <a:ext cx="6182428" cy="366888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83879" indent="-283879">
              <a:buFont typeface="Arial"/>
              <a:buChar char="•"/>
              <a:defRPr/>
            </a:pPr>
            <a:endParaRPr sz="1800" b="1" i="1" u="none" strike="noStrike" cap="none" spc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800068" y="1262154"/>
            <a:ext cx="5486295" cy="26495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ru-RU" sz="20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В офтальмологии внедрена технология интубации слезных путей силиконовой нитью при </a:t>
            </a:r>
            <a:r>
              <a:rPr lang="ru-RU" sz="18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врожденном </a:t>
            </a:r>
            <a:r>
              <a:rPr lang="ru-RU" sz="20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стенозе слезного канала</a:t>
            </a:r>
            <a:r>
              <a:rPr lang="ru-RU" sz="2000" b="1" i="1" u="none" strike="noStrike" cap="none" spc="0" dirty="0" smtClean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 algn="l">
              <a:defRPr/>
            </a:pPr>
            <a:endParaRPr lang="ru-RU" sz="2000" b="1" i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algn="l">
              <a:defRPr/>
            </a:pPr>
            <a:endParaRPr lang="ru-RU" sz="2000" b="1" i="1" dirty="0" smtClean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algn="l">
              <a:defRPr/>
            </a:pPr>
            <a:endParaRPr sz="2000" b="1" i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32576" y="2337150"/>
            <a:ext cx="5277962" cy="2972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186111" y="27707"/>
            <a:ext cx="8651874" cy="318526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i="1" dirty="0">
                <a:solidFill>
                  <a:srgbClr val="FF0000"/>
                </a:solidFill>
              </a:rPr>
              <a:t>РЕКОНСТРУКЦИЯ  КОМПЛЕКСА ЗДАНИЙ ДЕТСКОЙ ОБЛАСТНОЙ БОЛЬНИЦЫ</a:t>
            </a:r>
            <a:endParaRPr sz="22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8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0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В </a:t>
            </a:r>
            <a:r>
              <a:rPr lang="ru-RU" sz="20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2023 </a:t>
            </a:r>
            <a:r>
              <a:rPr lang="ru-RU" sz="20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году </a:t>
            </a:r>
            <a:r>
              <a:rPr lang="ru-RU" sz="20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введен в эксплуатацию </a:t>
            </a:r>
            <a:r>
              <a:rPr lang="ru-RU" sz="20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новый хирургический </a:t>
            </a:r>
            <a:r>
              <a:rPr lang="ru-RU" sz="20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корпус </a:t>
            </a:r>
          </a:p>
          <a:p>
            <a:pPr algn="ctr">
              <a:defRPr/>
            </a:pPr>
            <a:r>
              <a:rPr lang="ru-RU" sz="20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на 99 коек. </a:t>
            </a:r>
          </a:p>
          <a:p>
            <a:pPr algn="ctr">
              <a:defRPr/>
            </a:pPr>
            <a:r>
              <a:rPr lang="ru-RU" sz="20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На </a:t>
            </a:r>
            <a:r>
              <a:rPr lang="ru-RU" sz="20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современную планировку и новейшее оборудование направлено 1545 млн рублей. </a:t>
            </a:r>
            <a:endParaRPr lang="ru-RU" sz="2000" b="1" i="1" u="none" strike="noStrike" cap="none" spc="0" dirty="0" smtClean="0">
              <a:solidFill>
                <a:srgbClr val="335885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ru-RU" sz="2000" b="1" i="1" u="none" strike="noStrike" cap="none" spc="0" dirty="0" smtClean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Развернут </a:t>
            </a:r>
            <a:r>
              <a:rPr lang="ru-RU" sz="2000" b="1" i="1" u="none" strike="noStrike" cap="none" spc="0" dirty="0">
                <a:solidFill>
                  <a:srgbClr val="335885"/>
                </a:solidFill>
                <a:latin typeface="Calibri"/>
                <a:ea typeface="Calibri"/>
                <a:cs typeface="Calibri"/>
              </a:rPr>
              <a:t>операционный блок на 5 модульных операционных.</a:t>
            </a:r>
            <a:endParaRPr sz="20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25192" y="3301168"/>
            <a:ext cx="4586110" cy="1939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004194" y="2936873"/>
            <a:ext cx="3833790" cy="2435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274304" y="5014346"/>
            <a:ext cx="2655062" cy="1770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3114166" y="5014346"/>
            <a:ext cx="2751666" cy="1776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75559" y="5074287"/>
            <a:ext cx="2665411" cy="1650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283123" y="204094"/>
            <a:ext cx="8651873" cy="318526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i="1" dirty="0">
                <a:solidFill>
                  <a:srgbClr val="FF0000"/>
                </a:solidFill>
              </a:rPr>
              <a:t>РЕКОНСТРУКЦИЯ  КОМПЛЕКСА ЗДАНИЙ ДЕТСКОЙ ОБЛАСТНОЙ БОЛЬНИЦЫ</a:t>
            </a:r>
          </a:p>
          <a:p>
            <a:pPr algn="ctr">
              <a:defRPr/>
            </a:pPr>
            <a:endParaRPr lang="ru-RU" sz="1100" b="1" i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6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Приобретено оборудование для хирургического </a:t>
            </a:r>
            <a:endParaRPr sz="2600" b="1" i="1" u="none" strike="noStrike" cap="none" spc="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ru-RU" sz="2600" b="1" i="1" u="none" strike="noStrike" cap="none" spc="0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корпуса на сумму 500 млн рублей.</a:t>
            </a:r>
            <a:endParaRPr sz="2600" b="1" i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3818" y="4799223"/>
            <a:ext cx="2963333" cy="1975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2496678" y="3483809"/>
            <a:ext cx="2575404" cy="1711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357708" y="4965084"/>
            <a:ext cx="2807468" cy="1865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6033402" y="3483809"/>
            <a:ext cx="2826645" cy="1878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467544" y="260648"/>
            <a:ext cx="7776864" cy="86409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608DC4"/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  <a:effectLst>
            <a:innerShdw blurRad="63500" dist="50800" dir="5400000">
              <a:scrgbClr r="0" g="0" b="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200" b="1" i="1" dirty="0" smtClean="0">
                <a:solidFill>
                  <a:srgbClr val="FF0000"/>
                </a:solidFill>
              </a:rPr>
              <a:t>В гости в Детскую областную больницу Калининграда</a:t>
            </a:r>
          </a:p>
          <a:p>
            <a:pPr algn="ctr">
              <a:defRPr/>
            </a:pPr>
            <a:r>
              <a:rPr lang="ru-RU" sz="2200" b="1" i="1" dirty="0">
                <a:solidFill>
                  <a:srgbClr val="FF0000"/>
                </a:solidFill>
              </a:rPr>
              <a:t>н</a:t>
            </a:r>
            <a:r>
              <a:rPr lang="ru-RU" sz="2200" b="1" i="1" dirty="0" smtClean="0">
                <a:solidFill>
                  <a:srgbClr val="FF0000"/>
                </a:solidFill>
              </a:rPr>
              <a:t>ередко приезжают знаменитости  </a:t>
            </a:r>
            <a:endParaRPr lang="ru-RU" sz="22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3105835"/>
            <a:ext cx="1421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8" y="1276961"/>
            <a:ext cx="3388354" cy="2176016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437112"/>
            <a:ext cx="3708293" cy="20882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07" y="1302816"/>
            <a:ext cx="3262753" cy="2172352"/>
          </a:xfrm>
          <a:prstGeom prst="rect">
            <a:avLst/>
          </a:prstGeom>
        </p:spPr>
      </p:pic>
      <p:sp>
        <p:nvSpPr>
          <p:cNvPr id="19" name="Текст 18"/>
          <p:cNvSpPr>
            <a:spLocks noGrp="1"/>
          </p:cNvSpPr>
          <p:nvPr>
            <p:ph type="body" sz="half" idx="2"/>
          </p:nvPr>
        </p:nvSpPr>
        <p:spPr>
          <a:xfrm>
            <a:off x="5004048" y="4086500"/>
            <a:ext cx="2808312" cy="250709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Космонавт Федор </a:t>
            </a:r>
            <a:r>
              <a:rPr lang="ru-RU" sz="1600" dirty="0" err="1" smtClean="0">
                <a:solidFill>
                  <a:schemeClr val="tx2"/>
                </a:solidFill>
              </a:rPr>
              <a:t>Юрчихин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28723"/>
            <a:ext cx="3559081" cy="210561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37400" y="4081179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Журналистка Первого канала Арина Шарапова  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474179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Ведущая программы «Жить здорово!» Елена Малышева 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440971" y="61736"/>
            <a:ext cx="8202985" cy="1075971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25000" lnSpcReduction="20000"/>
          </a:bodyPr>
          <a:lstStyle/>
          <a:p>
            <a:pPr marL="0" indent="0" algn="ctr">
              <a:buNone/>
              <a:defRPr/>
            </a:pPr>
            <a:endParaRPr lang="ru-RU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9600" b="1" i="1">
                <a:solidFill>
                  <a:srgbClr val="C00000"/>
                </a:solidFill>
              </a:rPr>
              <a:t>Проведение благотворительных акций для маленьких </a:t>
            </a: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9600" b="1" i="1">
                <a:solidFill>
                  <a:srgbClr val="C00000"/>
                </a:solidFill>
              </a:rPr>
              <a:t>пациентов - добрая традиция в детской больнице. </a:t>
            </a: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2800" b="1" i="1">
                <a:solidFill>
                  <a:srgbClr val="C00000"/>
                </a:solidFill>
              </a:rPr>
              <a:t>   </a:t>
            </a:r>
          </a:p>
          <a:p>
            <a:pPr marL="0" indent="0" algn="ctr">
              <a:buNone/>
              <a:defRPr/>
            </a:pPr>
            <a:r>
              <a:rPr lang="ru-RU" sz="2800" b="1" i="1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  <a:defRPr/>
            </a:pPr>
            <a:endParaRPr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4800" b="1" i="1">
                <a:solidFill>
                  <a:srgbClr val="C00000"/>
                </a:solidFill>
              </a:rPr>
              <a:t> </a:t>
            </a:r>
            <a:endParaRPr sz="4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3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3600" b="1" i="1">
                <a:solidFill>
                  <a:srgbClr val="3D6AA1"/>
                </a:solidFill>
              </a:rPr>
              <a:t>                          </a:t>
            </a:r>
            <a:endParaRPr/>
          </a:p>
          <a:p>
            <a:pPr marL="0" indent="0" algn="ctr">
              <a:buNone/>
              <a:defRPr/>
            </a:pPr>
            <a:r>
              <a:rPr lang="ru-RU" sz="3600" b="1" i="1">
                <a:solidFill>
                  <a:srgbClr val="3D6AA1"/>
                </a:solidFill>
              </a:rPr>
              <a:t>                         </a:t>
            </a:r>
            <a:endParaRPr/>
          </a:p>
          <a:p>
            <a:pPr marL="0" indent="0" algn="just">
              <a:buNone/>
              <a:defRPr/>
            </a:pPr>
            <a:endParaRPr lang="ru-RU" b="1" i="1">
              <a:solidFill>
                <a:srgbClr val="3D6AA1"/>
              </a:solidFill>
            </a:endParaRPr>
          </a:p>
          <a:p>
            <a:pPr marL="0" indent="0" algn="ctr">
              <a:buNone/>
              <a:defRPr/>
            </a:pPr>
            <a:r>
              <a:rPr lang="ru-RU" b="1" i="1">
                <a:solidFill>
                  <a:srgbClr val="C00000"/>
                </a:solidFill>
              </a:rPr>
              <a:t>                                 </a:t>
            </a:r>
            <a:endParaRPr/>
          </a:p>
          <a:p>
            <a:pPr marL="0" indent="0" algn="ctr">
              <a:buNone/>
              <a:defRPr/>
            </a:pPr>
            <a:r>
              <a:rPr lang="ru-RU" b="1" i="1">
                <a:solidFill>
                  <a:srgbClr val="C00000"/>
                </a:solidFill>
              </a:rPr>
              <a:t>                             </a:t>
            </a:r>
            <a:endParaRPr/>
          </a:p>
          <a:p>
            <a:pPr marL="0" indent="0" algn="ctr">
              <a:buNone/>
              <a:defRPr/>
            </a:pPr>
            <a:r>
              <a:rPr lang="ru-RU" b="1" i="1">
                <a:solidFill>
                  <a:srgbClr val="C00000"/>
                </a:solidFill>
              </a:rPr>
              <a:t>                                          </a:t>
            </a:r>
            <a:endParaRPr/>
          </a:p>
          <a:p>
            <a:pPr marL="0" indent="0" algn="just">
              <a:buNone/>
              <a:defRPr/>
            </a:pPr>
            <a:endParaRPr lang="ru-RU" b="1" i="1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017152" y="1014235"/>
            <a:ext cx="91439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4930" y="1014234"/>
            <a:ext cx="4127499" cy="2592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613471" y="1197133"/>
            <a:ext cx="3765860" cy="2120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279" y="4193050"/>
            <a:ext cx="3352989" cy="24937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30511" y="3254374"/>
            <a:ext cx="3769729" cy="2122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6182916" y="5027807"/>
            <a:ext cx="2946110" cy="1659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361" y="0"/>
            <a:ext cx="3904098" cy="2132856"/>
          </a:xfrm>
          <a:prstGeom prst="rect">
            <a:avLst/>
          </a:prstGeom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4374" y="4260877"/>
            <a:ext cx="3959930" cy="2564129"/>
          </a:xfrm>
          <a:prstGeom prst="rect">
            <a:avLst/>
          </a:prstGeom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-37911" y="-72202"/>
            <a:ext cx="3975128" cy="2405828"/>
          </a:xfrm>
          <a:prstGeom prst="rect">
            <a:avLst/>
          </a:prstGeom>
        </p:spPr>
      </p:pic>
      <p:sp>
        <p:nvSpPr>
          <p:cNvPr id="7" name="Прямоугольник 11"/>
          <p:cNvSpPr/>
          <p:nvPr/>
        </p:nvSpPr>
        <p:spPr bwMode="auto">
          <a:xfrm>
            <a:off x="3991083" y="188640"/>
            <a:ext cx="5154192" cy="563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chemeClr val="accent1">
                    <a:lumMod val="75000"/>
                  </a:schemeClr>
                </a:solidFill>
              </a:rPr>
              <a:t>Климат Калининграда мягкий комфортный для проживания в течение всего года.</a:t>
            </a:r>
            <a:r>
              <a:rPr lang="ru-RU" sz="2800" b="1" i="1"/>
              <a:t> </a:t>
            </a:r>
            <a:endParaRPr/>
          </a:p>
          <a:p>
            <a:pPr>
              <a:defRPr/>
            </a:pPr>
            <a:endParaRPr lang="ru-RU" sz="2800" b="1" i="1"/>
          </a:p>
          <a:p>
            <a:pPr>
              <a:defRPr/>
            </a:pPr>
            <a:endParaRPr lang="ru-RU" sz="2800" b="1" i="1"/>
          </a:p>
          <a:p>
            <a:pPr>
              <a:defRPr/>
            </a:pPr>
            <a:r>
              <a:rPr lang="ru-RU" sz="2800" b="1" i="1">
                <a:solidFill>
                  <a:srgbClr val="D60000"/>
                </a:solidFill>
              </a:rPr>
              <a:t>В январе средняя температура около нуля, в июле  около +20 °C</a:t>
            </a:r>
            <a:endParaRPr/>
          </a:p>
          <a:p>
            <a:pPr>
              <a:defRPr/>
            </a:pPr>
            <a:endParaRPr lang="ru-RU" sz="2800" b="1" i="1">
              <a:solidFill>
                <a:srgbClr val="D60000"/>
              </a:solidFill>
            </a:endParaRPr>
          </a:p>
          <a:p>
            <a:pPr>
              <a:defRPr/>
            </a:pPr>
            <a:r>
              <a:rPr lang="ru-RU" sz="2800" b="1" i="1">
                <a:solidFill>
                  <a:schemeClr val="accent1">
                    <a:lumMod val="75000"/>
                  </a:schemeClr>
                </a:solidFill>
              </a:rPr>
              <a:t>Жара и морозы в области непродолжительны, снежный покров долго не держится.</a:t>
            </a:r>
          </a:p>
          <a:p>
            <a:pPr>
              <a:defRPr/>
            </a:pPr>
            <a:endParaRPr lang="ru-RU" sz="2800" b="1" i="1">
              <a:solidFill>
                <a:srgbClr val="D6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34146" y="2072569"/>
            <a:ext cx="3977340" cy="243935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42AFC5B-9984-90BA-F2E8-C2B3672EF9EE}" type="slidenum">
              <a:rPr lang="ru-RU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488276" y="211666"/>
            <a:ext cx="8202985" cy="1075971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25000" lnSpcReduction="20000"/>
          </a:bodyPr>
          <a:lstStyle/>
          <a:p>
            <a:pPr marL="0" indent="0" algn="ctr">
              <a:buNone/>
              <a:defRPr/>
            </a:pPr>
            <a:endParaRPr lang="ru-RU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9600" b="1" i="1">
                <a:solidFill>
                  <a:srgbClr val="C00000"/>
                </a:solidFill>
              </a:rPr>
              <a:t>Различные акции для детей проходят один раз в месяц,</a:t>
            </a: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9600" b="1" i="1">
                <a:solidFill>
                  <a:srgbClr val="C00000"/>
                </a:solidFill>
              </a:rPr>
              <a:t>В год больница проводит 12 мероприятий, в том числе и выездных.</a:t>
            </a: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9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2800" b="1" i="1">
                <a:solidFill>
                  <a:srgbClr val="C00000"/>
                </a:solidFill>
              </a:rPr>
              <a:t>   </a:t>
            </a:r>
          </a:p>
          <a:p>
            <a:pPr marL="0" indent="0" algn="ctr">
              <a:buNone/>
              <a:defRPr/>
            </a:pPr>
            <a:r>
              <a:rPr lang="ru-RU" sz="2800" b="1" i="1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  <a:defRPr/>
            </a:pPr>
            <a:endParaRPr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4800" b="1" i="1">
                <a:solidFill>
                  <a:srgbClr val="C00000"/>
                </a:solidFill>
              </a:rPr>
              <a:t> </a:t>
            </a:r>
            <a:endParaRPr sz="4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36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3600" b="1" i="1">
                <a:solidFill>
                  <a:srgbClr val="3D6AA1"/>
                </a:solidFill>
              </a:rPr>
              <a:t>                          </a:t>
            </a:r>
            <a:endParaRPr/>
          </a:p>
          <a:p>
            <a:pPr marL="0" indent="0" algn="ctr">
              <a:buNone/>
              <a:defRPr/>
            </a:pPr>
            <a:r>
              <a:rPr lang="ru-RU" sz="3600" b="1" i="1">
                <a:solidFill>
                  <a:srgbClr val="3D6AA1"/>
                </a:solidFill>
              </a:rPr>
              <a:t>                         </a:t>
            </a:r>
            <a:endParaRPr/>
          </a:p>
          <a:p>
            <a:pPr marL="0" indent="0" algn="just">
              <a:buNone/>
              <a:defRPr/>
            </a:pPr>
            <a:endParaRPr lang="ru-RU" b="1" i="1">
              <a:solidFill>
                <a:srgbClr val="3D6AA1"/>
              </a:solidFill>
            </a:endParaRPr>
          </a:p>
          <a:p>
            <a:pPr marL="0" indent="0" algn="ctr">
              <a:buNone/>
              <a:defRPr/>
            </a:pPr>
            <a:r>
              <a:rPr lang="ru-RU" b="1" i="1">
                <a:solidFill>
                  <a:srgbClr val="C00000"/>
                </a:solidFill>
              </a:rPr>
              <a:t>                                 </a:t>
            </a:r>
            <a:endParaRPr/>
          </a:p>
          <a:p>
            <a:pPr marL="0" indent="0" algn="ctr">
              <a:buNone/>
              <a:defRPr/>
            </a:pPr>
            <a:r>
              <a:rPr lang="ru-RU" b="1" i="1">
                <a:solidFill>
                  <a:srgbClr val="C00000"/>
                </a:solidFill>
              </a:rPr>
              <a:t>                             </a:t>
            </a:r>
            <a:endParaRPr/>
          </a:p>
          <a:p>
            <a:pPr marL="0" indent="0" algn="ctr">
              <a:buNone/>
              <a:defRPr/>
            </a:pPr>
            <a:r>
              <a:rPr lang="ru-RU" b="1" i="1">
                <a:solidFill>
                  <a:srgbClr val="C00000"/>
                </a:solidFill>
              </a:rPr>
              <a:t>                                          </a:t>
            </a:r>
            <a:endParaRPr/>
          </a:p>
          <a:p>
            <a:pPr marL="0" indent="0" algn="just">
              <a:buNone/>
              <a:defRPr/>
            </a:pPr>
            <a:endParaRPr lang="ru-RU" b="1" i="1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017152" y="1014235"/>
            <a:ext cx="91439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65485" y="4172421"/>
            <a:ext cx="4324283" cy="2435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000625" y="1454860"/>
            <a:ext cx="3800071" cy="2139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5000625" y="4172420"/>
            <a:ext cx="3502222" cy="2374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179512" y="1407173"/>
            <a:ext cx="4578194" cy="2289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0" y="0"/>
            <a:ext cx="9144000" cy="61261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  <a:defRPr/>
            </a:pPr>
            <a:endParaRPr lang="ru-RU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По всем интересующим Вас вопросам обращайтесь по телефону:  </a:t>
            </a:r>
            <a:r>
              <a:rPr lang="ru-RU" sz="3200" b="1" i="1" dirty="0">
                <a:solidFill>
                  <a:srgbClr val="C00000"/>
                </a:solidFill>
              </a:rPr>
              <a:t>8 (4012) 21-72-33, 8 (4012) 93-70-13</a:t>
            </a:r>
            <a:endParaRPr dirty="0"/>
          </a:p>
          <a:p>
            <a:pPr marL="0" indent="0" algn="ctr">
              <a:buNone/>
              <a:defRPr/>
            </a:pPr>
            <a:endParaRPr lang="ru-RU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b="1" i="1" dirty="0">
              <a:solidFill>
                <a:srgbClr val="3D6AA1"/>
              </a:solidFill>
            </a:endParaRPr>
          </a:p>
          <a:p>
            <a:pPr marL="0" indent="0" algn="ctr">
              <a:buNone/>
              <a:defRPr/>
            </a:pPr>
            <a:r>
              <a:rPr lang="ru-RU" sz="3600" b="1" i="1" dirty="0" smtClean="0">
                <a:solidFill>
                  <a:srgbClr val="3D6AA1"/>
                </a:solidFill>
              </a:rPr>
              <a:t>		   Главный </a:t>
            </a:r>
            <a:r>
              <a:rPr lang="ru-RU" sz="3600" b="1" i="1" dirty="0">
                <a:solidFill>
                  <a:srgbClr val="3D6AA1"/>
                </a:solidFill>
              </a:rPr>
              <a:t>врач </a:t>
            </a:r>
            <a:endParaRPr lang="ru-RU" sz="3600" b="1" i="1" dirty="0" smtClean="0">
              <a:solidFill>
                <a:srgbClr val="3D6AA1"/>
              </a:solidFill>
            </a:endParaRPr>
          </a:p>
          <a:p>
            <a:pPr marL="0" indent="0" algn="r">
              <a:buNone/>
              <a:defRPr/>
            </a:pPr>
            <a:r>
              <a:rPr lang="ru-RU" sz="3600" b="1" i="1" dirty="0" smtClean="0">
                <a:solidFill>
                  <a:srgbClr val="3D6AA1"/>
                </a:solidFill>
              </a:rPr>
              <a:t>ГБУЗ «Детская областная больница Калининградской области - </a:t>
            </a:r>
            <a:endParaRPr dirty="0"/>
          </a:p>
          <a:p>
            <a:pPr marL="0" indent="0" algn="ctr">
              <a:buNone/>
              <a:defRPr/>
            </a:pPr>
            <a:r>
              <a:rPr lang="ru-RU" sz="3600" b="1" i="1" dirty="0">
                <a:solidFill>
                  <a:srgbClr val="3D6AA1"/>
                </a:solidFill>
              </a:rPr>
              <a:t>                          </a:t>
            </a:r>
            <a:endParaRPr dirty="0"/>
          </a:p>
          <a:p>
            <a:pPr marL="0" indent="0" algn="ctr">
              <a:buNone/>
              <a:defRPr/>
            </a:pPr>
            <a:r>
              <a:rPr lang="ru-RU" sz="3600" b="1" i="1" dirty="0" smtClean="0">
                <a:solidFill>
                  <a:srgbClr val="3D6AA1"/>
                </a:solidFill>
              </a:rPr>
              <a:t>                         Маляров</a:t>
            </a:r>
          </a:p>
          <a:p>
            <a:pPr marL="0" indent="0" algn="just">
              <a:buNone/>
              <a:defRPr/>
            </a:pPr>
            <a:r>
              <a:rPr lang="ru-RU" sz="3600" b="1" i="1" dirty="0">
                <a:solidFill>
                  <a:srgbClr val="3D6AA1"/>
                </a:solidFill>
              </a:rPr>
              <a:t>	</a:t>
            </a:r>
            <a:r>
              <a:rPr lang="ru-RU" sz="3600" b="1" i="1" dirty="0" smtClean="0">
                <a:solidFill>
                  <a:srgbClr val="3D6AA1"/>
                </a:solidFill>
              </a:rPr>
              <a:t>		        Александр Михайлович</a:t>
            </a:r>
            <a:endParaRPr dirty="0"/>
          </a:p>
          <a:p>
            <a:pPr marL="0" indent="0" algn="just">
              <a:buNone/>
              <a:defRPr/>
            </a:pPr>
            <a:endParaRPr lang="ru-RU" b="1" i="1" dirty="0">
              <a:solidFill>
                <a:srgbClr val="3D6AA1"/>
              </a:solidFill>
            </a:endParaRPr>
          </a:p>
          <a:p>
            <a:pPr marL="0" indent="0" algn="ctr">
              <a:buNone/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                                 </a:t>
            </a:r>
            <a:endParaRPr dirty="0" smtClean="0"/>
          </a:p>
          <a:p>
            <a:pPr marL="0" indent="0" algn="ctr">
              <a:buNone/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                             </a:t>
            </a:r>
            <a:endParaRPr dirty="0"/>
          </a:p>
          <a:p>
            <a:pPr marL="0" indent="0" algn="ctr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                                           Резюме можете направлять на</a:t>
            </a:r>
            <a:endParaRPr dirty="0"/>
          </a:p>
          <a:p>
            <a:pPr marL="0" indent="0" algn="ctr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                                       </a:t>
            </a:r>
            <a:r>
              <a:rPr lang="en-US" b="1" i="1" dirty="0">
                <a:solidFill>
                  <a:srgbClr val="C00000"/>
                </a:solidFill>
              </a:rPr>
              <a:t>E</a:t>
            </a:r>
            <a:r>
              <a:rPr lang="ru-RU" b="1" i="1" dirty="0">
                <a:solidFill>
                  <a:srgbClr val="C00000"/>
                </a:solidFill>
              </a:rPr>
              <a:t>-</a:t>
            </a:r>
            <a:r>
              <a:rPr lang="en-US" b="1" i="1" dirty="0">
                <a:solidFill>
                  <a:srgbClr val="C00000"/>
                </a:solidFill>
              </a:rPr>
              <a:t>mail</a:t>
            </a:r>
            <a:r>
              <a:rPr lang="ru-RU" b="1" i="1" dirty="0">
                <a:solidFill>
                  <a:srgbClr val="C00000"/>
                </a:solidFill>
              </a:rPr>
              <a:t>: </a:t>
            </a:r>
            <a:r>
              <a:rPr lang="en-US" b="1" i="1" dirty="0">
                <a:solidFill>
                  <a:srgbClr val="C00000"/>
                </a:solidFill>
              </a:rPr>
              <a:t>dob_kaliningrad@mail.ru</a:t>
            </a:r>
            <a:endParaRPr lang="ru-RU" b="1" i="1" dirty="0">
              <a:solidFill>
                <a:srgbClr val="C00000"/>
              </a:solidFill>
            </a:endParaRPr>
          </a:p>
          <a:p>
            <a:pPr marL="0" indent="0" algn="just">
              <a:buNone/>
              <a:defRPr/>
            </a:pP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775" t="10001" r="16379" b="5712"/>
          <a:stretch/>
        </p:blipFill>
        <p:spPr bwMode="auto">
          <a:xfrm>
            <a:off x="611560" y="2708920"/>
            <a:ext cx="2528557" cy="3861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683568" y="47667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sz="3600" b="1" i="1" dirty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СПАСИБО ЗА ВНИМАНИЕ!</a:t>
            </a:r>
            <a:endParaRPr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  <a:p>
            <a:pPr marL="0" indent="0" algn="ctr">
              <a:buNone/>
              <a:defRPr/>
            </a:pPr>
            <a:endParaRPr lang="ru-RU" sz="3200" b="1" i="1" dirty="0" smtClean="0">
              <a:solidFill>
                <a:srgbClr val="D60000"/>
              </a:solidFill>
            </a:endParaRPr>
          </a:p>
          <a:p>
            <a:pPr marL="0" indent="0" algn="ctr">
              <a:buNone/>
              <a:defRPr/>
            </a:pPr>
            <a:r>
              <a:rPr lang="ru-RU" sz="3200" b="1" i="1" dirty="0" smtClean="0">
                <a:solidFill>
                  <a:srgbClr val="D60000"/>
                </a:solidFill>
              </a:rPr>
              <a:t>Мы </a:t>
            </a:r>
            <a:r>
              <a:rPr lang="ru-RU" sz="3200" b="1" i="1" dirty="0">
                <a:solidFill>
                  <a:srgbClr val="D60000"/>
                </a:solidFill>
              </a:rPr>
              <a:t>с теплотой и радостью готовы встретить Вас в НАШЕМ доброжелательном коллективе</a:t>
            </a:r>
            <a:r>
              <a:rPr lang="ru-RU" sz="3200" b="1" i="1" dirty="0" smtClean="0">
                <a:solidFill>
                  <a:srgbClr val="D60000"/>
                </a:solidFill>
              </a:rPr>
              <a:t>!</a:t>
            </a:r>
          </a:p>
          <a:p>
            <a:pPr marL="0" indent="0" algn="ctr">
              <a:buNone/>
              <a:defRPr/>
            </a:pPr>
            <a:endParaRPr lang="ru-RU" sz="3200" b="1" i="1" dirty="0" smtClean="0">
              <a:solidFill>
                <a:srgbClr val="D60000"/>
              </a:solidFill>
            </a:endParaRPr>
          </a:p>
          <a:p>
            <a:pPr marL="0" indent="0" algn="ctr">
              <a:buNone/>
              <a:defRPr/>
            </a:pPr>
            <a:r>
              <a:rPr lang="ru-RU" sz="3200" b="1" i="1" dirty="0" smtClean="0">
                <a:solidFill>
                  <a:srgbClr val="D60000"/>
                </a:solidFill>
              </a:rPr>
              <a:t>Гарантируем индивидуальный подход и внимательное сопровождение каждому сотруднику!</a:t>
            </a:r>
            <a:endParaRPr lang="ru-RU" sz="3200" b="1" i="1" dirty="0">
              <a:solidFill>
                <a:srgbClr val="D6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179512" y="0"/>
            <a:ext cx="8462080" cy="555009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Калининград находится</a:t>
            </a:r>
            <a:r>
              <a:rPr lang="ru-RU" sz="2400" b="1" i="1" dirty="0">
                <a:solidFill>
                  <a:srgbClr val="335885"/>
                </a:solidFill>
              </a:rPr>
              <a:t> </a:t>
            </a:r>
            <a:r>
              <a:rPr lang="ru-RU" sz="2400" b="1" i="1" dirty="0">
                <a:solidFill>
                  <a:srgbClr val="D60000"/>
                </a:solidFill>
              </a:rPr>
              <a:t>в непосредственной близости к морю (30 км.):</a:t>
            </a:r>
            <a:endParaRPr dirty="0"/>
          </a:p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Зеленоградск – балтийская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здравница, город, который находится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прямо у Куршской косы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Светлогорск – бальнеологический курортный город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Пионерский – новый курортный город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Янтарный – где самые широкие пляжи Калининградской области (до 250 м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.)</a:t>
            </a:r>
            <a:r>
              <a:rPr lang="ru-RU" sz="2400" b="1" i="1" dirty="0" smtClean="0">
                <a:solidFill>
                  <a:srgbClr val="335885"/>
                </a:solidFill>
              </a:rPr>
              <a:t>, </a:t>
            </a:r>
            <a:r>
              <a:rPr lang="ru-RU" sz="2400" b="1" i="1" dirty="0" smtClean="0">
                <a:solidFill>
                  <a:srgbClr val="002060"/>
                </a:solidFill>
              </a:rPr>
              <a:t>были первыми </a:t>
            </a:r>
            <a:r>
              <a:rPr lang="ru-RU" sz="2400" b="1" i="1" dirty="0">
                <a:solidFill>
                  <a:srgbClr val="002060"/>
                </a:solidFill>
              </a:rPr>
              <a:t>в </a:t>
            </a:r>
            <a:r>
              <a:rPr lang="ru-RU" sz="2400" b="1" i="1" dirty="0" smtClean="0">
                <a:solidFill>
                  <a:srgbClr val="002060"/>
                </a:solidFill>
              </a:rPr>
              <a:t>России, </a:t>
            </a:r>
            <a:r>
              <a:rPr lang="ru-RU" sz="2400" b="1" i="1" dirty="0">
                <a:solidFill>
                  <a:srgbClr val="002060"/>
                </a:solidFill>
              </a:rPr>
              <a:t>получившим «Голубой флаг», он удостаивается этой награды ежегодно с 2016 года.</a:t>
            </a:r>
            <a:endParaRPr sz="2400" b="1" i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400" dirty="0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-7387" y="3789040"/>
            <a:ext cx="4219347" cy="2628559"/>
          </a:xfrm>
          <a:prstGeom prst="rect">
            <a:avLst/>
          </a:prstGeom>
        </p:spPr>
      </p:pic>
      <p:pic>
        <p:nvPicPr>
          <p:cNvPr id="6" name="Picture 2" descr="https://www.tvoybro.com/uploads/affiche/event/image/591467f2ebf5c91f4f000000/ca9df122-e24a-4e25-912a-095d7becb5ff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5826065" y="4346709"/>
            <a:ext cx="3338577" cy="2511291"/>
          </a:xfrm>
          <a:prstGeom prst="rect">
            <a:avLst/>
          </a:prstGeom>
          <a:noFill/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3976691" y="3369932"/>
            <a:ext cx="3273375" cy="218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 bwMode="auto">
          <a:xfrm>
            <a:off x="-220954" y="1"/>
            <a:ext cx="9364953" cy="1916832"/>
            <a:chOff x="-121854" y="58703"/>
            <a:chExt cx="7949946" cy="1632783"/>
          </a:xfrm>
        </p:grpSpPr>
        <p:sp>
          <p:nvSpPr>
            <p:cNvPr id="5" name="Прямоугольник 5"/>
            <p:cNvSpPr/>
            <p:nvPr/>
          </p:nvSpPr>
          <p:spPr bwMode="auto">
            <a:xfrm>
              <a:off x="80834" y="135814"/>
              <a:ext cx="7747258" cy="1555670"/>
            </a:xfrm>
            <a:prstGeom prst="rect">
              <a:avLst/>
            </a:prstGeom>
            <a:noFill/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Прямоугольник 6"/>
            <p:cNvSpPr/>
            <p:nvPr/>
          </p:nvSpPr>
          <p:spPr bwMode="auto">
            <a:xfrm>
              <a:off x="-121854" y="58703"/>
              <a:ext cx="7747258" cy="1632783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20" tIns="58420" rIns="58420" bIns="58420" numCol="1" spcCol="1270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defRPr/>
              </a:pPr>
              <a:r>
                <a:rPr lang="ru-RU" sz="2600" b="1" i="1" dirty="0">
                  <a:solidFill>
                    <a:srgbClr val="D60000"/>
                  </a:solidFill>
                </a:rPr>
                <a:t>Детская областная больница  - </a:t>
              </a:r>
              <a:r>
                <a:rPr lang="ru-RU" sz="2600" b="1" i="1" dirty="0">
                  <a:solidFill>
                    <a:schemeClr val="accent1">
                      <a:lumMod val="75000"/>
                    </a:schemeClr>
                  </a:solidFill>
                </a:rPr>
                <a:t>ЕДИНСТВЕННОЕ </a:t>
              </a:r>
              <a:r>
                <a:rPr lang="ru-RU" sz="2600" b="1" i="1" dirty="0" smtClean="0">
                  <a:solidFill>
                    <a:schemeClr val="accent1">
                      <a:lumMod val="75000"/>
                    </a:schemeClr>
                  </a:solidFill>
                </a:rPr>
                <a:t>детское многопрофильное </a:t>
              </a:r>
              <a:r>
                <a:rPr lang="ru-RU" sz="2600" b="1" i="1" dirty="0">
                  <a:solidFill>
                    <a:schemeClr val="accent1">
                      <a:lumMod val="75000"/>
                    </a:schemeClr>
                  </a:solidFill>
                </a:rPr>
                <a:t>учреждение здравоохранения Калининградской области </a:t>
              </a:r>
              <a:r>
                <a:rPr lang="en-US" sz="2600" b="1" i="1" dirty="0">
                  <a:solidFill>
                    <a:schemeClr val="accent1">
                      <a:lumMod val="75000"/>
                    </a:schemeClr>
                  </a:solidFill>
                </a:rPr>
                <a:t>III</a:t>
              </a:r>
              <a:r>
                <a:rPr lang="ru-RU" sz="2600" b="1" i="1" dirty="0">
                  <a:solidFill>
                    <a:schemeClr val="accent1">
                      <a:lumMod val="75000"/>
                    </a:schemeClr>
                  </a:solidFill>
                </a:rPr>
                <a:t> уровня на </a:t>
              </a:r>
              <a:r>
                <a:rPr lang="ru-RU" sz="2600" b="1" i="1" dirty="0" smtClean="0">
                  <a:solidFill>
                    <a:schemeClr val="accent1">
                      <a:lumMod val="75000"/>
                    </a:schemeClr>
                  </a:solidFill>
                </a:rPr>
                <a:t>417 коек </a:t>
              </a:r>
              <a:r>
                <a:rPr lang="ru-RU" sz="2600" b="1" i="1" dirty="0">
                  <a:solidFill>
                    <a:schemeClr val="accent1">
                      <a:lumMod val="75000"/>
                    </a:schemeClr>
                  </a:solidFill>
                </a:rPr>
                <a:t>с Консультативно-диагностическим центром для детей </a:t>
              </a:r>
              <a:endParaRPr lang="ru-RU" sz="2600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8" name="Рисунок 3"/>
          <p:cNvPicPr>
            <a:picLocks noChangeAspect="1"/>
          </p:cNvPicPr>
          <p:nvPr/>
        </p:nvPicPr>
        <p:blipFill>
          <a:blip r:embed="rId2" cstate="print"/>
          <a:srcRect l="2757" t="4067" r="-2757" b="22436"/>
          <a:stretch/>
        </p:blipFill>
        <p:spPr bwMode="auto">
          <a:xfrm>
            <a:off x="-6273" y="4149079"/>
            <a:ext cx="5049929" cy="2708920"/>
          </a:xfrm>
          <a:prstGeom prst="rect">
            <a:avLst/>
          </a:prstGeom>
        </p:spPr>
      </p:pic>
      <p:pic>
        <p:nvPicPr>
          <p:cNvPr id="9" name="Объект 6"/>
          <p:cNvPicPr>
            <a:picLocks noGrp="1" noChangeAspect="1"/>
          </p:cNvPicPr>
          <p:nvPr/>
        </p:nvPicPr>
        <p:blipFill>
          <a:blip r:embed="rId3" cstate="print"/>
          <a:stretch/>
        </p:blipFill>
        <p:spPr bwMode="auto">
          <a:xfrm>
            <a:off x="4034825" y="2226269"/>
            <a:ext cx="4499991" cy="327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 descr="Picture background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7"/>
          <a:stretch/>
        </p:blipFill>
        <p:spPr bwMode="auto">
          <a:xfrm>
            <a:off x="123026" y="1844824"/>
            <a:ext cx="3782501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9302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D60000"/>
                </a:solidFill>
              </a:rPr>
              <a:t/>
            </a:r>
            <a:br>
              <a:rPr lang="ru-RU" b="1" i="1" dirty="0" smtClean="0">
                <a:solidFill>
                  <a:srgbClr val="D60000"/>
                </a:solidFill>
              </a:rPr>
            </a:br>
            <a:r>
              <a:rPr lang="ru-RU" b="1" i="1" dirty="0">
                <a:solidFill>
                  <a:srgbClr val="D60000"/>
                </a:solidFill>
              </a:rPr>
              <a:t/>
            </a:r>
            <a:br>
              <a:rPr lang="ru-RU" b="1" i="1" dirty="0">
                <a:solidFill>
                  <a:srgbClr val="D60000"/>
                </a:solidFill>
              </a:rPr>
            </a:br>
            <a:r>
              <a:rPr lang="ru-RU" b="1" i="1" dirty="0" smtClean="0">
                <a:solidFill>
                  <a:srgbClr val="D60000"/>
                </a:solidFill>
              </a:rPr>
              <a:t/>
            </a:r>
            <a:br>
              <a:rPr lang="ru-RU" b="1" i="1" dirty="0" smtClean="0">
                <a:solidFill>
                  <a:srgbClr val="D60000"/>
                </a:solidFill>
              </a:rPr>
            </a:br>
            <a:r>
              <a:rPr lang="ru-RU" sz="4000" b="1" i="1" dirty="0" smtClean="0">
                <a:solidFill>
                  <a:srgbClr val="D60000"/>
                </a:solidFill>
              </a:rPr>
              <a:t>Детская </a:t>
            </a:r>
            <a:r>
              <a:rPr lang="ru-RU" sz="4000" b="1" i="1" dirty="0">
                <a:solidFill>
                  <a:srgbClr val="D60000"/>
                </a:solidFill>
              </a:rPr>
              <a:t>областная больница  - </a:t>
            </a: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</a:rPr>
              <a:t>ЕДИНСТВЕННОЕ </a:t>
            </a:r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  <a:t>детское</a:t>
            </a: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</a:rPr>
              <a:t> многопрофильное учреждение здравоохранения Калининградской </a:t>
            </a:r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  <a:t>области, имеющее в своем распоряжении </a:t>
            </a:r>
            <a:r>
              <a:rPr lang="ru-RU" sz="2700" b="1" i="1" dirty="0" err="1" smtClean="0">
                <a:solidFill>
                  <a:schemeClr val="accent1">
                    <a:lumMod val="75000"/>
                  </a:schemeClr>
                </a:solidFill>
              </a:rPr>
              <a:t>реанимобили</a:t>
            </a:r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  <a:t> для выездов консультативно-педиатрической бригады.</a:t>
            </a:r>
            <a:b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7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4103440" cy="2735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3783585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0" y="0"/>
            <a:ext cx="9144000" cy="580526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25000" lnSpcReduction="20000"/>
          </a:bodyPr>
          <a:lstStyle/>
          <a:p>
            <a:pPr marL="0" indent="0" algn="ctr">
              <a:buNone/>
              <a:defRPr/>
            </a:pPr>
            <a:endParaRPr lang="ru-RU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7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r>
              <a:rPr lang="ru-RU" sz="7200" b="1" i="1" dirty="0">
                <a:solidFill>
                  <a:srgbClr val="CC0000"/>
                </a:solidFill>
              </a:rPr>
              <a:t>Детская областная больница </a:t>
            </a:r>
            <a:r>
              <a:rPr lang="ru-RU" sz="7200" b="1" i="1" dirty="0" smtClean="0">
                <a:solidFill>
                  <a:srgbClr val="CC0000"/>
                </a:solidFill>
              </a:rPr>
              <a:t>расположилась </a:t>
            </a:r>
            <a:r>
              <a:rPr lang="ru-RU" sz="7200" b="1" i="1" dirty="0">
                <a:solidFill>
                  <a:srgbClr val="CC0000"/>
                </a:solidFill>
              </a:rPr>
              <a:t>в очень живописном месте на высоком краю территории, спускающейся на восток к открытому </a:t>
            </a:r>
            <a:r>
              <a:rPr lang="ru-RU" sz="7200" b="1" i="1" dirty="0" smtClean="0">
                <a:solidFill>
                  <a:srgbClr val="CC0000"/>
                </a:solidFill>
              </a:rPr>
              <a:t>рву района </a:t>
            </a:r>
            <a:r>
              <a:rPr lang="ru-RU" sz="7200" b="1" i="1" dirty="0" err="1" smtClean="0">
                <a:solidFill>
                  <a:srgbClr val="CC0000"/>
                </a:solidFill>
              </a:rPr>
              <a:t>Хуфен</a:t>
            </a:r>
            <a:r>
              <a:rPr lang="ru-RU" sz="7200" b="1" i="1" dirty="0" smtClean="0">
                <a:solidFill>
                  <a:srgbClr val="CC0000"/>
                </a:solidFill>
              </a:rPr>
              <a:t> (нем.). Администрация больницы делает все для комфортного пребывания на территории больницы.</a:t>
            </a:r>
            <a:endParaRPr lang="ru-RU" sz="7200" b="1" i="1" dirty="0">
              <a:solidFill>
                <a:srgbClr val="CC0000"/>
              </a:solidFill>
            </a:endParaRPr>
          </a:p>
          <a:p>
            <a:pPr marL="0" indent="0" algn="ctr">
              <a:buNone/>
              <a:defRPr/>
            </a:pPr>
            <a:endParaRPr lang="ru-RU" sz="32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72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72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72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   </a:t>
            </a:r>
          </a:p>
          <a:p>
            <a:pPr marL="0" indent="0" algn="ctr">
              <a:buNone/>
              <a:defRPr/>
            </a:pPr>
            <a:r>
              <a:rPr lang="ru-RU" sz="2800" b="1" i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  <a:defRPr/>
            </a:pPr>
            <a:endParaRPr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4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72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sz="36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endParaRPr lang="ru-RU" sz="2800" b="1" i="1" dirty="0">
              <a:solidFill>
                <a:srgbClr val="C00000"/>
              </a:solidFill>
            </a:endParaRPr>
          </a:p>
          <a:p>
            <a:pPr marL="0" indent="0" algn="ctr">
              <a:buNone/>
              <a:defRPr/>
            </a:pPr>
            <a:r>
              <a:rPr lang="ru-RU" sz="3600" b="1" i="1" dirty="0">
                <a:solidFill>
                  <a:srgbClr val="3D6AA1"/>
                </a:solidFill>
              </a:rPr>
              <a:t>                          </a:t>
            </a:r>
            <a:endParaRPr dirty="0"/>
          </a:p>
          <a:p>
            <a:pPr marL="0" indent="0" algn="ctr">
              <a:buNone/>
              <a:defRPr/>
            </a:pPr>
            <a:r>
              <a:rPr lang="ru-RU" sz="3600" b="1" i="1" dirty="0">
                <a:solidFill>
                  <a:srgbClr val="3D6AA1"/>
                </a:solidFill>
              </a:rPr>
              <a:t>                         </a:t>
            </a:r>
            <a:endParaRPr dirty="0"/>
          </a:p>
          <a:p>
            <a:pPr marL="0" indent="0" algn="just">
              <a:buNone/>
              <a:defRPr/>
            </a:pPr>
            <a:endParaRPr lang="ru-RU" b="1" i="1" dirty="0">
              <a:solidFill>
                <a:srgbClr val="3D6AA1"/>
              </a:solidFill>
            </a:endParaRPr>
          </a:p>
          <a:p>
            <a:pPr marL="0" indent="0" algn="ctr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                                 </a:t>
            </a:r>
            <a:endParaRPr dirty="0"/>
          </a:p>
          <a:p>
            <a:pPr marL="0" indent="0" algn="ctr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                             </a:t>
            </a:r>
            <a:endParaRPr dirty="0"/>
          </a:p>
          <a:p>
            <a:pPr marL="0" indent="0" algn="ctr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                                          </a:t>
            </a:r>
            <a:endParaRPr dirty="0"/>
          </a:p>
          <a:p>
            <a:pPr marL="0" indent="0" algn="just">
              <a:buNone/>
              <a:defRPr/>
            </a:pP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660469" y="4013450"/>
            <a:ext cx="3823062" cy="2329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60850" y="1435938"/>
            <a:ext cx="3821011" cy="2357645"/>
          </a:xfrm>
          <a:prstGeom prst="rect">
            <a:avLst/>
          </a:prstGeom>
        </p:spPr>
      </p:pic>
      <p:sp>
        <p:nvSpPr>
          <p:cNvPr id="2" name="AutoShape 2" descr="В этом году приступят к ремонту отделений в ДОБ - ГБУЗ &quot;Детская областная  больница Калининградской област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435938"/>
            <a:ext cx="3805954" cy="24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-Web\Desktop\Выборы_2018\2_2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04941" y="2922113"/>
            <a:ext cx="2592285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2"/>
          <p:cNvSpPr/>
          <p:nvPr/>
        </p:nvSpPr>
        <p:spPr bwMode="auto">
          <a:xfrm>
            <a:off x="179512" y="4495428"/>
            <a:ext cx="8712968" cy="13098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 b="1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9299" y="2916675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6686" y="4854491"/>
            <a:ext cx="2459765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5"/>
          <p:cNvSpPr/>
          <p:nvPr/>
        </p:nvSpPr>
        <p:spPr bwMode="auto">
          <a:xfrm>
            <a:off x="0" y="260643"/>
            <a:ext cx="9038079" cy="2377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Коллектив больницы насчитывает</a:t>
            </a:r>
            <a:endParaRPr dirty="0"/>
          </a:p>
          <a:p>
            <a:pPr lvl="0" algn="ctr"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128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врачей 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231 медсестру. </a:t>
            </a:r>
            <a:endParaRPr dirty="0"/>
          </a:p>
          <a:p>
            <a:pPr lvl="0" algn="ctr">
              <a:spcBef>
                <a:spcPts val="1200"/>
              </a:spcBef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Среди врачей 7 кандидатов медицинских наук, 2 заслуженных врача РФ, 3 отличника здравоохранения, 1 заслуженный работник здравоохранения.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33252" y="4881862"/>
            <a:ext cx="2449841" cy="184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895943" y="4852209"/>
            <a:ext cx="2790938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0" y="188640"/>
            <a:ext cx="9144000" cy="6264696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Педиатрический профиль включает в себя следующие койки : </a:t>
            </a:r>
            <a:endParaRPr sz="1800" dirty="0"/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эндокринологические</a:t>
            </a:r>
            <a:endParaRPr sz="1600" dirty="0"/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 пульмонологические</a:t>
            </a:r>
            <a:endParaRPr sz="1600" dirty="0"/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</a:rPr>
              <a:t>аллергологические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кардиологические</a:t>
            </a:r>
            <a:endParaRPr sz="1600" dirty="0"/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ревматологические</a:t>
            </a:r>
            <a:endParaRPr sz="1600" dirty="0"/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</a:rPr>
              <a:t>нефрологические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едиатрические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астроэнтерологические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аллиативные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еврологические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неонатальные</a:t>
            </a:r>
            <a:endParaRPr sz="1600" dirty="0"/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</a:rPr>
              <a:t>Хирургический профиль представлен : </a:t>
            </a:r>
            <a:endParaRPr sz="1800" dirty="0"/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хирургическими</a:t>
            </a:r>
            <a:endParaRPr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</a:rPr>
              <a:t>уроандрологическими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челюстно-лицевыми</a:t>
            </a:r>
            <a:endParaRPr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травматологическими</a:t>
            </a:r>
            <a:endParaRPr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ортопедическими</a:t>
            </a:r>
            <a:endParaRPr sz="1600" i="1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нейрохирургическими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</a:rPr>
              <a:t>реанимационными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стоматологическими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оториноларингологическими</a:t>
            </a:r>
          </a:p>
          <a:p>
            <a:pPr algn="ctr">
              <a:lnSpc>
                <a:spcPct val="110000"/>
              </a:lnSpc>
              <a:defRPr/>
            </a:pPr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офтальмологическими</a:t>
            </a:r>
            <a:endParaRPr lang="ru-RU" sz="1600" i="1" dirty="0">
              <a:solidFill>
                <a:srgbClr val="002060"/>
              </a:solidFill>
            </a:endParaRPr>
          </a:p>
          <a:p>
            <a:pPr algn="ctr">
              <a:lnSpc>
                <a:spcPct val="110000"/>
              </a:lnSpc>
              <a:defRPr/>
            </a:pP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794</TotalTime>
  <Words>997</Words>
  <Application>Microsoft Office PowerPoint</Application>
  <DocSecurity>0</DocSecurity>
  <PresentationFormat>Экран (4:3)</PresentationFormat>
  <Paragraphs>294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Meiryo UI</vt:lpstr>
      <vt:lpstr>Times New Roman</vt:lpstr>
      <vt:lpstr>Тема Office</vt:lpstr>
      <vt:lpstr>ВАС ПРИВЕТСТВУЕТ КАЛИНИНГРАД!</vt:lpstr>
      <vt:lpstr>Презентация PowerPoint</vt:lpstr>
      <vt:lpstr>Презентация PowerPoint</vt:lpstr>
      <vt:lpstr>Презентация PowerPoint</vt:lpstr>
      <vt:lpstr>Презентация PowerPoint</vt:lpstr>
      <vt:lpstr>   Детская областная больница  - ЕДИНСТВЕННОЕ детское многопрофильное учреждение здравоохранения Калининградской области, имеющее в своем распоряжении реанимобили для выездов консультативно-педиатрической бригады.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Админ</dc:creator>
  <cp:keywords/>
  <dc:description/>
  <cp:lastModifiedBy>Евгений Игоревич Гарин</cp:lastModifiedBy>
  <cp:revision>429</cp:revision>
  <dcterms:created xsi:type="dcterms:W3CDTF">2013-04-08T07:19:59Z</dcterms:created>
  <dcterms:modified xsi:type="dcterms:W3CDTF">2025-05-20T15:26:17Z</dcterms:modified>
  <cp:category/>
  <dc:identifier/>
  <cp:contentStatus/>
  <dc:language/>
  <cp:version/>
</cp:coreProperties>
</file>