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9" d="100"/>
          <a:sy n="159" d="100"/>
        </p:scale>
        <p:origin x="31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54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88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316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641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5754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394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35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9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2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26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66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0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19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32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4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5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04461-9765-4A20-8B9E-B7B453E091E9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4780B2-EB5F-4F5B-873E-9F1AA5887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30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gp3@infomed39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777" y="637084"/>
            <a:ext cx="1477945" cy="155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3971596" y="476672"/>
            <a:ext cx="7872875" cy="9361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873624"/>
              </a:buClr>
            </a:pPr>
            <a:endParaRPr lang="ru-RU" sz="18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11824" y="119675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Государственное бюджетное учреждение здравоохранения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Калининградской области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«Городская Поликлиника № 3»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4917" y="3105835"/>
            <a:ext cx="69970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prstClr val="black"/>
              </a:solidFill>
            </a:endParaRPr>
          </a:p>
          <a:p>
            <a:pPr algn="ctr"/>
            <a:r>
              <a:rPr lang="ru-RU" sz="2400" b="1" i="1" dirty="0">
                <a:solidFill>
                  <a:prstClr val="black"/>
                </a:solidFill>
              </a:rPr>
              <a:t>Актуальные вакансии на 2025 год</a:t>
            </a:r>
          </a:p>
          <a:p>
            <a:pPr algn="ctr"/>
            <a:endParaRPr lang="ru-RU" sz="2400" b="1" i="1" dirty="0">
              <a:solidFill>
                <a:prstClr val="black"/>
              </a:solidFill>
            </a:endParaRPr>
          </a:p>
          <a:p>
            <a:pPr algn="ctr"/>
            <a:r>
              <a:rPr lang="ru-RU" sz="2400" b="1" i="1" dirty="0">
                <a:solidFill>
                  <a:prstClr val="black"/>
                </a:solidFill>
              </a:rPr>
              <a:t>Главный врач</a:t>
            </a:r>
          </a:p>
          <a:p>
            <a:pPr algn="ctr"/>
            <a:r>
              <a:rPr lang="ru-RU" sz="2400" b="1" i="1" dirty="0">
                <a:solidFill>
                  <a:prstClr val="black"/>
                </a:solidFill>
              </a:rPr>
              <a:t>Светлана Владимировна Перцева</a:t>
            </a:r>
          </a:p>
          <a:p>
            <a:r>
              <a:rPr lang="ru-RU" sz="2400" b="1" dirty="0">
                <a:solidFill>
                  <a:prstClr val="black"/>
                </a:solidFill>
              </a:rPr>
              <a:t>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67808" y="35004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</a:rPr>
              <a:t>Министерство здравоохранения 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</a:rPr>
              <a:t>Калининградской области</a:t>
            </a: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Амбулаторно-поликлиническое отделение: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26" y="2274889"/>
            <a:ext cx="4701542" cy="3138236"/>
          </a:xfrm>
        </p:spPr>
      </p:pic>
      <p:sp>
        <p:nvSpPr>
          <p:cNvPr id="7" name="Прямоугольник 6"/>
          <p:cNvSpPr/>
          <p:nvPr/>
        </p:nvSpPr>
        <p:spPr>
          <a:xfrm>
            <a:off x="5205446" y="2259449"/>
            <a:ext cx="5644494" cy="30777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Врач-офтальмолог</a:t>
            </a:r>
          </a:p>
          <a:p>
            <a:pPr marL="342900" indent="-342900" algn="just">
              <a:buAutoNum type="arabicPeriod"/>
            </a:pPr>
            <a:r>
              <a:rPr lang="ru-RU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Врач-невролог</a:t>
            </a:r>
          </a:p>
          <a:p>
            <a:pPr marL="342900" indent="-342900" algn="just">
              <a:buAutoNum type="arabicPeriod"/>
            </a:pPr>
            <a:r>
              <a:rPr lang="ru-RU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Врач акушер-гинеколог</a:t>
            </a:r>
          </a:p>
          <a:p>
            <a:pPr marL="342900" indent="-342900" algn="just">
              <a:buAutoNum type="arabicPeriod"/>
            </a:pPr>
            <a:r>
              <a:rPr lang="ru-R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Врач-инфекционист</a:t>
            </a:r>
          </a:p>
          <a:p>
            <a:pPr marL="342900" indent="-342900" algn="just">
              <a:buAutoNum type="arabicPeriod"/>
            </a:pPr>
            <a:r>
              <a:rPr lang="ru-RU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Врач-эндокринолог</a:t>
            </a:r>
          </a:p>
          <a:p>
            <a:pPr marL="3543300" lvl="7" indent="-342900" algn="ctr">
              <a:buAutoNum type="arabicPeriod"/>
            </a:pP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711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Условия работы: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</a:t>
            </a:r>
            <a:r>
              <a:rPr lang="ru-RU" sz="2000" b="1" dirty="0"/>
              <a:t>. Заработная оплата труда от 50 000 рублей.</a:t>
            </a:r>
          </a:p>
          <a:p>
            <a:r>
              <a:rPr lang="ru-RU" sz="2000" b="1" dirty="0"/>
              <a:t>2. Оплата за вредные условия работы-4 % от оклада.</a:t>
            </a:r>
          </a:p>
          <a:p>
            <a:r>
              <a:rPr lang="ru-RU" sz="2000" b="1" dirty="0"/>
              <a:t>3. Основной календарный отпуск -28 календарных дней.</a:t>
            </a:r>
          </a:p>
          <a:p>
            <a:r>
              <a:rPr lang="ru-RU" sz="2000" b="1" dirty="0"/>
              <a:t>4. Дополнительный отпуск за вредные условия работы –7 календарных дней к основному отпуску.</a:t>
            </a:r>
          </a:p>
          <a:p>
            <a:r>
              <a:rPr lang="ru-RU" sz="2000" b="1" dirty="0"/>
              <a:t>5. Стимулирующие выплаты.</a:t>
            </a:r>
          </a:p>
          <a:p>
            <a:r>
              <a:rPr lang="ru-RU" sz="2000" b="1" dirty="0"/>
              <a:t>6.Премиальные выплаты по итогам работы.</a:t>
            </a:r>
          </a:p>
          <a:p>
            <a:r>
              <a:rPr lang="ru-RU" sz="2000" b="1" dirty="0"/>
              <a:t>7. Выплаты по Постановлению Правительства (ФСС) – 14 500 рублей.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59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Меры поддержки: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sz="2000" b="1" dirty="0"/>
              <a:t>Компенсация стоимости аренды жилья: </a:t>
            </a:r>
          </a:p>
          <a:p>
            <a:pPr marL="0" indent="0" algn="ctr">
              <a:buNone/>
            </a:pPr>
            <a:r>
              <a:rPr lang="ru-RU" sz="2000" b="1" dirty="0" smtClean="0"/>
              <a:t>До 15 </a:t>
            </a:r>
            <a:r>
              <a:rPr lang="ru-RU" sz="2000" b="1" dirty="0"/>
              <a:t>000 рублей в месяц в течении </a:t>
            </a:r>
            <a:r>
              <a:rPr lang="ru-RU" sz="2000" b="1" dirty="0" smtClean="0"/>
              <a:t>трех </a:t>
            </a:r>
            <a:r>
              <a:rPr lang="ru-RU" sz="2000" b="1" dirty="0"/>
              <a:t>лет.</a:t>
            </a:r>
          </a:p>
          <a:p>
            <a:pPr marL="0" indent="0">
              <a:buNone/>
            </a:pPr>
            <a:r>
              <a:rPr lang="ru-RU" sz="2000" b="1" dirty="0"/>
              <a:t>2. Выплаты при первом трудоустройстве:</a:t>
            </a:r>
          </a:p>
          <a:p>
            <a:pPr marL="0" indent="0" algn="ctr">
              <a:buNone/>
            </a:pPr>
            <a:r>
              <a:rPr lang="ru-RU" sz="2000" b="1" dirty="0" smtClean="0"/>
              <a:t>До 675 </a:t>
            </a:r>
            <a:r>
              <a:rPr lang="ru-RU" sz="2000" b="1" dirty="0"/>
              <a:t>000 рублей.</a:t>
            </a:r>
          </a:p>
          <a:p>
            <a:pPr marL="0" indent="0">
              <a:buNone/>
            </a:pPr>
            <a:r>
              <a:rPr lang="ru-RU" sz="2000" b="1" dirty="0"/>
              <a:t>3. Обучение и профессиональная переподготовка специалистов за счет </a:t>
            </a:r>
            <a:r>
              <a:rPr lang="ru-RU" sz="2000" b="1" dirty="0" smtClean="0"/>
              <a:t>средств </a:t>
            </a:r>
            <a:r>
              <a:rPr lang="ru-RU" sz="2000" b="1" dirty="0"/>
              <a:t>поликлиники.</a:t>
            </a:r>
          </a:p>
          <a:p>
            <a:pPr marL="0" indent="0">
              <a:buNone/>
            </a:pPr>
            <a:r>
              <a:rPr lang="ru-RU" sz="2000" b="1" dirty="0"/>
              <a:t>4. Компенсация авиаперелета к месту трудоустройства по стоимости плацкарта.</a:t>
            </a:r>
          </a:p>
          <a:p>
            <a:pPr marL="0" indent="0">
              <a:buNone/>
            </a:pPr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0119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Контакты для обратной связи: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Адрес: г. Калининград, пл. </a:t>
            </a:r>
            <a:r>
              <a:rPr lang="ru-RU" sz="2000" b="1" dirty="0" err="1"/>
              <a:t>Гуськова</a:t>
            </a:r>
            <a:r>
              <a:rPr lang="ru-RU" sz="2000" b="1" dirty="0"/>
              <a:t>, д. 1.</a:t>
            </a:r>
          </a:p>
          <a:p>
            <a:r>
              <a:rPr lang="ru-RU" sz="2000" b="1" dirty="0"/>
              <a:t>Телефон:  старшая медицинская сестра поликлиники:</a:t>
            </a:r>
          </a:p>
          <a:p>
            <a:pPr marL="0" indent="0" algn="ctr">
              <a:buNone/>
            </a:pPr>
            <a:r>
              <a:rPr lang="ru-RU" sz="2000" b="1" dirty="0"/>
              <a:t>Маргарита Михайловна +79118614295</a:t>
            </a:r>
          </a:p>
          <a:p>
            <a:pPr marL="0" indent="0">
              <a:buNone/>
            </a:pPr>
            <a:r>
              <a:rPr lang="ru-RU" sz="2000" b="1" dirty="0"/>
              <a:t>                       главный врач:</a:t>
            </a:r>
          </a:p>
          <a:p>
            <a:pPr marL="0" indent="0">
              <a:buNone/>
            </a:pPr>
            <a:r>
              <a:rPr lang="ru-RU" sz="2000" b="1" dirty="0"/>
              <a:t>                         Светлана Владимировна +79814681910</a:t>
            </a:r>
          </a:p>
          <a:p>
            <a:pPr marL="0" indent="0">
              <a:buNone/>
            </a:pPr>
            <a:r>
              <a:rPr lang="ru-RU" sz="2000" b="1" dirty="0"/>
              <a:t>                       Отдел кадров: Вдовиченко </a:t>
            </a:r>
            <a:r>
              <a:rPr lang="ru-RU" sz="2000" b="1"/>
              <a:t>Ирина Викторовна </a:t>
            </a:r>
            <a:br>
              <a:rPr lang="ru-RU" sz="2000" b="1"/>
            </a:br>
            <a:r>
              <a:rPr lang="ru-RU" sz="2000" b="1"/>
              <a:t>                        8 (4012) 64-45-23 </a:t>
            </a:r>
            <a:endParaRPr lang="ru-RU" sz="2000" b="1" dirty="0"/>
          </a:p>
          <a:p>
            <a:r>
              <a:rPr lang="ru-RU" sz="2000" b="1" dirty="0"/>
              <a:t>Электронная почта: </a:t>
            </a:r>
            <a:r>
              <a:rPr lang="en-US" sz="2000" b="1" dirty="0">
                <a:hlinkClick r:id="rId2"/>
              </a:rPr>
              <a:t>gp3@infomed39.ru</a:t>
            </a:r>
            <a:endParaRPr lang="en-US" sz="2000" b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47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/>
              <a:t>Спасибо за внимание!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262" y="2346875"/>
            <a:ext cx="7572375" cy="3157110"/>
          </a:xfrm>
        </p:spPr>
      </p:pic>
    </p:spTree>
    <p:extLst>
      <p:ext uri="{BB962C8B-B14F-4D97-AF65-F5344CB8AC3E}">
        <p14:creationId xmlns:p14="http://schemas.microsoft.com/office/powerpoint/2010/main" val="227393714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218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Аспект</vt:lpstr>
      <vt:lpstr>Презентация PowerPoint</vt:lpstr>
      <vt:lpstr>Амбулаторно-поликлиническое отделение:</vt:lpstr>
      <vt:lpstr>Условия работы:</vt:lpstr>
      <vt:lpstr>Меры поддержки:</vt:lpstr>
      <vt:lpstr>Контакты для обратной связи: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Глав врач</dc:creator>
  <cp:lastModifiedBy>Евгений Игоревич Гарин</cp:lastModifiedBy>
  <cp:revision>14</cp:revision>
  <dcterms:created xsi:type="dcterms:W3CDTF">2022-11-29T13:49:15Z</dcterms:created>
  <dcterms:modified xsi:type="dcterms:W3CDTF">2025-05-20T15:22:35Z</dcterms:modified>
</cp:coreProperties>
</file>