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8.png" ContentType="image/png"/>
  <Override PartName="/ppt/media/image38.png" ContentType="image/png"/>
  <Override PartName="/ppt/media/image3.gif" ContentType="image/gif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10.png" ContentType="image/png"/>
  <Override PartName="/ppt/media/image11.png" ContentType="image/png"/>
  <Override PartName="/ppt/media/image12.jpeg" ContentType="image/jpeg"/>
  <Override PartName="/ppt/media/image19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jpeg" ContentType="image/jpeg"/>
  <Override PartName="/ppt/media/image17.jpeg" ContentType="image/jpeg"/>
  <Override PartName="/ppt/media/image39.gif" ContentType="image/gif"/>
  <Override PartName="/ppt/media/image18.png" ContentType="image/png"/>
  <Override PartName="/ppt/media/image20.jpeg" ContentType="image/jpeg"/>
  <Override PartName="/ppt/media/image21.jpeg" ContentType="image/jpe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gif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720000" y="1440000"/>
            <a:ext cx="9063720" cy="169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9" name="Group 2"/>
          <p:cNvGrpSpPr/>
          <p:nvPr/>
        </p:nvGrpSpPr>
        <p:grpSpPr>
          <a:xfrm>
            <a:off x="3101400" y="-3242880"/>
            <a:ext cx="11078640" cy="12461760"/>
            <a:chOff x="3101400" y="-3242880"/>
            <a:chExt cx="11078640" cy="12461760"/>
          </a:xfrm>
        </p:grpSpPr>
        <p:sp>
          <p:nvSpPr>
            <p:cNvPr id="40" name="CustomShape 3"/>
            <p:cNvSpPr/>
            <p:nvPr/>
          </p:nvSpPr>
          <p:spPr>
            <a:xfrm rot="9420000">
              <a:off x="4754520" y="-1782720"/>
              <a:ext cx="7361640" cy="995940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" name="CustomShape 4"/>
            <p:cNvSpPr/>
            <p:nvPr/>
          </p:nvSpPr>
          <p:spPr>
            <a:xfrm rot="9420000">
              <a:off x="5763960" y="-2269800"/>
              <a:ext cx="6871680" cy="930168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" name="CustomShape 5"/>
            <p:cNvSpPr/>
            <p:nvPr/>
          </p:nvSpPr>
          <p:spPr>
            <a:xfrm rot="9420000">
              <a:off x="5912280" y="-1468440"/>
              <a:ext cx="5986800" cy="966600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43" name="Picture 8" descr=""/>
          <p:cNvPicPr/>
          <p:nvPr/>
        </p:nvPicPr>
        <p:blipFill>
          <a:blip r:embed="rId1"/>
          <a:stretch/>
        </p:blipFill>
        <p:spPr>
          <a:xfrm>
            <a:off x="649080" y="216000"/>
            <a:ext cx="788040" cy="1004040"/>
          </a:xfrm>
          <a:prstGeom prst="rect">
            <a:avLst/>
          </a:prstGeom>
          <a:ln>
            <a:noFill/>
          </a:ln>
        </p:spPr>
      </p:pic>
      <p:sp>
        <p:nvSpPr>
          <p:cNvPr id="44" name="CustomShape 6"/>
          <p:cNvSpPr/>
          <p:nvPr/>
        </p:nvSpPr>
        <p:spPr>
          <a:xfrm>
            <a:off x="1728000" y="288000"/>
            <a:ext cx="719244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Ленинградская область, сланцевский район, г. Сланцы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45" name="CustomShape 7"/>
          <p:cNvSpPr/>
          <p:nvPr/>
        </p:nvSpPr>
        <p:spPr>
          <a:xfrm>
            <a:off x="288360" y="1314000"/>
            <a:ext cx="5326920" cy="142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08000" indent="179640" algn="just">
              <a:lnSpc>
                <a:spcPct val="100000"/>
              </a:lnSpc>
            </a:pPr>
            <a:r>
              <a:rPr b="0" lang="ru-RU" sz="1750" spc="-1" strike="noStrike">
                <a:solidFill>
                  <a:srgbClr val="1b4a75"/>
                </a:solidFill>
                <a:latin typeface="Cambria Math"/>
                <a:ea typeface="Calibri"/>
              </a:rPr>
              <a:t>Муниципальное образование «Сланцевский район» расположено на юго-западе Ленинградской области, в 180 км от Санкт-Петербурга и в 75 км от г. Нарва, Эстонской республики.</a:t>
            </a:r>
            <a:endParaRPr b="0" lang="ru-RU" sz="1750" spc="-1" strike="noStrike"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2"/>
          <a:srcRect l="27932" t="13991" r="23249" b="1799"/>
          <a:stretch/>
        </p:blipFill>
        <p:spPr>
          <a:xfrm>
            <a:off x="6120000" y="1195200"/>
            <a:ext cx="3083400" cy="398700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sp>
        <p:nvSpPr>
          <p:cNvPr id="47" name="CustomShape 8"/>
          <p:cNvSpPr/>
          <p:nvPr/>
        </p:nvSpPr>
        <p:spPr>
          <a:xfrm>
            <a:off x="6912000" y="5288400"/>
            <a:ext cx="258660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e3c78"/>
                </a:solidFill>
                <a:latin typeface="Cambria Math"/>
                <a:ea typeface="DejaVu Sans"/>
              </a:rPr>
              <a:t>Памятник С.М. Кирову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48" name="CustomShape 9"/>
          <p:cNvSpPr/>
          <p:nvPr/>
        </p:nvSpPr>
        <p:spPr>
          <a:xfrm>
            <a:off x="432000" y="2736000"/>
            <a:ext cx="5255280" cy="275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750" spc="-1" strike="noStrike">
                <a:solidFill>
                  <a:srgbClr val="1b4a75"/>
                </a:solidFill>
                <a:latin typeface="Cambria Math"/>
                <a:ea typeface="Calibri"/>
              </a:rPr>
              <a:t>Город Сланцы ‒ </a:t>
            </a:r>
            <a:r>
              <a:rPr b="1" lang="ru-RU" sz="1750" spc="-1" strike="noStrike">
                <a:solidFill>
                  <a:srgbClr val="1b4a75"/>
                </a:solidFill>
                <a:latin typeface="Cambria Math"/>
                <a:ea typeface="Calibri"/>
              </a:rPr>
              <a:t>один из самых молодых городов Ленинградской области</a:t>
            </a:r>
            <a:r>
              <a:rPr b="0" lang="ru-RU" sz="1750" spc="-1" strike="noStrike">
                <a:solidFill>
                  <a:srgbClr val="1b4a75"/>
                </a:solidFill>
                <a:latin typeface="Cambria Math"/>
                <a:ea typeface="Calibri"/>
              </a:rPr>
              <a:t>: в апреле 2020 года он отметил свое 90-летие. Город обладает развитой социальной инфраструктурой: работают Дом культуры, библиотеки, музей, кинотеатр, действует сеть образовательных учреждений, спортивная, музыкальная и художественная школы, хорошая спортивная база, часто проводятся различные спортивные соревнования.</a:t>
            </a:r>
            <a:endParaRPr b="0" lang="ru-RU" sz="175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436320" y="216000"/>
            <a:ext cx="913680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Приглашаем на работу в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ГБУЗ ЛО «Сланцевская мб» </a:t>
            </a:r>
            <a:endParaRPr b="0" lang="ru-RU" sz="2200" spc="-1" strike="noStrike">
              <a:latin typeface="Arial"/>
            </a:endParaRPr>
          </a:p>
        </p:txBody>
      </p:sp>
      <p:grpSp>
        <p:nvGrpSpPr>
          <p:cNvPr id="145" name="Group 2"/>
          <p:cNvGrpSpPr/>
          <p:nvPr/>
        </p:nvGrpSpPr>
        <p:grpSpPr>
          <a:xfrm>
            <a:off x="6688440" y="-2830320"/>
            <a:ext cx="5252760" cy="6043320"/>
            <a:chOff x="6688440" y="-2830320"/>
            <a:chExt cx="5252760" cy="6043320"/>
          </a:xfrm>
        </p:grpSpPr>
        <p:sp>
          <p:nvSpPr>
            <p:cNvPr id="146" name="CustomShape 3"/>
            <p:cNvSpPr/>
            <p:nvPr/>
          </p:nvSpPr>
          <p:spPr>
            <a:xfrm rot="20067600">
              <a:off x="7554960" y="-229608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CustomShape 4"/>
            <p:cNvSpPr/>
            <p:nvPr/>
          </p:nvSpPr>
          <p:spPr>
            <a:xfrm rot="20067600">
              <a:off x="7461000" y="-173988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CustomShape 5"/>
            <p:cNvSpPr/>
            <p:nvPr/>
          </p:nvSpPr>
          <p:spPr>
            <a:xfrm rot="20067600">
              <a:off x="7866360" y="-183276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9" name="Group 6"/>
          <p:cNvGrpSpPr/>
          <p:nvPr/>
        </p:nvGrpSpPr>
        <p:grpSpPr>
          <a:xfrm>
            <a:off x="-3088080" y="-2588400"/>
            <a:ext cx="6186600" cy="5687280"/>
            <a:chOff x="-3088080" y="-2588400"/>
            <a:chExt cx="6186600" cy="5687280"/>
          </a:xfrm>
        </p:grpSpPr>
        <p:sp>
          <p:nvSpPr>
            <p:cNvPr id="150" name="CustomShape 7"/>
            <p:cNvSpPr/>
            <p:nvPr/>
          </p:nvSpPr>
          <p:spPr>
            <a:xfrm rot="3130200">
              <a:off x="-1619640" y="-209880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CustomShape 8"/>
            <p:cNvSpPr/>
            <p:nvPr/>
          </p:nvSpPr>
          <p:spPr>
            <a:xfrm rot="3130200">
              <a:off x="-2043720" y="-193356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CustomShape 9"/>
            <p:cNvSpPr/>
            <p:nvPr/>
          </p:nvSpPr>
          <p:spPr>
            <a:xfrm rot="3130200">
              <a:off x="-1549440" y="-169272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53" name="Graphic 9" descr=""/>
          <p:cNvPicPr/>
          <p:nvPr/>
        </p:nvPicPr>
        <p:blipFill>
          <a:blip r:embed="rId1"/>
          <a:srcRect l="0" t="58588" r="12985" b="0"/>
          <a:stretch/>
        </p:blipFill>
        <p:spPr>
          <a:xfrm>
            <a:off x="423720" y="792000"/>
            <a:ext cx="1873080" cy="828360"/>
          </a:xfrm>
          <a:prstGeom prst="rect">
            <a:avLst/>
          </a:prstGeom>
          <a:ln>
            <a:noFill/>
          </a:ln>
        </p:spPr>
      </p:pic>
      <p:pic>
        <p:nvPicPr>
          <p:cNvPr id="154" name="" descr=""/>
          <p:cNvPicPr/>
          <p:nvPr/>
        </p:nvPicPr>
        <p:blipFill>
          <a:blip r:embed="rId2"/>
          <a:stretch/>
        </p:blipFill>
        <p:spPr>
          <a:xfrm>
            <a:off x="324360" y="1313640"/>
            <a:ext cx="2261880" cy="4440960"/>
          </a:xfrm>
          <a:prstGeom prst="rect">
            <a:avLst/>
          </a:prstGeom>
          <a:ln>
            <a:noFill/>
          </a:ln>
        </p:spPr>
      </p:pic>
      <p:sp>
        <p:nvSpPr>
          <p:cNvPr id="155" name="CustomShape 10"/>
          <p:cNvSpPr/>
          <p:nvPr/>
        </p:nvSpPr>
        <p:spPr>
          <a:xfrm>
            <a:off x="2234880" y="1296000"/>
            <a:ext cx="7554240" cy="283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mbria Math"/>
                <a:ea typeface="DejaVu Sans"/>
              </a:rPr>
              <a:t>	</a:t>
            </a:r>
            <a:endParaRPr b="0" lang="ru-RU" sz="1800" spc="-1" strike="noStrike">
              <a:latin typeface="Arial"/>
            </a:endParaRPr>
          </a:p>
          <a:p>
            <a:pPr marL="906840"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36360"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36360"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36360"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36360"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* единовременное пособие  выпускникам медицинских высших учебных заведений, поступающим на работу в учреждения  </a:t>
            </a:r>
            <a:endParaRPr b="0" lang="ru-RU" sz="1800" spc="-1" strike="noStrike">
              <a:latin typeface="Arial"/>
            </a:endParaRPr>
          </a:p>
          <a:p>
            <a:pPr marL="36360"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здравоохранения Ленинградской области, </a:t>
            </a:r>
            <a:r>
              <a:rPr b="0" lang="ru-RU" sz="1800" spc="-1" strike="noStrike" u="sng">
                <a:solidFill>
                  <a:srgbClr val="0d3b55"/>
                </a:solidFill>
                <a:uFillTx/>
                <a:latin typeface="Cambria Math"/>
                <a:ea typeface="Calibri"/>
              </a:rPr>
              <a:t>оказывающие первичную </a:t>
            </a:r>
            <a:endParaRPr b="0" lang="ru-RU" sz="1800" spc="-1" strike="noStrike">
              <a:latin typeface="Arial"/>
            </a:endParaRPr>
          </a:p>
          <a:p>
            <a:pPr marL="36360"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    </a:t>
            </a:r>
            <a:r>
              <a:rPr b="0" lang="ru-RU" sz="1800" spc="-1" strike="noStrike" u="sng">
                <a:solidFill>
                  <a:srgbClr val="0d3b55"/>
                </a:solidFill>
                <a:uFillTx/>
                <a:latin typeface="Cambria Math"/>
                <a:ea typeface="Calibri"/>
              </a:rPr>
              <a:t>медико-санитарную помощь и (или) скорую медицинскую помощь</a:t>
            </a: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, </a:t>
            </a:r>
            <a:endParaRPr b="0" lang="ru-RU" sz="1800" spc="-1" strike="noStrike">
              <a:latin typeface="Arial"/>
            </a:endParaRPr>
          </a:p>
          <a:p>
            <a:pPr marL="36360"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        </a:t>
            </a: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в размере 100</a:t>
            </a:r>
            <a:r>
              <a:rPr b="1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 тыс. рублей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6" name="CustomShape 11"/>
          <p:cNvSpPr/>
          <p:nvPr/>
        </p:nvSpPr>
        <p:spPr>
          <a:xfrm>
            <a:off x="2016000" y="1080000"/>
            <a:ext cx="74102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При поступлении на работу молодым специалистам предоставляются: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7" name="CustomShape 12"/>
          <p:cNvSpPr/>
          <p:nvPr/>
        </p:nvSpPr>
        <p:spPr>
          <a:xfrm>
            <a:off x="2016000" y="1728000"/>
            <a:ext cx="748224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* пособие социальной поддержки молодых специалистов в размере</a:t>
            </a:r>
            <a:r>
              <a:rPr b="1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 100 тыс. рублей</a:t>
            </a: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 (ежегодно по истечении первого, второго и третьего года работы, начиная с даты заключения трудового договора);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58" name="Graphic 9" descr=""/>
          <p:cNvPicPr/>
          <p:nvPr/>
        </p:nvPicPr>
        <p:blipFill>
          <a:blip r:embed="rId3"/>
          <a:srcRect l="0" t="58588" r="12985" b="0"/>
          <a:stretch/>
        </p:blipFill>
        <p:spPr>
          <a:xfrm>
            <a:off x="7632000" y="864000"/>
            <a:ext cx="1873080" cy="828360"/>
          </a:xfrm>
          <a:prstGeom prst="rect">
            <a:avLst/>
          </a:prstGeom>
          <a:ln>
            <a:noFill/>
          </a:ln>
        </p:spPr>
      </p:pic>
      <p:sp>
        <p:nvSpPr>
          <p:cNvPr id="159" name="CustomShape 13"/>
          <p:cNvSpPr/>
          <p:nvPr/>
        </p:nvSpPr>
        <p:spPr>
          <a:xfrm>
            <a:off x="2587320" y="4282920"/>
            <a:ext cx="720972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* единовременная компенсационная выплата в размере </a:t>
            </a:r>
            <a:r>
              <a:rPr b="1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1 млн.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рублей</a:t>
            </a: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 для врачей, прибывшим (переехавшим) на работу в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сельские населенные пункты, либо поселки городского типа, либо 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города с населением до 50 тыс. человек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288000" y="176040"/>
            <a:ext cx="913680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04d72"/>
                </a:solidFill>
                <a:latin typeface="Cambria Math"/>
                <a:ea typeface="Source Sans Pro Black"/>
              </a:rPr>
              <a:t>ТРЕБУЮТСЯ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04d72"/>
                </a:solidFill>
                <a:latin typeface="Cambria Math"/>
                <a:ea typeface="Source Sans Pro Black"/>
              </a:rPr>
              <a:t>в ГБУЗ ЛО «Сланцевская МБ»</a:t>
            </a: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 </a:t>
            </a:r>
            <a:endParaRPr b="0" lang="ru-RU" sz="2200" spc="-1" strike="noStrike">
              <a:latin typeface="Arial"/>
            </a:endParaRPr>
          </a:p>
        </p:txBody>
      </p:sp>
      <p:grpSp>
        <p:nvGrpSpPr>
          <p:cNvPr id="161" name="Group 2"/>
          <p:cNvGrpSpPr/>
          <p:nvPr/>
        </p:nvGrpSpPr>
        <p:grpSpPr>
          <a:xfrm>
            <a:off x="-2947680" y="-2516400"/>
            <a:ext cx="6186600" cy="5687280"/>
            <a:chOff x="-2947680" y="-2516400"/>
            <a:chExt cx="6186600" cy="5687280"/>
          </a:xfrm>
        </p:grpSpPr>
        <p:sp>
          <p:nvSpPr>
            <p:cNvPr id="162" name="CustomShape 3"/>
            <p:cNvSpPr/>
            <p:nvPr/>
          </p:nvSpPr>
          <p:spPr>
            <a:xfrm rot="3130200">
              <a:off x="-1479240" y="-202680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CustomShape 4"/>
            <p:cNvSpPr/>
            <p:nvPr/>
          </p:nvSpPr>
          <p:spPr>
            <a:xfrm rot="3130200">
              <a:off x="-1903320" y="-186156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CustomShape 5"/>
            <p:cNvSpPr/>
            <p:nvPr/>
          </p:nvSpPr>
          <p:spPr>
            <a:xfrm rot="3130200">
              <a:off x="-1409040" y="-162072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65" name="Graphic 9" descr=""/>
          <p:cNvPicPr/>
          <p:nvPr/>
        </p:nvPicPr>
        <p:blipFill>
          <a:blip r:embed="rId1"/>
          <a:srcRect l="0" t="58588" r="12985" b="0"/>
          <a:stretch/>
        </p:blipFill>
        <p:spPr>
          <a:xfrm>
            <a:off x="576000" y="825480"/>
            <a:ext cx="1938240" cy="828360"/>
          </a:xfrm>
          <a:prstGeom prst="rect">
            <a:avLst/>
          </a:prstGeom>
          <a:ln>
            <a:noFill/>
          </a:ln>
        </p:spPr>
      </p:pic>
      <p:sp>
        <p:nvSpPr>
          <p:cNvPr id="166" name="CustomShape 6"/>
          <p:cNvSpPr/>
          <p:nvPr/>
        </p:nvSpPr>
        <p:spPr>
          <a:xfrm>
            <a:off x="936000" y="1080000"/>
            <a:ext cx="7563240" cy="447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Врач-педиатр детской поликлиники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Врач-педиатр участковый детской поликлиники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 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 терапевт участковый поликлиники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 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Врач- анестезиолог-реаниматолог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           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 функциональной диагностики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 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 ультразвуковой диагностики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 клинической лабораторной диагностики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	</a:t>
            </a: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	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 общей практики Выскатской врачебной амбулатории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67" name="CustomShape 7"/>
          <p:cNvSpPr/>
          <p:nvPr/>
        </p:nvSpPr>
        <p:spPr>
          <a:xfrm>
            <a:off x="5112000" y="1080000"/>
            <a:ext cx="3165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50 000 (+50 000).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8" name="CustomShape 8"/>
          <p:cNvSpPr/>
          <p:nvPr/>
        </p:nvSpPr>
        <p:spPr>
          <a:xfrm>
            <a:off x="6264000" y="1584000"/>
            <a:ext cx="2949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100 000 (+50 000)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9" name="CustomShape 9"/>
          <p:cNvSpPr/>
          <p:nvPr/>
        </p:nvSpPr>
        <p:spPr>
          <a:xfrm>
            <a:off x="5544000" y="2160000"/>
            <a:ext cx="2589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100 000 (+50 000)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0" name="CustomShape 10"/>
          <p:cNvSpPr/>
          <p:nvPr/>
        </p:nvSpPr>
        <p:spPr>
          <a:xfrm>
            <a:off x="4824000" y="2731320"/>
            <a:ext cx="2445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60 000 (+50 000)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1" name="CustomShape 11"/>
          <p:cNvSpPr/>
          <p:nvPr/>
        </p:nvSpPr>
        <p:spPr>
          <a:xfrm>
            <a:off x="5103720" y="3307320"/>
            <a:ext cx="2669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Microsoft YaHei"/>
              </a:rPr>
              <a:t>от 40 000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 (+50 000)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2" name="CustomShape 12"/>
          <p:cNvSpPr/>
          <p:nvPr/>
        </p:nvSpPr>
        <p:spPr>
          <a:xfrm>
            <a:off x="4824000" y="3955320"/>
            <a:ext cx="2237400" cy="3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13"/>
          <p:cNvSpPr/>
          <p:nvPr/>
        </p:nvSpPr>
        <p:spPr>
          <a:xfrm>
            <a:off x="4824000" y="3811320"/>
            <a:ext cx="2669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Microsoft YaHei"/>
              </a:rPr>
              <a:t>от 40 000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 (+50 000)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4" name="CustomShape 14"/>
          <p:cNvSpPr/>
          <p:nvPr/>
        </p:nvSpPr>
        <p:spPr>
          <a:xfrm>
            <a:off x="6048000" y="4320000"/>
            <a:ext cx="2669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Microsoft YaHei"/>
              </a:rPr>
              <a:t>от 40 000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 (+50 000)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5" name="CustomShape 15"/>
          <p:cNvSpPr/>
          <p:nvPr/>
        </p:nvSpPr>
        <p:spPr>
          <a:xfrm>
            <a:off x="7200000" y="4896000"/>
            <a:ext cx="2949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100 000 (+50 000)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176" name="Group 16"/>
          <p:cNvGrpSpPr/>
          <p:nvPr/>
        </p:nvGrpSpPr>
        <p:grpSpPr>
          <a:xfrm>
            <a:off x="6982920" y="-2832840"/>
            <a:ext cx="5252760" cy="6043320"/>
            <a:chOff x="6982920" y="-2832840"/>
            <a:chExt cx="5252760" cy="6043320"/>
          </a:xfrm>
        </p:grpSpPr>
        <p:sp>
          <p:nvSpPr>
            <p:cNvPr id="177" name="CustomShape 17"/>
            <p:cNvSpPr/>
            <p:nvPr/>
          </p:nvSpPr>
          <p:spPr>
            <a:xfrm rot="20067600">
              <a:off x="7849440" y="-229860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" name="CustomShape 18"/>
            <p:cNvSpPr/>
            <p:nvPr/>
          </p:nvSpPr>
          <p:spPr>
            <a:xfrm rot="20067600">
              <a:off x="7755480" y="-174240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CustomShape 19"/>
            <p:cNvSpPr/>
            <p:nvPr/>
          </p:nvSpPr>
          <p:spPr>
            <a:xfrm rot="20067600">
              <a:off x="8160840" y="-183528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80" name="Graphic 9" descr=""/>
          <p:cNvPicPr/>
          <p:nvPr/>
        </p:nvPicPr>
        <p:blipFill>
          <a:blip r:embed="rId2"/>
          <a:srcRect l="0" t="58588" r="12985" b="0"/>
          <a:stretch/>
        </p:blipFill>
        <p:spPr>
          <a:xfrm>
            <a:off x="7926480" y="861480"/>
            <a:ext cx="1873080" cy="8283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raphic 9" descr=""/>
          <p:cNvPicPr/>
          <p:nvPr/>
        </p:nvPicPr>
        <p:blipFill>
          <a:blip r:embed="rId1"/>
          <a:srcRect l="0" t="58588" r="12985" b="0"/>
          <a:stretch/>
        </p:blipFill>
        <p:spPr>
          <a:xfrm>
            <a:off x="507600" y="432000"/>
            <a:ext cx="1938240" cy="828360"/>
          </a:xfrm>
          <a:prstGeom prst="rect">
            <a:avLst/>
          </a:prstGeom>
          <a:ln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4320000" y="588600"/>
            <a:ext cx="3165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50 000 (+50 000)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4248720" y="1148040"/>
            <a:ext cx="2949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40 000 (+50 000)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5976720" y="1656000"/>
            <a:ext cx="2589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40 000 (+50 000)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5544000" y="2228040"/>
            <a:ext cx="2445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60 000 (+50 000)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6" name="CustomShape 5"/>
          <p:cNvSpPr/>
          <p:nvPr/>
        </p:nvSpPr>
        <p:spPr>
          <a:xfrm>
            <a:off x="5616000" y="2804040"/>
            <a:ext cx="2669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Microsoft YaHei"/>
              </a:rPr>
              <a:t>от 50 000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 (+50 000)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7" name="CustomShape 6"/>
          <p:cNvSpPr/>
          <p:nvPr/>
        </p:nvSpPr>
        <p:spPr>
          <a:xfrm>
            <a:off x="4824000" y="3955320"/>
            <a:ext cx="2237400" cy="3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7"/>
          <p:cNvSpPr/>
          <p:nvPr/>
        </p:nvSpPr>
        <p:spPr>
          <a:xfrm>
            <a:off x="6408000" y="3312000"/>
            <a:ext cx="2669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Microsoft YaHei"/>
              </a:rPr>
              <a:t>от 50 000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 (+50 000)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9" name="CustomShape 8"/>
          <p:cNvSpPr/>
          <p:nvPr/>
        </p:nvSpPr>
        <p:spPr>
          <a:xfrm>
            <a:off x="5688000" y="3884040"/>
            <a:ext cx="2669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Microsoft YaHei"/>
              </a:rPr>
              <a:t>от 50 000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 (+50 000)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0" name="CustomShape 9"/>
          <p:cNvSpPr/>
          <p:nvPr/>
        </p:nvSpPr>
        <p:spPr>
          <a:xfrm>
            <a:off x="7632000" y="4392000"/>
            <a:ext cx="2949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60 000 (+50 000)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1" name="CustomShape 10"/>
          <p:cNvSpPr/>
          <p:nvPr/>
        </p:nvSpPr>
        <p:spPr>
          <a:xfrm>
            <a:off x="5688000" y="4968000"/>
            <a:ext cx="2949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от 50 000 (+50 000)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192" name="Group 11"/>
          <p:cNvGrpSpPr/>
          <p:nvPr/>
        </p:nvGrpSpPr>
        <p:grpSpPr>
          <a:xfrm>
            <a:off x="6575760" y="-2848680"/>
            <a:ext cx="5252760" cy="6043320"/>
            <a:chOff x="6575760" y="-2848680"/>
            <a:chExt cx="5252760" cy="6043320"/>
          </a:xfrm>
        </p:grpSpPr>
        <p:sp>
          <p:nvSpPr>
            <p:cNvPr id="193" name="CustomShape 12"/>
            <p:cNvSpPr/>
            <p:nvPr/>
          </p:nvSpPr>
          <p:spPr>
            <a:xfrm rot="20067600">
              <a:off x="7442280" y="-231444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" name="CustomShape 13"/>
            <p:cNvSpPr/>
            <p:nvPr/>
          </p:nvSpPr>
          <p:spPr>
            <a:xfrm rot="20067600">
              <a:off x="7348320" y="-175824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" name="CustomShape 14"/>
            <p:cNvSpPr/>
            <p:nvPr/>
          </p:nvSpPr>
          <p:spPr>
            <a:xfrm rot="20067600">
              <a:off x="7753680" y="-185112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96" name="Graphic 9" descr=""/>
          <p:cNvPicPr/>
          <p:nvPr/>
        </p:nvPicPr>
        <p:blipFill>
          <a:blip r:embed="rId2"/>
          <a:srcRect l="0" t="58588" r="12985" b="0"/>
          <a:stretch/>
        </p:blipFill>
        <p:spPr>
          <a:xfrm>
            <a:off x="7519320" y="432000"/>
            <a:ext cx="1873080" cy="828360"/>
          </a:xfrm>
          <a:prstGeom prst="rect">
            <a:avLst/>
          </a:prstGeom>
          <a:ln>
            <a:noFill/>
          </a:ln>
        </p:spPr>
      </p:pic>
      <p:grpSp>
        <p:nvGrpSpPr>
          <p:cNvPr id="197" name="Group 15"/>
          <p:cNvGrpSpPr/>
          <p:nvPr/>
        </p:nvGrpSpPr>
        <p:grpSpPr>
          <a:xfrm>
            <a:off x="-2630160" y="-2762280"/>
            <a:ext cx="5509800" cy="5064480"/>
            <a:chOff x="-2630160" y="-2762280"/>
            <a:chExt cx="5509800" cy="5064480"/>
          </a:xfrm>
        </p:grpSpPr>
        <p:sp>
          <p:nvSpPr>
            <p:cNvPr id="198" name="CustomShape 16"/>
            <p:cNvSpPr/>
            <p:nvPr/>
          </p:nvSpPr>
          <p:spPr>
            <a:xfrm rot="3130200">
              <a:off x="-1321920" y="-2326320"/>
              <a:ext cx="3156120" cy="419292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CustomShape 17"/>
            <p:cNvSpPr/>
            <p:nvPr/>
          </p:nvSpPr>
          <p:spPr>
            <a:xfrm rot="3130200">
              <a:off x="-1699920" y="-2179440"/>
              <a:ext cx="3186000" cy="391500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" name="CustomShape 18"/>
            <p:cNvSpPr/>
            <p:nvPr/>
          </p:nvSpPr>
          <p:spPr>
            <a:xfrm rot="3130200">
              <a:off x="-1260000" y="-1963800"/>
              <a:ext cx="2753640" cy="368424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01" name="Graphic 9" descr=""/>
          <p:cNvPicPr/>
          <p:nvPr/>
        </p:nvPicPr>
        <p:blipFill>
          <a:blip r:embed="rId3"/>
          <a:srcRect l="0" t="58588" r="12985" b="0"/>
          <a:stretch/>
        </p:blipFill>
        <p:spPr>
          <a:xfrm>
            <a:off x="576000" y="432000"/>
            <a:ext cx="1938240" cy="828360"/>
          </a:xfrm>
          <a:prstGeom prst="rect">
            <a:avLst/>
          </a:prstGeom>
          <a:ln>
            <a:noFill/>
          </a:ln>
        </p:spPr>
      </p:pic>
      <p:sp>
        <p:nvSpPr>
          <p:cNvPr id="202" name="CustomShape 19"/>
          <p:cNvSpPr/>
          <p:nvPr/>
        </p:nvSpPr>
        <p:spPr>
          <a:xfrm>
            <a:off x="936000" y="588600"/>
            <a:ext cx="7563240" cy="502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Врач-кардиолог поликлиники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Врач-невролог поликлиники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Врач-акушер-гинеколог женской консультации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DejaVu Sans"/>
              </a:rPr>
              <a:t>Врач-травматолог-ортопед поликлиники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 приемного отделения - врач-терапевт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 приемного отделения - врач общей практики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 приемного отделения — врач-педиатр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Заведующий инфекционным отделением-врач-инфекционист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4d72"/>
                </a:solidFill>
                <a:latin typeface="Cambria Math"/>
                <a:ea typeface="Calibri"/>
              </a:rPr>
              <a:t>Врач-детский хирург детской поликлиники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576000" y="439200"/>
            <a:ext cx="91368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Контактная информация</a:t>
            </a:r>
            <a:endParaRPr b="0" lang="ru-RU" sz="2200" spc="-1" strike="noStrike">
              <a:latin typeface="Arial"/>
            </a:endParaRPr>
          </a:p>
        </p:txBody>
      </p:sp>
      <p:grpSp>
        <p:nvGrpSpPr>
          <p:cNvPr id="204" name="Group 2"/>
          <p:cNvGrpSpPr/>
          <p:nvPr/>
        </p:nvGrpSpPr>
        <p:grpSpPr>
          <a:xfrm>
            <a:off x="5832720" y="2662560"/>
            <a:ext cx="6178680" cy="5600160"/>
            <a:chOff x="5832720" y="2662560"/>
            <a:chExt cx="6178680" cy="5600160"/>
          </a:xfrm>
        </p:grpSpPr>
        <p:sp>
          <p:nvSpPr>
            <p:cNvPr id="205" name="CustomShape 3"/>
            <p:cNvSpPr/>
            <p:nvPr/>
          </p:nvSpPr>
          <p:spPr>
            <a:xfrm rot="3307200">
              <a:off x="7294320" y="310824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CustomShape 4"/>
            <p:cNvSpPr/>
            <p:nvPr/>
          </p:nvSpPr>
          <p:spPr>
            <a:xfrm rot="3307200">
              <a:off x="6869880" y="325260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CustomShape 5"/>
            <p:cNvSpPr/>
            <p:nvPr/>
          </p:nvSpPr>
          <p:spPr>
            <a:xfrm rot="3307200">
              <a:off x="7357680" y="350676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08" name="Group 6"/>
          <p:cNvGrpSpPr/>
          <p:nvPr/>
        </p:nvGrpSpPr>
        <p:grpSpPr>
          <a:xfrm>
            <a:off x="-2588760" y="-2590560"/>
            <a:ext cx="6186600" cy="5687280"/>
            <a:chOff x="-2588760" y="-2590560"/>
            <a:chExt cx="6186600" cy="5687280"/>
          </a:xfrm>
        </p:grpSpPr>
        <p:sp>
          <p:nvSpPr>
            <p:cNvPr id="209" name="CustomShape 7"/>
            <p:cNvSpPr/>
            <p:nvPr/>
          </p:nvSpPr>
          <p:spPr>
            <a:xfrm rot="3130200">
              <a:off x="-1120320" y="-210096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CustomShape 8"/>
            <p:cNvSpPr/>
            <p:nvPr/>
          </p:nvSpPr>
          <p:spPr>
            <a:xfrm rot="3130200">
              <a:off x="-1544400" y="-193572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" name="CustomShape 9"/>
            <p:cNvSpPr/>
            <p:nvPr/>
          </p:nvSpPr>
          <p:spPr>
            <a:xfrm rot="3130200">
              <a:off x="-1050120" y="-169488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12" name="Graphic 9" descr=""/>
          <p:cNvPicPr/>
          <p:nvPr/>
        </p:nvPicPr>
        <p:blipFill>
          <a:blip r:embed="rId1"/>
          <a:srcRect l="0" t="58588" r="12985" b="0"/>
          <a:stretch/>
        </p:blipFill>
        <p:spPr>
          <a:xfrm>
            <a:off x="576000" y="893880"/>
            <a:ext cx="1938240" cy="828360"/>
          </a:xfrm>
          <a:prstGeom prst="rect">
            <a:avLst/>
          </a:prstGeom>
          <a:ln>
            <a:noFill/>
          </a:ln>
        </p:spPr>
      </p:pic>
      <p:grpSp>
        <p:nvGrpSpPr>
          <p:cNvPr id="213" name="Group 10"/>
          <p:cNvGrpSpPr/>
          <p:nvPr/>
        </p:nvGrpSpPr>
        <p:grpSpPr>
          <a:xfrm>
            <a:off x="7206120" y="798120"/>
            <a:ext cx="2079720" cy="2291400"/>
            <a:chOff x="7206120" y="798120"/>
            <a:chExt cx="2079720" cy="2291400"/>
          </a:xfrm>
        </p:grpSpPr>
        <p:pic>
          <p:nvPicPr>
            <p:cNvPr id="214" name="" descr=""/>
            <p:cNvPicPr/>
            <p:nvPr/>
          </p:nvPicPr>
          <p:blipFill>
            <a:blip r:embed="rId2"/>
            <a:stretch/>
          </p:blipFill>
          <p:spPr>
            <a:xfrm>
              <a:off x="7212240" y="798120"/>
              <a:ext cx="2007720" cy="2007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5" name="CustomShape 11"/>
            <p:cNvSpPr/>
            <p:nvPr/>
          </p:nvSpPr>
          <p:spPr>
            <a:xfrm>
              <a:off x="7206120" y="2603880"/>
              <a:ext cx="2079720" cy="485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300" spc="-1" strike="noStrike">
                  <a:solidFill>
                    <a:srgbClr val="0e3c78"/>
                  </a:solidFill>
                  <a:latin typeface="Cambria Math"/>
                  <a:ea typeface="DejaVu Sans"/>
                </a:rPr>
                <a:t>Официальный сайт ГБУЗ ЛО «Сланцевская МБ»</a:t>
              </a:r>
              <a:endParaRPr b="0" lang="ru-RU" sz="1300" spc="-1" strike="noStrike">
                <a:latin typeface="Arial"/>
              </a:endParaRPr>
            </a:p>
          </p:txBody>
        </p:sp>
      </p:grpSp>
      <p:grpSp>
        <p:nvGrpSpPr>
          <p:cNvPr id="216" name="Group 12"/>
          <p:cNvGrpSpPr/>
          <p:nvPr/>
        </p:nvGrpSpPr>
        <p:grpSpPr>
          <a:xfrm>
            <a:off x="7200000" y="3117240"/>
            <a:ext cx="2079720" cy="2381400"/>
            <a:chOff x="7200000" y="3117240"/>
            <a:chExt cx="2079720" cy="2381400"/>
          </a:xfrm>
        </p:grpSpPr>
        <p:pic>
          <p:nvPicPr>
            <p:cNvPr id="217" name="" descr=""/>
            <p:cNvPicPr/>
            <p:nvPr/>
          </p:nvPicPr>
          <p:blipFill>
            <a:blip r:embed="rId3"/>
            <a:srcRect l="63287" t="23836" r="15317" b="38088"/>
            <a:stretch/>
          </p:blipFill>
          <p:spPr>
            <a:xfrm>
              <a:off x="7409880" y="3117240"/>
              <a:ext cx="1653480" cy="1653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8" name="CustomShape 13"/>
            <p:cNvSpPr/>
            <p:nvPr/>
          </p:nvSpPr>
          <p:spPr>
            <a:xfrm>
              <a:off x="7200000" y="4815000"/>
              <a:ext cx="2079720" cy="683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1300" spc="-1" strike="noStrike">
                  <a:solidFill>
                    <a:srgbClr val="0e3c78"/>
                  </a:solidFill>
                  <a:latin typeface="Cambria Math"/>
                  <a:ea typeface="DejaVu Sans"/>
                </a:rPr>
                <a:t>Официальная группа Вконтакте ГБУЗ ЛО «Сланцевская МБ»</a:t>
              </a:r>
              <a:endParaRPr b="0" lang="ru-RU" sz="1300" spc="-1" strike="noStrike">
                <a:latin typeface="Arial"/>
              </a:endParaRPr>
            </a:p>
          </p:txBody>
        </p:sp>
      </p:grpSp>
      <p:grpSp>
        <p:nvGrpSpPr>
          <p:cNvPr id="219" name="Group 14"/>
          <p:cNvGrpSpPr/>
          <p:nvPr/>
        </p:nvGrpSpPr>
        <p:grpSpPr>
          <a:xfrm>
            <a:off x="1080000" y="1512000"/>
            <a:ext cx="5901840" cy="3323160"/>
            <a:chOff x="1080000" y="1512000"/>
            <a:chExt cx="5901840" cy="3323160"/>
          </a:xfrm>
        </p:grpSpPr>
        <p:sp>
          <p:nvSpPr>
            <p:cNvPr id="220" name="CustomShape 15"/>
            <p:cNvSpPr/>
            <p:nvPr/>
          </p:nvSpPr>
          <p:spPr>
            <a:xfrm>
              <a:off x="1806120" y="1728000"/>
              <a:ext cx="5175720" cy="3107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1800" spc="-1" strike="noStrike">
                  <a:solidFill>
                    <a:srgbClr val="2f5680"/>
                  </a:solidFill>
                  <a:latin typeface="Cambria Math"/>
                  <a:ea typeface="DejaVu Sans"/>
                </a:rPr>
                <a:t>АДРЕС</a:t>
              </a: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2f5680"/>
                  </a:solidFill>
                  <a:latin typeface="Cambria Math"/>
                  <a:ea typeface="DejaVu Sans"/>
                </a:rPr>
                <a:t>188560, Ленинградская область, Сланцевский р-н, г. Сланцы, ул. Гагарина, д. 2</a:t>
              </a: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800" spc="-1" strike="noStrike">
                  <a:solidFill>
                    <a:srgbClr val="2f5680"/>
                  </a:solidFill>
                  <a:latin typeface="Cambria Math"/>
                  <a:ea typeface="DejaVu Sans"/>
                </a:rPr>
                <a:t>КОНТАКТЫ ОТДЕЛА КАДРОВ</a:t>
              </a: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4d72"/>
                  </a:solidFill>
                  <a:latin typeface="Cambria Math"/>
                  <a:ea typeface="DejaVu Sans"/>
                </a:rPr>
                <a:t>Тел.: +7(81374)</a:t>
              </a:r>
              <a:r>
                <a:rPr b="1" lang="ru-RU" sz="1800" spc="-1" strike="noStrike">
                  <a:solidFill>
                    <a:srgbClr val="004d72"/>
                  </a:solidFill>
                  <a:latin typeface="Cambria Math"/>
                  <a:ea typeface="DejaVu Sans"/>
                </a:rPr>
                <a:t>3-27-06</a:t>
              </a: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2f5680"/>
                  </a:solidFill>
                  <a:latin typeface="Cambria Math"/>
                  <a:ea typeface="DejaVu Sans"/>
                </a:rPr>
                <a:t>E-mail: </a:t>
              </a:r>
              <a:r>
                <a:rPr b="0" lang="ru-RU" sz="1800" spc="-1" strike="noStrike" u="sng">
                  <a:solidFill>
                    <a:srgbClr val="0000ff"/>
                  </a:solidFill>
                  <a:uFillTx/>
                  <a:latin typeface="Cambria Math"/>
                  <a:ea typeface="DejaVu Sans"/>
                </a:rPr>
                <a:t>kadr-slancrb@mail.ru</a:t>
              </a: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</p:txBody>
        </p:sp>
        <p:pic>
          <p:nvPicPr>
            <p:cNvPr id="221" name="" descr=""/>
            <p:cNvPicPr/>
            <p:nvPr/>
          </p:nvPicPr>
          <p:blipFill>
            <a:blip r:embed="rId4"/>
            <a:stretch/>
          </p:blipFill>
          <p:spPr>
            <a:xfrm>
              <a:off x="1080000" y="1512000"/>
              <a:ext cx="692640" cy="695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" descr=""/>
            <p:cNvPicPr/>
            <p:nvPr/>
          </p:nvPicPr>
          <p:blipFill>
            <a:blip r:embed="rId5"/>
            <a:stretch/>
          </p:blipFill>
          <p:spPr>
            <a:xfrm>
              <a:off x="1224000" y="3312000"/>
              <a:ext cx="477720" cy="479520"/>
            </a:xfrm>
            <a:prstGeom prst="rect">
              <a:avLst/>
            </a:prstGeom>
            <a:ln>
              <a:noFill/>
            </a:ln>
          </p:spPr>
        </p:pic>
      </p:grpSp>
    </p:spTree>
  </p:cSld>
  <p:transition spd="slow"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" descr=""/>
          <p:cNvPicPr/>
          <p:nvPr/>
        </p:nvPicPr>
        <p:blipFill>
          <a:blip r:embed="rId1"/>
          <a:srcRect l="1392" t="0" r="982" b="0"/>
          <a:stretch/>
        </p:blipFill>
        <p:spPr>
          <a:xfrm>
            <a:off x="0" y="360"/>
            <a:ext cx="10071720" cy="5663160"/>
          </a:xfrm>
          <a:prstGeom prst="rect">
            <a:avLst/>
          </a:prstGeom>
          <a:ln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4438080" y="4331880"/>
            <a:ext cx="4914720" cy="1331640"/>
          </a:xfrm>
          <a:custGeom>
            <a:avLst/>
            <a:gdLst/>
            <a:ahLst/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2"/>
          <p:cNvSpPr/>
          <p:nvPr/>
        </p:nvSpPr>
        <p:spPr>
          <a:xfrm rot="10752000">
            <a:off x="-201600" y="-104040"/>
            <a:ext cx="4914720" cy="1331640"/>
          </a:xfrm>
          <a:custGeom>
            <a:avLst/>
            <a:gdLst/>
            <a:ahLst/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3"/>
          <p:cNvSpPr/>
          <p:nvPr/>
        </p:nvSpPr>
        <p:spPr>
          <a:xfrm>
            <a:off x="576000" y="303840"/>
            <a:ext cx="8920800" cy="90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4"/>
          <p:cNvSpPr/>
          <p:nvPr/>
        </p:nvSpPr>
        <p:spPr>
          <a:xfrm>
            <a:off x="1728000" y="2304000"/>
            <a:ext cx="669384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0e3c78"/>
                </a:solidFill>
                <a:latin typeface="Cambria Math"/>
                <a:ea typeface="DejaVu Sans"/>
              </a:rPr>
              <a:t>СПАСИБО ЗА ВНИМАНИЕ!</a:t>
            </a:r>
            <a:endParaRPr b="0" lang="ru-RU" sz="4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20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5" descr=""/>
          <p:cNvPicPr/>
          <p:nvPr/>
        </p:nvPicPr>
        <p:blipFill>
          <a:blip r:embed="rId1"/>
          <a:stretch/>
        </p:blipFill>
        <p:spPr>
          <a:xfrm>
            <a:off x="144000" y="129600"/>
            <a:ext cx="2013840" cy="1380240"/>
          </a:xfrm>
          <a:prstGeom prst="rect">
            <a:avLst/>
          </a:prstGeom>
          <a:ln>
            <a:noFill/>
          </a:ln>
        </p:spPr>
      </p:pic>
      <p:sp>
        <p:nvSpPr>
          <p:cNvPr id="50" name="CustomShape 1"/>
          <p:cNvSpPr/>
          <p:nvPr/>
        </p:nvSpPr>
        <p:spPr>
          <a:xfrm>
            <a:off x="1872000" y="326520"/>
            <a:ext cx="7264440" cy="10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Государственное бюджетное учреждение здравоохранения Ленинградской области «Сланцевская межрайонная больница»</a:t>
            </a:r>
            <a:endParaRPr b="0" lang="ru-RU" sz="2200" spc="-1" strike="noStrike">
              <a:latin typeface="Arial"/>
            </a:endParaRPr>
          </a:p>
        </p:txBody>
      </p:sp>
      <p:grpSp>
        <p:nvGrpSpPr>
          <p:cNvPr id="51" name="Group 2"/>
          <p:cNvGrpSpPr/>
          <p:nvPr/>
        </p:nvGrpSpPr>
        <p:grpSpPr>
          <a:xfrm>
            <a:off x="6984720" y="2806560"/>
            <a:ext cx="6186600" cy="5687280"/>
            <a:chOff x="6984720" y="2806560"/>
            <a:chExt cx="6186600" cy="5687280"/>
          </a:xfrm>
        </p:grpSpPr>
        <p:sp>
          <p:nvSpPr>
            <p:cNvPr id="52" name="CustomShape 3"/>
            <p:cNvSpPr/>
            <p:nvPr/>
          </p:nvSpPr>
          <p:spPr>
            <a:xfrm rot="3130200">
              <a:off x="8452800" y="329580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" name="CustomShape 4"/>
            <p:cNvSpPr/>
            <p:nvPr/>
          </p:nvSpPr>
          <p:spPr>
            <a:xfrm rot="3130200">
              <a:off x="8028720" y="346104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" name="CustomShape 5"/>
            <p:cNvSpPr/>
            <p:nvPr/>
          </p:nvSpPr>
          <p:spPr>
            <a:xfrm rot="3130200">
              <a:off x="8523000" y="370188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55" name="Graphic 9" descr=""/>
          <p:cNvPicPr/>
          <p:nvPr/>
        </p:nvPicPr>
        <p:blipFill>
          <a:blip r:embed="rId2"/>
          <a:srcRect l="0" t="58588" r="12985" b="0"/>
          <a:stretch/>
        </p:blipFill>
        <p:spPr>
          <a:xfrm>
            <a:off x="7484040" y="4564800"/>
            <a:ext cx="1873080" cy="828360"/>
          </a:xfrm>
          <a:prstGeom prst="rect">
            <a:avLst/>
          </a:prstGeom>
          <a:ln>
            <a:noFill/>
          </a:ln>
        </p:spPr>
      </p:pic>
      <p:sp>
        <p:nvSpPr>
          <p:cNvPr id="56" name="CustomShape 6"/>
          <p:cNvSpPr/>
          <p:nvPr/>
        </p:nvSpPr>
        <p:spPr>
          <a:xfrm>
            <a:off x="4968000" y="1656000"/>
            <a:ext cx="4672800" cy="200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08000" indent="216000">
              <a:lnSpc>
                <a:spcPct val="100000"/>
              </a:lnSpc>
            </a:pPr>
            <a:r>
              <a:rPr b="1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Сланцевская межрайонная больница</a:t>
            </a: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 – многопрофильное государственное бюджетное учреждение здравоохранения, оказывающее на высоком уровне медицинскую помощь населению района, где проживает более 44 тыс. человек.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7" name="CustomShape 7"/>
          <p:cNvSpPr/>
          <p:nvPr/>
        </p:nvSpPr>
        <p:spPr>
          <a:xfrm>
            <a:off x="5112000" y="3806640"/>
            <a:ext cx="381384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    </a:t>
            </a:r>
            <a:r>
              <a:rPr b="0" lang="ru-RU" sz="1800" spc="-1" strike="noStrike">
                <a:solidFill>
                  <a:srgbClr val="0d3b55"/>
                </a:solidFill>
                <a:latin typeface="Cambria Math"/>
                <a:ea typeface="Calibri"/>
              </a:rPr>
              <a:t>В ГБУЗ ЛО «Сланцевская МБ» постоянно расширяются медицинские услуги населению, активно приобретается современное оборудование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3"/>
          <a:srcRect l="1622" t="0" r="1070" b="1147"/>
          <a:stretch/>
        </p:blipFill>
        <p:spPr>
          <a:xfrm>
            <a:off x="581760" y="1584360"/>
            <a:ext cx="3880440" cy="359784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sp>
        <p:nvSpPr>
          <p:cNvPr id="59" name="CustomShape 8"/>
          <p:cNvSpPr/>
          <p:nvPr/>
        </p:nvSpPr>
        <p:spPr>
          <a:xfrm>
            <a:off x="1369440" y="5256360"/>
            <a:ext cx="251820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e3c78"/>
                </a:solidFill>
                <a:latin typeface="Cambria Math"/>
                <a:ea typeface="DejaVu Sans"/>
              </a:rPr>
              <a:t>Здание взрослой поликлиники</a:t>
            </a:r>
            <a:endParaRPr b="0" lang="ru-RU" sz="13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1"/>
          <p:cNvGrpSpPr/>
          <p:nvPr/>
        </p:nvGrpSpPr>
        <p:grpSpPr>
          <a:xfrm>
            <a:off x="-2835360" y="-2886480"/>
            <a:ext cx="6186600" cy="5687280"/>
            <a:chOff x="-2835360" y="-2886480"/>
            <a:chExt cx="6186600" cy="5687280"/>
          </a:xfrm>
        </p:grpSpPr>
        <p:sp>
          <p:nvSpPr>
            <p:cNvPr id="61" name="CustomShape 2"/>
            <p:cNvSpPr/>
            <p:nvPr/>
          </p:nvSpPr>
          <p:spPr>
            <a:xfrm rot="3130200">
              <a:off x="-1366920" y="-239688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" name="CustomShape 3"/>
            <p:cNvSpPr/>
            <p:nvPr/>
          </p:nvSpPr>
          <p:spPr>
            <a:xfrm rot="3130200">
              <a:off x="-1791000" y="-223164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" name="CustomShape 4"/>
            <p:cNvSpPr/>
            <p:nvPr/>
          </p:nvSpPr>
          <p:spPr>
            <a:xfrm rot="3130200">
              <a:off x="-1296720" y="-199080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4" name="Graphic 9" descr=""/>
          <p:cNvPicPr/>
          <p:nvPr/>
        </p:nvPicPr>
        <p:blipFill>
          <a:blip r:embed="rId1"/>
          <a:srcRect l="0" t="58588" r="12985" b="0"/>
          <a:stretch/>
        </p:blipFill>
        <p:spPr>
          <a:xfrm>
            <a:off x="751320" y="426240"/>
            <a:ext cx="1873080" cy="828360"/>
          </a:xfrm>
          <a:prstGeom prst="rect">
            <a:avLst/>
          </a:prstGeom>
          <a:ln>
            <a:noFill/>
          </a:ln>
        </p:spPr>
      </p:pic>
      <p:grpSp>
        <p:nvGrpSpPr>
          <p:cNvPr id="65" name="Group 5"/>
          <p:cNvGrpSpPr/>
          <p:nvPr/>
        </p:nvGrpSpPr>
        <p:grpSpPr>
          <a:xfrm>
            <a:off x="6984720" y="2806560"/>
            <a:ext cx="6186600" cy="5687280"/>
            <a:chOff x="6984720" y="2806560"/>
            <a:chExt cx="6186600" cy="5687280"/>
          </a:xfrm>
        </p:grpSpPr>
        <p:sp>
          <p:nvSpPr>
            <p:cNvPr id="66" name="CustomShape 6"/>
            <p:cNvSpPr/>
            <p:nvPr/>
          </p:nvSpPr>
          <p:spPr>
            <a:xfrm rot="3130200">
              <a:off x="8452800" y="329580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CustomShape 7"/>
            <p:cNvSpPr/>
            <p:nvPr/>
          </p:nvSpPr>
          <p:spPr>
            <a:xfrm rot="3130200">
              <a:off x="8028720" y="346104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CustomShape 8"/>
            <p:cNvSpPr/>
            <p:nvPr/>
          </p:nvSpPr>
          <p:spPr>
            <a:xfrm rot="3130200">
              <a:off x="8523000" y="370188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9" name="Graphic 9" descr=""/>
          <p:cNvPicPr/>
          <p:nvPr/>
        </p:nvPicPr>
        <p:blipFill>
          <a:blip r:embed="rId2"/>
          <a:srcRect l="0" t="58588" r="12985" b="0"/>
          <a:stretch/>
        </p:blipFill>
        <p:spPr>
          <a:xfrm>
            <a:off x="7484040" y="4564800"/>
            <a:ext cx="1873080" cy="828360"/>
          </a:xfrm>
          <a:prstGeom prst="rect">
            <a:avLst/>
          </a:prstGeom>
          <a:ln>
            <a:noFill/>
          </a:ln>
        </p:spPr>
      </p:pic>
      <p:sp>
        <p:nvSpPr>
          <p:cNvPr id="70" name="CustomShape 9"/>
          <p:cNvSpPr/>
          <p:nvPr/>
        </p:nvSpPr>
        <p:spPr>
          <a:xfrm>
            <a:off x="2736000" y="151200"/>
            <a:ext cx="46728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ГБУЗ ЛО «Сланцевская мб» 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3"/>
          <a:srcRect l="9135" t="7948" r="1775" b="0"/>
          <a:stretch/>
        </p:blipFill>
        <p:spPr>
          <a:xfrm>
            <a:off x="289440" y="936000"/>
            <a:ext cx="3382560" cy="3168000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sp>
        <p:nvSpPr>
          <p:cNvPr id="72" name="CustomShape 10"/>
          <p:cNvSpPr/>
          <p:nvPr/>
        </p:nvSpPr>
        <p:spPr>
          <a:xfrm>
            <a:off x="432000" y="4212360"/>
            <a:ext cx="2734200" cy="6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300" spc="-1" strike="noStrike">
                <a:solidFill>
                  <a:srgbClr val="0e3c78"/>
                </a:solidFill>
                <a:latin typeface="Cambria Math"/>
                <a:ea typeface="DejaVu Sans"/>
              </a:rPr>
              <a:t>Стационарный рентгенодиагностический  комплекс "Ренекс"</a:t>
            </a:r>
            <a:endParaRPr b="0" lang="ru-RU" sz="1300" spc="-1" strike="noStrike"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4"/>
          <a:srcRect l="0" t="0" r="0" b="6983"/>
          <a:stretch/>
        </p:blipFill>
        <p:spPr>
          <a:xfrm>
            <a:off x="2916360" y="1224000"/>
            <a:ext cx="3059640" cy="3417840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sp>
        <p:nvSpPr>
          <p:cNvPr id="74" name="CustomShape 11"/>
          <p:cNvSpPr/>
          <p:nvPr/>
        </p:nvSpPr>
        <p:spPr>
          <a:xfrm>
            <a:off x="3096000" y="4752000"/>
            <a:ext cx="2734200" cy="4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300" spc="-1" strike="noStrike">
                <a:solidFill>
                  <a:srgbClr val="0e3c78"/>
                </a:solidFill>
                <a:latin typeface="Cambria Math"/>
                <a:ea typeface="DejaVu Sans"/>
              </a:rPr>
              <a:t> </a:t>
            </a:r>
            <a:r>
              <a:rPr b="1" lang="ru-RU" sz="1300" spc="-1" strike="noStrike">
                <a:solidFill>
                  <a:srgbClr val="0e3c78"/>
                </a:solidFill>
                <a:latin typeface="Cambria Math"/>
                <a:ea typeface="DejaVu Sans"/>
              </a:rPr>
              <a:t>Наркозно-дыхательный аппарат </a:t>
            </a:r>
            <a:r>
              <a:rPr b="1" lang="ru-RU" sz="1300" spc="-1" strike="noStrike">
                <a:solidFill>
                  <a:srgbClr val="0e3c78"/>
                </a:solidFill>
                <a:latin typeface="Cambria Math"/>
                <a:ea typeface="DejaVu Sans"/>
              </a:rPr>
              <a:t>WATO EX-65 Pro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75" name="CustomShape 12"/>
          <p:cNvSpPr/>
          <p:nvPr/>
        </p:nvSpPr>
        <p:spPr>
          <a:xfrm>
            <a:off x="6192000" y="802440"/>
            <a:ext cx="3744000" cy="44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700" spc="-1" strike="noStrike">
                <a:solidFill>
                  <a:srgbClr val="0d3b55"/>
                </a:solidFill>
                <a:latin typeface="Cambria Math"/>
                <a:ea typeface="Calibri"/>
              </a:rPr>
              <a:t>В ГБУЗ ЛО «Сланцевская МБ» есть все оборудование, которое должно быть на уровне районной больницы, но для повышения качества оказания медицинских услуг населению города и района больница </a:t>
            </a:r>
            <a:r>
              <a:rPr b="1" lang="ru-RU" sz="1700" spc="-1" strike="noStrike">
                <a:solidFill>
                  <a:srgbClr val="0d3b55"/>
                </a:solidFill>
                <a:latin typeface="Cambria Math"/>
                <a:ea typeface="Calibri"/>
              </a:rPr>
              <a:t>продолжает оснащать отделения и другие подразделения новым оборудованием.</a:t>
            </a:r>
            <a:br/>
            <a:br/>
            <a:r>
              <a:rPr b="0" lang="ru-RU" sz="1700" spc="-1" strike="noStrike">
                <a:solidFill>
                  <a:srgbClr val="0d3b55"/>
                </a:solidFill>
                <a:latin typeface="Cambria Math"/>
                <a:ea typeface="Calibri"/>
              </a:rPr>
              <a:t>В 2025 году в рамках программы «Модернизация первичного звена здравоохранения» уже был приобретен и установлен новый цифровой рентгенодиагно-стический комплекс, а также наркозно-дыхательный аппарат</a:t>
            </a:r>
            <a:endParaRPr b="0" lang="ru-RU" sz="17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438080" y="4331880"/>
            <a:ext cx="4914720" cy="1331640"/>
          </a:xfrm>
          <a:custGeom>
            <a:avLst/>
            <a:gdLst/>
            <a:ahLst/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7" name="Group 2"/>
          <p:cNvGrpSpPr/>
          <p:nvPr/>
        </p:nvGrpSpPr>
        <p:grpSpPr>
          <a:xfrm>
            <a:off x="1658520" y="-3489840"/>
            <a:ext cx="11143440" cy="12335040"/>
            <a:chOff x="1658520" y="-3489840"/>
            <a:chExt cx="11143440" cy="12335040"/>
          </a:xfrm>
        </p:grpSpPr>
        <p:sp>
          <p:nvSpPr>
            <p:cNvPr id="78" name="CustomShape 3"/>
            <p:cNvSpPr/>
            <p:nvPr/>
          </p:nvSpPr>
          <p:spPr>
            <a:xfrm rot="9438000">
              <a:off x="3253320" y="-1993680"/>
              <a:ext cx="7494120" cy="977148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CustomShape 4"/>
            <p:cNvSpPr/>
            <p:nvPr/>
          </p:nvSpPr>
          <p:spPr>
            <a:xfrm rot="9438600">
              <a:off x="4317480" y="-2493720"/>
              <a:ext cx="6994800" cy="91267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CustomShape 5"/>
            <p:cNvSpPr/>
            <p:nvPr/>
          </p:nvSpPr>
          <p:spPr>
            <a:xfrm rot="9438000">
              <a:off x="4421520" y="-1685160"/>
              <a:ext cx="6094080" cy="948384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1" name="CustomShape 6"/>
          <p:cNvSpPr/>
          <p:nvPr/>
        </p:nvSpPr>
        <p:spPr>
          <a:xfrm>
            <a:off x="4973400" y="792000"/>
            <a:ext cx="4744800" cy="419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</a:pPr>
            <a:r>
              <a:rPr b="0" lang="ru-RU" sz="1700" spc="-1" strike="noStrike">
                <a:solidFill>
                  <a:srgbClr val="03364f"/>
                </a:solidFill>
                <a:latin typeface="Cambria Math"/>
                <a:ea typeface="DejaVu Sans"/>
              </a:rPr>
              <a:t>В состав больницы входят отделение скорой медицинской помощи, женская консультация, взрослая, детская и стоматологическая поликлиники, 2 врачебных амбулатории и 5 фельдшерско-акушерских пунктов. Работают рентгеновское, физиотерапевтическое,  диагностическое отделения и лаборатория. </a:t>
            </a:r>
            <a:endParaRPr b="0" lang="ru-RU" sz="17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</a:pPr>
            <a:r>
              <a:rPr b="0" lang="ru-RU" sz="1700" spc="-1" strike="noStrike">
                <a:solidFill>
                  <a:srgbClr val="03364f"/>
                </a:solidFill>
                <a:latin typeface="Cambria Math"/>
                <a:ea typeface="DejaVu Sans"/>
              </a:rPr>
              <a:t>В амбулаторно-поликлинической службе ведут прием врачи по </a:t>
            </a:r>
            <a:r>
              <a:rPr b="1" lang="ru-RU" sz="1700" spc="-1" strike="noStrike">
                <a:solidFill>
                  <a:srgbClr val="03364f"/>
                </a:solidFill>
                <a:latin typeface="Cambria Math"/>
                <a:ea typeface="DejaVu Sans"/>
              </a:rPr>
              <a:t>30 специальностям.</a:t>
            </a:r>
            <a:r>
              <a:rPr b="0" lang="ru-RU" sz="1700" spc="-1" strike="noStrike">
                <a:solidFill>
                  <a:srgbClr val="03364f"/>
                </a:solidFill>
                <a:latin typeface="Cambria Math"/>
                <a:ea typeface="DejaVu Sans"/>
              </a:rPr>
              <a:t> Работает дневной стационар при поликлинике на 23 койки, в районной больнице развернуто 235 коек. Открыто отделение дневного пребывания больных в стационаре терапевтического, травматолого-ортопедического и хирургического профиля.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82" name="CustomShape 7"/>
          <p:cNvSpPr/>
          <p:nvPr/>
        </p:nvSpPr>
        <p:spPr>
          <a:xfrm>
            <a:off x="2736000" y="72000"/>
            <a:ext cx="46728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ГБУЗ ЛО «Сланцевская мб» 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rcRect l="0" t="0" r="0" b="2951"/>
          <a:stretch/>
        </p:blipFill>
        <p:spPr>
          <a:xfrm>
            <a:off x="648000" y="597600"/>
            <a:ext cx="3597840" cy="235296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pic>
        <p:nvPicPr>
          <p:cNvPr id="84" name="" descr=""/>
          <p:cNvPicPr/>
          <p:nvPr/>
        </p:nvPicPr>
        <p:blipFill>
          <a:blip r:embed="rId2"/>
          <a:srcRect l="19335" t="13678" r="24967" b="22848"/>
          <a:stretch/>
        </p:blipFill>
        <p:spPr>
          <a:xfrm>
            <a:off x="659520" y="3312000"/>
            <a:ext cx="3586320" cy="194148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sp>
        <p:nvSpPr>
          <p:cNvPr id="85" name="CustomShape 8"/>
          <p:cNvSpPr/>
          <p:nvPr/>
        </p:nvSpPr>
        <p:spPr>
          <a:xfrm>
            <a:off x="1306800" y="2982600"/>
            <a:ext cx="258660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e3c78"/>
                </a:solidFill>
                <a:latin typeface="Cambria Math"/>
                <a:ea typeface="DejaVu Sans"/>
              </a:rPr>
              <a:t>Здание детской поликлиники</a:t>
            </a:r>
            <a:endParaRPr b="0" lang="ru-RU" sz="1300" spc="-1" strike="noStrike">
              <a:latin typeface="Arial"/>
            </a:endParaRPr>
          </a:p>
        </p:txBody>
      </p:sp>
      <p:sp>
        <p:nvSpPr>
          <p:cNvPr id="86" name="CustomShape 9"/>
          <p:cNvSpPr/>
          <p:nvPr/>
        </p:nvSpPr>
        <p:spPr>
          <a:xfrm>
            <a:off x="795600" y="5328000"/>
            <a:ext cx="402660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e3c78"/>
                </a:solidFill>
                <a:latin typeface="Cambria Math"/>
                <a:ea typeface="DejaVu Sans"/>
              </a:rPr>
              <a:t>Здание Выскатской врачебной амбулатории</a:t>
            </a:r>
            <a:endParaRPr b="0" lang="ru-RU" sz="13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438080" y="4331880"/>
            <a:ext cx="4914720" cy="1331640"/>
          </a:xfrm>
          <a:custGeom>
            <a:avLst/>
            <a:gdLst/>
            <a:ahLst/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8" name="Group 2"/>
          <p:cNvGrpSpPr/>
          <p:nvPr/>
        </p:nvGrpSpPr>
        <p:grpSpPr>
          <a:xfrm>
            <a:off x="1658520" y="-3489840"/>
            <a:ext cx="11143440" cy="12335040"/>
            <a:chOff x="1658520" y="-3489840"/>
            <a:chExt cx="11143440" cy="12335040"/>
          </a:xfrm>
        </p:grpSpPr>
        <p:sp>
          <p:nvSpPr>
            <p:cNvPr id="89" name="CustomShape 3"/>
            <p:cNvSpPr/>
            <p:nvPr/>
          </p:nvSpPr>
          <p:spPr>
            <a:xfrm rot="9438000">
              <a:off x="3253320" y="-1993680"/>
              <a:ext cx="7494120" cy="977148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4"/>
            <p:cNvSpPr/>
            <p:nvPr/>
          </p:nvSpPr>
          <p:spPr>
            <a:xfrm rot="9438600">
              <a:off x="4317480" y="-2493720"/>
              <a:ext cx="6994800" cy="91267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CustomShape 5"/>
            <p:cNvSpPr/>
            <p:nvPr/>
          </p:nvSpPr>
          <p:spPr>
            <a:xfrm rot="9438000">
              <a:off x="4421520" y="-1685160"/>
              <a:ext cx="6094080" cy="948384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2" name="CustomShape 6"/>
          <p:cNvSpPr/>
          <p:nvPr/>
        </p:nvSpPr>
        <p:spPr>
          <a:xfrm>
            <a:off x="2736000" y="151200"/>
            <a:ext cx="46728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ГБУЗ ЛО «Сланцевская мб» 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93" name="Picture 4" descr=""/>
          <p:cNvPicPr/>
          <p:nvPr/>
        </p:nvPicPr>
        <p:blipFill>
          <a:blip r:embed="rId1"/>
          <a:stretch/>
        </p:blipFill>
        <p:spPr>
          <a:xfrm rot="127200">
            <a:off x="431280" y="936720"/>
            <a:ext cx="4523400" cy="316584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pic>
        <p:nvPicPr>
          <p:cNvPr id="94" name="Picture 3" descr=""/>
          <p:cNvPicPr/>
          <p:nvPr/>
        </p:nvPicPr>
        <p:blipFill>
          <a:blip r:embed="rId2"/>
          <a:stretch/>
        </p:blipFill>
        <p:spPr>
          <a:xfrm rot="21529800">
            <a:off x="4630680" y="1901880"/>
            <a:ext cx="4533840" cy="333864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pic>
        <p:nvPicPr>
          <p:cNvPr id="95" name="" descr=""/>
          <p:cNvPicPr/>
          <p:nvPr/>
        </p:nvPicPr>
        <p:blipFill>
          <a:blip r:embed="rId3"/>
          <a:stretch/>
        </p:blipFill>
        <p:spPr>
          <a:xfrm>
            <a:off x="6480000" y="1788480"/>
            <a:ext cx="719640" cy="58608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4"/>
          <a:stretch/>
        </p:blipFill>
        <p:spPr>
          <a:xfrm>
            <a:off x="2230920" y="780480"/>
            <a:ext cx="719640" cy="5860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4438080" y="4331880"/>
            <a:ext cx="4914720" cy="1331640"/>
          </a:xfrm>
          <a:custGeom>
            <a:avLst/>
            <a:gdLst/>
            <a:ahLst/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8" name="Group 2"/>
          <p:cNvGrpSpPr/>
          <p:nvPr/>
        </p:nvGrpSpPr>
        <p:grpSpPr>
          <a:xfrm>
            <a:off x="1658520" y="-3489840"/>
            <a:ext cx="11143440" cy="12335040"/>
            <a:chOff x="1658520" y="-3489840"/>
            <a:chExt cx="11143440" cy="12335040"/>
          </a:xfrm>
        </p:grpSpPr>
        <p:sp>
          <p:nvSpPr>
            <p:cNvPr id="99" name="CustomShape 3"/>
            <p:cNvSpPr/>
            <p:nvPr/>
          </p:nvSpPr>
          <p:spPr>
            <a:xfrm rot="9438000">
              <a:off x="3253320" y="-1993680"/>
              <a:ext cx="7494120" cy="977148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" name="CustomShape 4"/>
            <p:cNvSpPr/>
            <p:nvPr/>
          </p:nvSpPr>
          <p:spPr>
            <a:xfrm rot="9438600">
              <a:off x="4317480" y="-2493720"/>
              <a:ext cx="6994800" cy="91267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" name="CustomShape 5"/>
            <p:cNvSpPr/>
            <p:nvPr/>
          </p:nvSpPr>
          <p:spPr>
            <a:xfrm rot="9438000">
              <a:off x="4421520" y="-1685160"/>
              <a:ext cx="6094080" cy="948384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2" name="CustomShape 6"/>
          <p:cNvSpPr/>
          <p:nvPr/>
        </p:nvSpPr>
        <p:spPr>
          <a:xfrm>
            <a:off x="2736000" y="151200"/>
            <a:ext cx="46728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ГБУЗ ЛО «Сланцевская мб» 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03" name="Picture 6" descr=""/>
          <p:cNvPicPr/>
          <p:nvPr/>
        </p:nvPicPr>
        <p:blipFill>
          <a:blip r:embed="rId1"/>
          <a:srcRect l="0" t="13223" r="0" b="0"/>
          <a:stretch/>
        </p:blipFill>
        <p:spPr>
          <a:xfrm rot="77400">
            <a:off x="471240" y="2280960"/>
            <a:ext cx="4534560" cy="295056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pic>
        <p:nvPicPr>
          <p:cNvPr id="104" name="Picture 4" descr=""/>
          <p:cNvPicPr/>
          <p:nvPr/>
        </p:nvPicPr>
        <p:blipFill>
          <a:blip r:embed="rId2"/>
          <a:stretch/>
        </p:blipFill>
        <p:spPr>
          <a:xfrm rot="21543600">
            <a:off x="4260960" y="762120"/>
            <a:ext cx="5145480" cy="295056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pic>
        <p:nvPicPr>
          <p:cNvPr id="105" name="" descr=""/>
          <p:cNvPicPr/>
          <p:nvPr/>
        </p:nvPicPr>
        <p:blipFill>
          <a:blip r:embed="rId3"/>
          <a:stretch/>
        </p:blipFill>
        <p:spPr>
          <a:xfrm>
            <a:off x="6408000" y="648000"/>
            <a:ext cx="719640" cy="586080"/>
          </a:xfrm>
          <a:prstGeom prst="rect">
            <a:avLst/>
          </a:prstGeom>
          <a:ln>
            <a:noFill/>
          </a:ln>
        </p:spPr>
      </p:pic>
      <p:pic>
        <p:nvPicPr>
          <p:cNvPr id="106" name="" descr=""/>
          <p:cNvPicPr/>
          <p:nvPr/>
        </p:nvPicPr>
        <p:blipFill>
          <a:blip r:embed="rId4"/>
          <a:stretch/>
        </p:blipFill>
        <p:spPr>
          <a:xfrm>
            <a:off x="2446920" y="2148480"/>
            <a:ext cx="719640" cy="5860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438080" y="4331880"/>
            <a:ext cx="4914720" cy="1331640"/>
          </a:xfrm>
          <a:custGeom>
            <a:avLst/>
            <a:gdLst/>
            <a:ahLst/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8" name="Group 2"/>
          <p:cNvGrpSpPr/>
          <p:nvPr/>
        </p:nvGrpSpPr>
        <p:grpSpPr>
          <a:xfrm>
            <a:off x="1658520" y="-3489840"/>
            <a:ext cx="11143440" cy="12335040"/>
            <a:chOff x="1658520" y="-3489840"/>
            <a:chExt cx="11143440" cy="12335040"/>
          </a:xfrm>
        </p:grpSpPr>
        <p:sp>
          <p:nvSpPr>
            <p:cNvPr id="109" name="CustomShape 3"/>
            <p:cNvSpPr/>
            <p:nvPr/>
          </p:nvSpPr>
          <p:spPr>
            <a:xfrm rot="9438000">
              <a:off x="3253320" y="-1993680"/>
              <a:ext cx="7494120" cy="977148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" name="CustomShape 4"/>
            <p:cNvSpPr/>
            <p:nvPr/>
          </p:nvSpPr>
          <p:spPr>
            <a:xfrm rot="9438600">
              <a:off x="4317480" y="-2493720"/>
              <a:ext cx="6994800" cy="91267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" name="CustomShape 5"/>
            <p:cNvSpPr/>
            <p:nvPr/>
          </p:nvSpPr>
          <p:spPr>
            <a:xfrm rot="9438000">
              <a:off x="4421520" y="-1685160"/>
              <a:ext cx="6094080" cy="948384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2" name="CustomShape 6"/>
          <p:cNvSpPr/>
          <p:nvPr/>
        </p:nvSpPr>
        <p:spPr>
          <a:xfrm>
            <a:off x="2736000" y="151200"/>
            <a:ext cx="46728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ГБУЗ ЛО «Сланцевская мб» 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13" name="Picture 12" descr=""/>
          <p:cNvPicPr/>
          <p:nvPr/>
        </p:nvPicPr>
        <p:blipFill>
          <a:blip r:embed="rId1"/>
          <a:stretch/>
        </p:blipFill>
        <p:spPr>
          <a:xfrm rot="55200">
            <a:off x="397800" y="936360"/>
            <a:ext cx="4510080" cy="338220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pic>
        <p:nvPicPr>
          <p:cNvPr id="114" name="Picture 7" descr=""/>
          <p:cNvPicPr/>
          <p:nvPr/>
        </p:nvPicPr>
        <p:blipFill>
          <a:blip r:embed="rId2"/>
          <a:stretch/>
        </p:blipFill>
        <p:spPr>
          <a:xfrm rot="21516000">
            <a:off x="4632480" y="1740600"/>
            <a:ext cx="4798080" cy="359820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pic>
        <p:nvPicPr>
          <p:cNvPr id="115" name="" descr=""/>
          <p:cNvPicPr/>
          <p:nvPr/>
        </p:nvPicPr>
        <p:blipFill>
          <a:blip r:embed="rId3"/>
          <a:stretch/>
        </p:blipFill>
        <p:spPr>
          <a:xfrm>
            <a:off x="2232000" y="852480"/>
            <a:ext cx="719640" cy="58608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4"/>
          <a:stretch/>
        </p:blipFill>
        <p:spPr>
          <a:xfrm>
            <a:off x="6622920" y="1584000"/>
            <a:ext cx="719640" cy="5860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" descr=""/>
          <p:cNvPicPr/>
          <p:nvPr/>
        </p:nvPicPr>
        <p:blipFill>
          <a:blip r:embed="rId1"/>
          <a:srcRect l="22234" t="2474" r="0" b="0"/>
          <a:stretch/>
        </p:blipFill>
        <p:spPr>
          <a:xfrm>
            <a:off x="0" y="0"/>
            <a:ext cx="3920760" cy="287820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2"/>
          <a:srcRect l="0" t="7246" r="0" b="0"/>
          <a:stretch/>
        </p:blipFill>
        <p:spPr>
          <a:xfrm>
            <a:off x="0" y="2664000"/>
            <a:ext cx="5038200" cy="302256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4438080" y="4331880"/>
            <a:ext cx="4914720" cy="1331640"/>
          </a:xfrm>
          <a:custGeom>
            <a:avLst/>
            <a:gdLst/>
            <a:ahLst/>
            <a:rect l="l" t="t" r="r" b="b"/>
            <a:pathLst>
              <a:path w="4922532" h="1339642">
                <a:moveTo>
                  <a:pt x="1194551" y="1329523"/>
                </a:moveTo>
                <a:lnTo>
                  <a:pt x="1293219" y="1339642"/>
                </a:lnTo>
                <a:lnTo>
                  <a:pt x="1094723" y="1339642"/>
                </a:lnTo>
                <a:lnTo>
                  <a:pt x="1112640" y="1335851"/>
                </a:lnTo>
                <a:cubicBezTo>
                  <a:pt x="1139351" y="1332011"/>
                  <a:pt x="1166711" y="1329868"/>
                  <a:pt x="1194551" y="1329523"/>
                </a:cubicBezTo>
                <a:close/>
                <a:moveTo>
                  <a:pt x="3345034" y="1313266"/>
                </a:moveTo>
                <a:cubicBezTo>
                  <a:pt x="3412853" y="1307706"/>
                  <a:pt x="3478886" y="1312853"/>
                  <a:pt x="3543634" y="1335346"/>
                </a:cubicBezTo>
                <a:lnTo>
                  <a:pt x="3553900" y="1339642"/>
                </a:lnTo>
                <a:lnTo>
                  <a:pt x="3198665" y="1339642"/>
                </a:lnTo>
                <a:lnTo>
                  <a:pt x="3241903" y="1328804"/>
                </a:lnTo>
                <a:cubicBezTo>
                  <a:pt x="3276769" y="1321502"/>
                  <a:pt x="3311125" y="1316046"/>
                  <a:pt x="3345034" y="1313266"/>
                </a:cubicBezTo>
                <a:close/>
                <a:moveTo>
                  <a:pt x="2284850" y="1271627"/>
                </a:moveTo>
                <a:cubicBezTo>
                  <a:pt x="2397374" y="1263987"/>
                  <a:pt x="2510580" y="1301723"/>
                  <a:pt x="2621944" y="1337813"/>
                </a:cubicBezTo>
                <a:lnTo>
                  <a:pt x="2627692" y="1339642"/>
                </a:lnTo>
                <a:lnTo>
                  <a:pt x="2478918" y="1339642"/>
                </a:lnTo>
                <a:lnTo>
                  <a:pt x="2447337" y="1330927"/>
                </a:lnTo>
                <a:cubicBezTo>
                  <a:pt x="2394646" y="1318510"/>
                  <a:pt x="2342803" y="1311413"/>
                  <a:pt x="2291720" y="1314643"/>
                </a:cubicBezTo>
                <a:cubicBezTo>
                  <a:pt x="2261070" y="1316582"/>
                  <a:pt x="2230694" y="1322239"/>
                  <a:pt x="2200574" y="1332695"/>
                </a:cubicBezTo>
                <a:lnTo>
                  <a:pt x="2184479" y="1339642"/>
                </a:lnTo>
                <a:lnTo>
                  <a:pt x="2091552" y="1339642"/>
                </a:lnTo>
                <a:lnTo>
                  <a:pt x="2133585" y="1313793"/>
                </a:lnTo>
                <a:cubicBezTo>
                  <a:pt x="2183717" y="1287693"/>
                  <a:pt x="2234214" y="1275066"/>
                  <a:pt x="2284850" y="1271627"/>
                </a:cubicBezTo>
                <a:close/>
                <a:moveTo>
                  <a:pt x="2273963" y="1130538"/>
                </a:moveTo>
                <a:cubicBezTo>
                  <a:pt x="2392153" y="1122074"/>
                  <a:pt x="2511029" y="1161338"/>
                  <a:pt x="2627396" y="1199560"/>
                </a:cubicBezTo>
                <a:cubicBezTo>
                  <a:pt x="2775227" y="1248217"/>
                  <a:pt x="2914657" y="1294249"/>
                  <a:pt x="3052737" y="1252036"/>
                </a:cubicBezTo>
                <a:cubicBezTo>
                  <a:pt x="3325638" y="1167834"/>
                  <a:pt x="3565964" y="1093491"/>
                  <a:pt x="3795932" y="1327573"/>
                </a:cubicBezTo>
                <a:lnTo>
                  <a:pt x="3806715" y="1339642"/>
                </a:lnTo>
                <a:lnTo>
                  <a:pt x="3741683" y="1339642"/>
                </a:lnTo>
                <a:lnTo>
                  <a:pt x="3728197" y="1326702"/>
                </a:lnTo>
                <a:cubicBezTo>
                  <a:pt x="3541120" y="1164261"/>
                  <a:pt x="3344178" y="1211577"/>
                  <a:pt x="3067984" y="1297010"/>
                </a:cubicBezTo>
                <a:cubicBezTo>
                  <a:pt x="2915602" y="1343764"/>
                  <a:pt x="2762908" y="1292225"/>
                  <a:pt x="2614311" y="1244156"/>
                </a:cubicBezTo>
                <a:cubicBezTo>
                  <a:pt x="2499771" y="1206522"/>
                  <a:pt x="2389184" y="1170073"/>
                  <a:pt x="2281701" y="1177131"/>
                </a:cubicBezTo>
                <a:cubicBezTo>
                  <a:pt x="2217209" y="1181365"/>
                  <a:pt x="2153838" y="1201263"/>
                  <a:pt x="2091397" y="1245965"/>
                </a:cubicBezTo>
                <a:cubicBezTo>
                  <a:pt x="2067075" y="1264874"/>
                  <a:pt x="2044178" y="1285482"/>
                  <a:pt x="2022868" y="1307614"/>
                </a:cubicBezTo>
                <a:lnTo>
                  <a:pt x="1996178" y="1339642"/>
                </a:lnTo>
                <a:lnTo>
                  <a:pt x="1936855" y="1339642"/>
                </a:lnTo>
                <a:lnTo>
                  <a:pt x="1989751" y="1274719"/>
                </a:lnTo>
                <a:cubicBezTo>
                  <a:pt x="2012371" y="1250734"/>
                  <a:pt x="2036732" y="1228381"/>
                  <a:pt x="2062650" y="1207855"/>
                </a:cubicBezTo>
                <a:cubicBezTo>
                  <a:pt x="2132380" y="1157877"/>
                  <a:pt x="2203046" y="1135617"/>
                  <a:pt x="2273963" y="1130538"/>
                </a:cubicBezTo>
                <a:close/>
                <a:moveTo>
                  <a:pt x="2260351" y="987304"/>
                </a:moveTo>
                <a:cubicBezTo>
                  <a:pt x="2384026" y="978280"/>
                  <a:pt x="2508503" y="1019301"/>
                  <a:pt x="2630480" y="1059654"/>
                </a:cubicBezTo>
                <a:cubicBezTo>
                  <a:pt x="2785501" y="1110396"/>
                  <a:pt x="2931571" y="1158683"/>
                  <a:pt x="3077150" y="1113952"/>
                </a:cubicBezTo>
                <a:cubicBezTo>
                  <a:pt x="3403723" y="1012383"/>
                  <a:pt x="3685468" y="924454"/>
                  <a:pt x="3957662" y="1317159"/>
                </a:cubicBezTo>
                <a:lnTo>
                  <a:pt x="3970831" y="1339642"/>
                </a:lnTo>
                <a:lnTo>
                  <a:pt x="3916741" y="1339642"/>
                </a:lnTo>
                <a:lnTo>
                  <a:pt x="3875549" y="1284344"/>
                </a:lnTo>
                <a:cubicBezTo>
                  <a:pt x="3650919" y="1004916"/>
                  <a:pt x="3427069" y="1055530"/>
                  <a:pt x="3092596" y="1159505"/>
                </a:cubicBezTo>
                <a:cubicBezTo>
                  <a:pt x="2933094" y="1208988"/>
                  <a:pt x="2772812" y="1156150"/>
                  <a:pt x="2617378" y="1105245"/>
                </a:cubicBezTo>
                <a:cubicBezTo>
                  <a:pt x="2497119" y="1065716"/>
                  <a:pt x="2380812" y="1027370"/>
                  <a:pt x="2267974" y="1034933"/>
                </a:cubicBezTo>
                <a:cubicBezTo>
                  <a:pt x="2200271" y="1039470"/>
                  <a:pt x="2133815" y="1060535"/>
                  <a:pt x="2068504" y="1107786"/>
                </a:cubicBezTo>
                <a:cubicBezTo>
                  <a:pt x="2018093" y="1148496"/>
                  <a:pt x="1973803" y="1196174"/>
                  <a:pt x="1936972" y="1249383"/>
                </a:cubicBezTo>
                <a:lnTo>
                  <a:pt x="1861098" y="1339642"/>
                </a:lnTo>
                <a:lnTo>
                  <a:pt x="1790043" y="1339642"/>
                </a:lnTo>
                <a:lnTo>
                  <a:pt x="1815271" y="1318077"/>
                </a:lnTo>
                <a:cubicBezTo>
                  <a:pt x="1844479" y="1288831"/>
                  <a:pt x="1870864" y="1254599"/>
                  <a:pt x="1898027" y="1219285"/>
                </a:cubicBezTo>
                <a:cubicBezTo>
                  <a:pt x="1937603" y="1162494"/>
                  <a:pt x="1985176" y="1111748"/>
                  <a:pt x="2039317" y="1068554"/>
                </a:cubicBezTo>
                <a:cubicBezTo>
                  <a:pt x="2112231" y="1016151"/>
                  <a:pt x="2186145" y="992719"/>
                  <a:pt x="2260351" y="987304"/>
                </a:cubicBezTo>
                <a:close/>
                <a:moveTo>
                  <a:pt x="2249498" y="849842"/>
                </a:moveTo>
                <a:cubicBezTo>
                  <a:pt x="2378567" y="840298"/>
                  <a:pt x="2508620" y="883043"/>
                  <a:pt x="2635933" y="924826"/>
                </a:cubicBezTo>
                <a:cubicBezTo>
                  <a:pt x="2798384" y="978192"/>
                  <a:pt x="2950684" y="1030520"/>
                  <a:pt x="3104008" y="980860"/>
                </a:cubicBezTo>
                <a:cubicBezTo>
                  <a:pt x="3445888" y="874704"/>
                  <a:pt x="3739958" y="782283"/>
                  <a:pt x="4024556" y="1190166"/>
                </a:cubicBezTo>
                <a:lnTo>
                  <a:pt x="4112982" y="1339642"/>
                </a:lnTo>
                <a:lnTo>
                  <a:pt x="4058035" y="1339642"/>
                </a:lnTo>
                <a:lnTo>
                  <a:pt x="3986028" y="1217558"/>
                </a:lnTo>
                <a:cubicBezTo>
                  <a:pt x="3734379" y="854073"/>
                  <a:pt x="3492229" y="907469"/>
                  <a:pt x="3118477" y="1024466"/>
                </a:cubicBezTo>
                <a:cubicBezTo>
                  <a:pt x="2951621" y="1076139"/>
                  <a:pt x="2782150" y="1020308"/>
                  <a:pt x="2622070" y="968051"/>
                </a:cubicBezTo>
                <a:cubicBezTo>
                  <a:pt x="2496091" y="926627"/>
                  <a:pt x="2374455" y="886757"/>
                  <a:pt x="2256154" y="894932"/>
                </a:cubicBezTo>
                <a:cubicBezTo>
                  <a:pt x="2185175" y="899837"/>
                  <a:pt x="2115397" y="922037"/>
                  <a:pt x="2046606" y="971575"/>
                </a:cubicBezTo>
                <a:cubicBezTo>
                  <a:pt x="1993654" y="1014355"/>
                  <a:pt x="1947178" y="1064521"/>
                  <a:pt x="1908587" y="1120550"/>
                </a:cubicBezTo>
                <a:cubicBezTo>
                  <a:pt x="1850429" y="1196048"/>
                  <a:pt x="1790404" y="1274420"/>
                  <a:pt x="1697868" y="1311457"/>
                </a:cubicBezTo>
                <a:cubicBezTo>
                  <a:pt x="1587363" y="1353635"/>
                  <a:pt x="1469446" y="1323910"/>
                  <a:pt x="1356166" y="1293584"/>
                </a:cubicBezTo>
                <a:cubicBezTo>
                  <a:pt x="1284156" y="1270384"/>
                  <a:pt x="1209306" y="1257135"/>
                  <a:pt x="1133741" y="1254165"/>
                </a:cubicBezTo>
                <a:cubicBezTo>
                  <a:pt x="1031882" y="1255379"/>
                  <a:pt x="936767" y="1281637"/>
                  <a:pt x="857441" y="1327395"/>
                </a:cubicBezTo>
                <a:lnTo>
                  <a:pt x="841716" y="1339642"/>
                </a:lnTo>
                <a:lnTo>
                  <a:pt x="759940" y="1339642"/>
                </a:lnTo>
                <a:lnTo>
                  <a:pt x="819228" y="1296768"/>
                </a:lnTo>
                <a:cubicBezTo>
                  <a:pt x="908137" y="1241792"/>
                  <a:pt x="1016348" y="1210011"/>
                  <a:pt x="1132469" y="1208303"/>
                </a:cubicBezTo>
                <a:cubicBezTo>
                  <a:pt x="1212459" y="1211089"/>
                  <a:pt x="1291700" y="1225055"/>
                  <a:pt x="1367891" y="1249781"/>
                </a:cubicBezTo>
                <a:cubicBezTo>
                  <a:pt x="1478624" y="1279373"/>
                  <a:pt x="1581962" y="1306297"/>
                  <a:pt x="1680338" y="1269190"/>
                </a:cubicBezTo>
                <a:cubicBezTo>
                  <a:pt x="1760885" y="1236893"/>
                  <a:pt x="1814403" y="1166893"/>
                  <a:pt x="1871226" y="1093143"/>
                </a:cubicBezTo>
                <a:cubicBezTo>
                  <a:pt x="1912272" y="1033331"/>
                  <a:pt x="1962071" y="980056"/>
                  <a:pt x="2019047" y="934996"/>
                </a:cubicBezTo>
                <a:cubicBezTo>
                  <a:pt x="2094973" y="880120"/>
                  <a:pt x="2172058" y="855569"/>
                  <a:pt x="2249498" y="849842"/>
                </a:cubicBezTo>
                <a:close/>
                <a:moveTo>
                  <a:pt x="2242038" y="708261"/>
                </a:moveTo>
                <a:cubicBezTo>
                  <a:pt x="2376527" y="698188"/>
                  <a:pt x="2512115" y="742603"/>
                  <a:pt x="2645045" y="785892"/>
                </a:cubicBezTo>
                <a:cubicBezTo>
                  <a:pt x="2807085" y="839093"/>
                  <a:pt x="2974931" y="894220"/>
                  <a:pt x="3134272" y="844119"/>
                </a:cubicBezTo>
                <a:cubicBezTo>
                  <a:pt x="3490431" y="732466"/>
                  <a:pt x="3797476" y="636252"/>
                  <a:pt x="4093531" y="1063228"/>
                </a:cubicBezTo>
                <a:cubicBezTo>
                  <a:pt x="4129959" y="1119020"/>
                  <a:pt x="4163873" y="1176362"/>
                  <a:pt x="4195185" y="1235076"/>
                </a:cubicBezTo>
                <a:lnTo>
                  <a:pt x="4245154" y="1339642"/>
                </a:lnTo>
                <a:lnTo>
                  <a:pt x="4191584" y="1339642"/>
                </a:lnTo>
                <a:lnTo>
                  <a:pt x="4151859" y="1256536"/>
                </a:lnTo>
                <a:cubicBezTo>
                  <a:pt x="4121200" y="1198956"/>
                  <a:pt x="4088043" y="1142690"/>
                  <a:pt x="4052484" y="1087889"/>
                </a:cubicBezTo>
                <a:cubicBezTo>
                  <a:pt x="3789749" y="708468"/>
                  <a:pt x="3536573" y="764652"/>
                  <a:pt x="3146390" y="885620"/>
                </a:cubicBezTo>
                <a:cubicBezTo>
                  <a:pt x="2974507" y="940632"/>
                  <a:pt x="2797843" y="882714"/>
                  <a:pt x="2629575" y="825471"/>
                </a:cubicBezTo>
                <a:cubicBezTo>
                  <a:pt x="2499336" y="782871"/>
                  <a:pt x="2371907" y="741087"/>
                  <a:pt x="2247800" y="749560"/>
                </a:cubicBezTo>
                <a:cubicBezTo>
                  <a:pt x="2173337" y="754642"/>
                  <a:pt x="2100069" y="777816"/>
                  <a:pt x="2028110" y="829764"/>
                </a:cubicBezTo>
                <a:cubicBezTo>
                  <a:pt x="1972854" y="874686"/>
                  <a:pt x="1924371" y="927281"/>
                  <a:pt x="1884151" y="985946"/>
                </a:cubicBezTo>
                <a:cubicBezTo>
                  <a:pt x="1823319" y="1064940"/>
                  <a:pt x="1760995" y="1147017"/>
                  <a:pt x="1664812" y="1185606"/>
                </a:cubicBezTo>
                <a:cubicBezTo>
                  <a:pt x="1548521" y="1231713"/>
                  <a:pt x="1426288" y="1198933"/>
                  <a:pt x="1308540" y="1166879"/>
                </a:cubicBezTo>
                <a:cubicBezTo>
                  <a:pt x="1233151" y="1142691"/>
                  <a:pt x="1154858" y="1128858"/>
                  <a:pt x="1075805" y="1125804"/>
                </a:cubicBezTo>
                <a:cubicBezTo>
                  <a:pt x="916043" y="1127809"/>
                  <a:pt x="772328" y="1188797"/>
                  <a:pt x="676287" y="1289110"/>
                </a:cubicBezTo>
                <a:lnTo>
                  <a:pt x="640874" y="1339642"/>
                </a:lnTo>
                <a:lnTo>
                  <a:pt x="578241" y="1339642"/>
                </a:lnTo>
                <a:lnTo>
                  <a:pt x="623922" y="1277958"/>
                </a:lnTo>
                <a:cubicBezTo>
                  <a:pt x="728334" y="1158135"/>
                  <a:pt x="891010" y="1085042"/>
                  <a:pt x="1072625" y="1082852"/>
                </a:cubicBezTo>
                <a:cubicBezTo>
                  <a:pt x="1156687" y="1085818"/>
                  <a:pt x="1240011" y="1100439"/>
                  <a:pt x="1320121" y="1126361"/>
                </a:cubicBezTo>
                <a:cubicBezTo>
                  <a:pt x="1435731" y="1157839"/>
                  <a:pt x="1544727" y="1188018"/>
                  <a:pt x="1648269" y="1147240"/>
                </a:cubicBezTo>
                <a:cubicBezTo>
                  <a:pt x="1732500" y="1113350"/>
                  <a:pt x="1788513" y="1040223"/>
                  <a:pt x="1847769" y="962434"/>
                </a:cubicBezTo>
                <a:cubicBezTo>
                  <a:pt x="1890794" y="900167"/>
                  <a:pt x="1942735" y="844515"/>
                  <a:pt x="2001948" y="797250"/>
                </a:cubicBezTo>
                <a:cubicBezTo>
                  <a:pt x="2081042" y="739962"/>
                  <a:pt x="2161341" y="714303"/>
                  <a:pt x="2242038" y="708261"/>
                </a:cubicBezTo>
                <a:close/>
                <a:moveTo>
                  <a:pt x="2229142" y="568378"/>
                </a:moveTo>
                <a:cubicBezTo>
                  <a:pt x="2369085" y="557932"/>
                  <a:pt x="2510023" y="604537"/>
                  <a:pt x="2647467" y="650948"/>
                </a:cubicBezTo>
                <a:cubicBezTo>
                  <a:pt x="2816699" y="706239"/>
                  <a:pt x="2991779" y="763414"/>
                  <a:pt x="3158063" y="710958"/>
                </a:cubicBezTo>
                <a:cubicBezTo>
                  <a:pt x="3528693" y="594384"/>
                  <a:pt x="3848697" y="493428"/>
                  <a:pt x="4158533" y="938695"/>
                </a:cubicBezTo>
                <a:cubicBezTo>
                  <a:pt x="4234402" y="1054882"/>
                  <a:pt x="4299864" y="1177483"/>
                  <a:pt x="4354159" y="1305069"/>
                </a:cubicBezTo>
                <a:lnTo>
                  <a:pt x="4371068" y="1339642"/>
                </a:lnTo>
                <a:lnTo>
                  <a:pt x="4322470" y="1339642"/>
                </a:lnTo>
                <a:lnTo>
                  <a:pt x="4312230" y="1318695"/>
                </a:lnTo>
                <a:cubicBezTo>
                  <a:pt x="4258870" y="1193561"/>
                  <a:pt x="4194731" y="1073243"/>
                  <a:pt x="4120552" y="959068"/>
                </a:cubicBezTo>
                <a:cubicBezTo>
                  <a:pt x="3846194" y="562885"/>
                  <a:pt x="3581989" y="621852"/>
                  <a:pt x="3174002" y="750529"/>
                </a:cubicBezTo>
                <a:cubicBezTo>
                  <a:pt x="2993813" y="806741"/>
                  <a:pt x="2811322" y="747894"/>
                  <a:pt x="2635073" y="690143"/>
                </a:cubicBezTo>
                <a:cubicBezTo>
                  <a:pt x="2497782" y="645288"/>
                  <a:pt x="2365208" y="601988"/>
                  <a:pt x="2236266" y="611260"/>
                </a:cubicBezTo>
                <a:cubicBezTo>
                  <a:pt x="2158899" y="616824"/>
                  <a:pt x="2082840" y="641315"/>
                  <a:pt x="2007854" y="695750"/>
                </a:cubicBezTo>
                <a:cubicBezTo>
                  <a:pt x="1950013" y="742624"/>
                  <a:pt x="1899289" y="797498"/>
                  <a:pt x="1857163" y="858762"/>
                </a:cubicBezTo>
                <a:cubicBezTo>
                  <a:pt x="1794447" y="941629"/>
                  <a:pt x="1727078" y="1026091"/>
                  <a:pt x="1629166" y="1067219"/>
                </a:cubicBezTo>
                <a:cubicBezTo>
                  <a:pt x="1508830" y="1115665"/>
                  <a:pt x="1380791" y="1080962"/>
                  <a:pt x="1258557" y="1048181"/>
                </a:cubicBezTo>
                <a:cubicBezTo>
                  <a:pt x="1180047" y="1022937"/>
                  <a:pt x="1098461" y="1008507"/>
                  <a:pt x="1016100" y="1005233"/>
                </a:cubicBezTo>
                <a:cubicBezTo>
                  <a:pt x="792054" y="1008742"/>
                  <a:pt x="598282" y="1120424"/>
                  <a:pt x="513133" y="1294746"/>
                </a:cubicBezTo>
                <a:cubicBezTo>
                  <a:pt x="508759" y="1303689"/>
                  <a:pt x="504599" y="1312215"/>
                  <a:pt x="500227" y="1321158"/>
                </a:cubicBezTo>
                <a:lnTo>
                  <a:pt x="495243" y="1339642"/>
                </a:lnTo>
                <a:lnTo>
                  <a:pt x="450534" y="1339642"/>
                </a:lnTo>
                <a:lnTo>
                  <a:pt x="460446" y="1303639"/>
                </a:lnTo>
                <a:cubicBezTo>
                  <a:pt x="544095" y="1097779"/>
                  <a:pt x="761643" y="963124"/>
                  <a:pt x="1014814" y="960367"/>
                </a:cubicBezTo>
                <a:cubicBezTo>
                  <a:pt x="1101655" y="963436"/>
                  <a:pt x="1187671" y="978463"/>
                  <a:pt x="1270481" y="1004958"/>
                </a:cubicBezTo>
                <a:cubicBezTo>
                  <a:pt x="1390956" y="1037374"/>
                  <a:pt x="1505029" y="1068073"/>
                  <a:pt x="1610677" y="1026908"/>
                </a:cubicBezTo>
                <a:cubicBezTo>
                  <a:pt x="1698972" y="991630"/>
                  <a:pt x="1757287" y="914804"/>
                  <a:pt x="1819218" y="833517"/>
                </a:cubicBezTo>
                <a:cubicBezTo>
                  <a:pt x="1863890" y="768555"/>
                  <a:pt x="1917797" y="710516"/>
                  <a:pt x="1979292" y="661166"/>
                </a:cubicBezTo>
                <a:cubicBezTo>
                  <a:pt x="2061569" y="601452"/>
                  <a:pt x="2145177" y="574647"/>
                  <a:pt x="2229142" y="568378"/>
                </a:cubicBezTo>
                <a:close/>
                <a:moveTo>
                  <a:pt x="2305269" y="425686"/>
                </a:moveTo>
                <a:cubicBezTo>
                  <a:pt x="2422117" y="433852"/>
                  <a:pt x="2539451" y="472197"/>
                  <a:pt x="2654552" y="509677"/>
                </a:cubicBezTo>
                <a:cubicBezTo>
                  <a:pt x="2830422" y="567221"/>
                  <a:pt x="3012695" y="626481"/>
                  <a:pt x="3186334" y="571835"/>
                </a:cubicBezTo>
                <a:cubicBezTo>
                  <a:pt x="3571658" y="449931"/>
                  <a:pt x="3904047" y="345396"/>
                  <a:pt x="4224138" y="806267"/>
                </a:cubicBezTo>
                <a:cubicBezTo>
                  <a:pt x="4302112" y="926806"/>
                  <a:pt x="4369436" y="1053841"/>
                  <a:pt x="4425360" y="1185945"/>
                </a:cubicBezTo>
                <a:lnTo>
                  <a:pt x="4500500" y="1339642"/>
                </a:lnTo>
                <a:lnTo>
                  <a:pt x="4448278" y="1339642"/>
                </a:lnTo>
                <a:lnTo>
                  <a:pt x="4382521" y="1205385"/>
                </a:lnTo>
                <a:cubicBezTo>
                  <a:pt x="4327021" y="1075320"/>
                  <a:pt x="4260352" y="950240"/>
                  <a:pt x="4183293" y="831508"/>
                </a:cubicBezTo>
                <a:cubicBezTo>
                  <a:pt x="3897473" y="419186"/>
                  <a:pt x="3622832" y="480729"/>
                  <a:pt x="3198082" y="615083"/>
                </a:cubicBezTo>
                <a:cubicBezTo>
                  <a:pt x="3009927" y="674686"/>
                  <a:pt x="2820813" y="612587"/>
                  <a:pt x="2637750" y="552958"/>
                </a:cubicBezTo>
                <a:cubicBezTo>
                  <a:pt x="2495601" y="506307"/>
                  <a:pt x="2357616" y="461164"/>
                  <a:pt x="2223041" y="470786"/>
                </a:cubicBezTo>
                <a:cubicBezTo>
                  <a:pt x="2142297" y="476559"/>
                  <a:pt x="2062779" y="502048"/>
                  <a:pt x="1984327" y="558755"/>
                </a:cubicBezTo>
                <a:cubicBezTo>
                  <a:pt x="1924213" y="607724"/>
                  <a:pt x="1871486" y="665028"/>
                  <a:pt x="1827700" y="728977"/>
                </a:cubicBezTo>
                <a:cubicBezTo>
                  <a:pt x="1762311" y="815340"/>
                  <a:pt x="1693849" y="904041"/>
                  <a:pt x="1590710" y="945981"/>
                </a:cubicBezTo>
                <a:cubicBezTo>
                  <a:pt x="1465542" y="996396"/>
                  <a:pt x="1333606" y="960751"/>
                  <a:pt x="1205903" y="926291"/>
                </a:cubicBezTo>
                <a:cubicBezTo>
                  <a:pt x="1124825" y="900842"/>
                  <a:pt x="1040750" y="886274"/>
                  <a:pt x="955882" y="883003"/>
                </a:cubicBezTo>
                <a:cubicBezTo>
                  <a:pt x="724057" y="886586"/>
                  <a:pt x="523964" y="1003319"/>
                  <a:pt x="435794" y="1183838"/>
                </a:cubicBezTo>
                <a:cubicBezTo>
                  <a:pt x="431241" y="1193154"/>
                  <a:pt x="426690" y="1202469"/>
                  <a:pt x="422141" y="1211789"/>
                </a:cubicBezTo>
                <a:lnTo>
                  <a:pt x="387770" y="1339642"/>
                </a:lnTo>
                <a:lnTo>
                  <a:pt x="338844" y="1339642"/>
                </a:lnTo>
                <a:lnTo>
                  <a:pt x="377709" y="1195867"/>
                </a:lnTo>
                <a:cubicBezTo>
                  <a:pt x="464157" y="982273"/>
                  <a:pt x="691312" y="839817"/>
                  <a:pt x="953030" y="836399"/>
                </a:cubicBezTo>
                <a:cubicBezTo>
                  <a:pt x="1043797" y="839584"/>
                  <a:pt x="1133679" y="855371"/>
                  <a:pt x="1220176" y="883227"/>
                </a:cubicBezTo>
                <a:cubicBezTo>
                  <a:pt x="1345707" y="917157"/>
                  <a:pt x="1464427" y="949206"/>
                  <a:pt x="1575691" y="904494"/>
                </a:cubicBezTo>
                <a:cubicBezTo>
                  <a:pt x="1667254" y="867456"/>
                  <a:pt x="1729587" y="787331"/>
                  <a:pt x="1792670" y="702724"/>
                </a:cubicBezTo>
                <a:cubicBezTo>
                  <a:pt x="1838978" y="634973"/>
                  <a:pt x="1894971" y="574348"/>
                  <a:pt x="1958903" y="522749"/>
                </a:cubicBezTo>
                <a:cubicBezTo>
                  <a:pt x="2072061" y="439528"/>
                  <a:pt x="2188422" y="417519"/>
                  <a:pt x="2305269" y="425686"/>
                </a:cubicBezTo>
                <a:close/>
                <a:moveTo>
                  <a:pt x="2296541" y="283594"/>
                </a:moveTo>
                <a:cubicBezTo>
                  <a:pt x="2417207" y="291870"/>
                  <a:pt x="2538103" y="331337"/>
                  <a:pt x="2656415" y="370156"/>
                </a:cubicBezTo>
                <a:cubicBezTo>
                  <a:pt x="2839477" y="429785"/>
                  <a:pt x="3028985" y="491094"/>
                  <a:pt x="3209568" y="434094"/>
                </a:cubicBezTo>
                <a:cubicBezTo>
                  <a:pt x="3609959" y="307064"/>
                  <a:pt x="3953936" y="196625"/>
                  <a:pt x="4286840" y="675792"/>
                </a:cubicBezTo>
                <a:cubicBezTo>
                  <a:pt x="4368467" y="801317"/>
                  <a:pt x="4439024" y="933634"/>
                  <a:pt x="4497761" y="1071241"/>
                </a:cubicBezTo>
                <a:cubicBezTo>
                  <a:pt x="4536149" y="1154930"/>
                  <a:pt x="4575929" y="1240733"/>
                  <a:pt x="4619726" y="1323237"/>
                </a:cubicBezTo>
                <a:lnTo>
                  <a:pt x="4629789" y="1339642"/>
                </a:lnTo>
                <a:lnTo>
                  <a:pt x="4576126" y="1339642"/>
                </a:lnTo>
                <a:lnTo>
                  <a:pt x="4455127" y="1093212"/>
                </a:lnTo>
                <a:cubicBezTo>
                  <a:pt x="4397790" y="957803"/>
                  <a:pt x="4328803" y="827542"/>
                  <a:pt x="4248922" y="703924"/>
                </a:cubicBezTo>
                <a:cubicBezTo>
                  <a:pt x="3951895" y="275002"/>
                  <a:pt x="3665813" y="339167"/>
                  <a:pt x="3224044" y="479652"/>
                </a:cubicBezTo>
                <a:cubicBezTo>
                  <a:pt x="3029363" y="541774"/>
                  <a:pt x="2832641" y="477424"/>
                  <a:pt x="2642383" y="415705"/>
                </a:cubicBezTo>
                <a:cubicBezTo>
                  <a:pt x="2493630" y="367087"/>
                  <a:pt x="2350211" y="320313"/>
                  <a:pt x="2210331" y="330745"/>
                </a:cubicBezTo>
                <a:cubicBezTo>
                  <a:pt x="2126403" y="337008"/>
                  <a:pt x="2043750" y="363865"/>
                  <a:pt x="1961982" y="423280"/>
                </a:cubicBezTo>
                <a:cubicBezTo>
                  <a:pt x="1899470" y="474223"/>
                  <a:pt x="1844698" y="533996"/>
                  <a:pt x="1799453" y="600666"/>
                </a:cubicBezTo>
                <a:cubicBezTo>
                  <a:pt x="1731567" y="690154"/>
                  <a:pt x="1662189" y="782718"/>
                  <a:pt x="1553978" y="826088"/>
                </a:cubicBezTo>
                <a:cubicBezTo>
                  <a:pt x="1423982" y="878476"/>
                  <a:pt x="1287559" y="840152"/>
                  <a:pt x="1154461" y="805882"/>
                </a:cubicBezTo>
                <a:cubicBezTo>
                  <a:pt x="1070023" y="778368"/>
                  <a:pt x="982186" y="762677"/>
                  <a:pt x="893534" y="759193"/>
                </a:cubicBezTo>
                <a:cubicBezTo>
                  <a:pt x="652961" y="762851"/>
                  <a:pt x="445540" y="884678"/>
                  <a:pt x="353744" y="1072603"/>
                </a:cubicBezTo>
                <a:lnTo>
                  <a:pt x="339166" y="1102465"/>
                </a:lnTo>
                <a:cubicBezTo>
                  <a:pt x="316078" y="1165761"/>
                  <a:pt x="298654" y="1230919"/>
                  <a:pt x="287017" y="1297282"/>
                </a:cubicBezTo>
                <a:lnTo>
                  <a:pt x="276469" y="1339642"/>
                </a:lnTo>
                <a:lnTo>
                  <a:pt x="229472" y="1339642"/>
                </a:lnTo>
                <a:lnTo>
                  <a:pt x="242464" y="1287543"/>
                </a:lnTo>
                <a:cubicBezTo>
                  <a:pt x="254233" y="1218198"/>
                  <a:pt x="272432" y="1150129"/>
                  <a:pt x="296841" y="1084210"/>
                </a:cubicBezTo>
                <a:cubicBezTo>
                  <a:pt x="385923" y="862261"/>
                  <a:pt x="621011" y="716456"/>
                  <a:pt x="894530" y="711619"/>
                </a:cubicBezTo>
                <a:cubicBezTo>
                  <a:pt x="988176" y="714925"/>
                  <a:pt x="1080931" y="731139"/>
                  <a:pt x="1170229" y="759740"/>
                </a:cubicBezTo>
                <a:cubicBezTo>
                  <a:pt x="1300997" y="794809"/>
                  <a:pt x="1426530" y="828739"/>
                  <a:pt x="1540117" y="781279"/>
                </a:cubicBezTo>
                <a:cubicBezTo>
                  <a:pt x="1635704" y="742893"/>
                  <a:pt x="1696857" y="658293"/>
                  <a:pt x="1765714" y="570749"/>
                </a:cubicBezTo>
                <a:cubicBezTo>
                  <a:pt x="1813839" y="500547"/>
                  <a:pt x="1871851" y="437741"/>
                  <a:pt x="1938046" y="384192"/>
                </a:cubicBezTo>
                <a:cubicBezTo>
                  <a:pt x="2055440" y="298235"/>
                  <a:pt x="2175874" y="275318"/>
                  <a:pt x="2296541" y="283594"/>
                </a:cubicBezTo>
                <a:close/>
                <a:moveTo>
                  <a:pt x="2288083" y="143356"/>
                </a:moveTo>
                <a:cubicBezTo>
                  <a:pt x="2413499" y="151797"/>
                  <a:pt x="2539254" y="192690"/>
                  <a:pt x="2662920" y="232913"/>
                </a:cubicBezTo>
                <a:cubicBezTo>
                  <a:pt x="2853216" y="294591"/>
                  <a:pt x="3049523" y="358775"/>
                  <a:pt x="3237262" y="299006"/>
                </a:cubicBezTo>
                <a:cubicBezTo>
                  <a:pt x="3652915" y="165481"/>
                  <a:pt x="4010584" y="51704"/>
                  <a:pt x="4354202" y="548548"/>
                </a:cubicBezTo>
                <a:cubicBezTo>
                  <a:pt x="4438726" y="678725"/>
                  <a:pt x="4511737" y="815967"/>
                  <a:pt x="4572458" y="958664"/>
                </a:cubicBezTo>
                <a:cubicBezTo>
                  <a:pt x="4612436" y="1045046"/>
                  <a:pt x="4653409" y="1134329"/>
                  <a:pt x="4699557" y="1218937"/>
                </a:cubicBezTo>
                <a:lnTo>
                  <a:pt x="4771954" y="1339642"/>
                </a:lnTo>
                <a:lnTo>
                  <a:pt x="4718922" y="1339642"/>
                </a:lnTo>
                <a:lnTo>
                  <a:pt x="4660442" y="1241642"/>
                </a:lnTo>
                <a:cubicBezTo>
                  <a:pt x="4613478" y="1155705"/>
                  <a:pt x="4571929" y="1065637"/>
                  <a:pt x="4531927" y="978300"/>
                </a:cubicBezTo>
                <a:cubicBezTo>
                  <a:pt x="4472259" y="838165"/>
                  <a:pt x="4400427" y="703458"/>
                  <a:pt x="4317271" y="575685"/>
                </a:cubicBezTo>
                <a:cubicBezTo>
                  <a:pt x="4008961" y="130248"/>
                  <a:pt x="3712264" y="197360"/>
                  <a:pt x="3252885" y="344187"/>
                </a:cubicBezTo>
                <a:cubicBezTo>
                  <a:pt x="3051222" y="408704"/>
                  <a:pt x="2847346" y="342227"/>
                  <a:pt x="2650032" y="278087"/>
                </a:cubicBezTo>
                <a:cubicBezTo>
                  <a:pt x="2495105" y="227912"/>
                  <a:pt x="2345940" y="178686"/>
                  <a:pt x="2200639" y="189132"/>
                </a:cubicBezTo>
                <a:cubicBezTo>
                  <a:pt x="2113458" y="195401"/>
                  <a:pt x="2027668" y="223150"/>
                  <a:pt x="1942860" y="285068"/>
                </a:cubicBezTo>
                <a:cubicBezTo>
                  <a:pt x="1878357" y="337907"/>
                  <a:pt x="1821696" y="399601"/>
                  <a:pt x="1774581" y="468285"/>
                </a:cubicBezTo>
                <a:cubicBezTo>
                  <a:pt x="1704397" y="561479"/>
                  <a:pt x="1633512" y="658116"/>
                  <a:pt x="1520489" y="702465"/>
                </a:cubicBezTo>
                <a:cubicBezTo>
                  <a:pt x="1386079" y="756989"/>
                  <a:pt x="1244184" y="718935"/>
                  <a:pt x="1106776" y="681608"/>
                </a:cubicBezTo>
                <a:cubicBezTo>
                  <a:pt x="1018810" y="653742"/>
                  <a:pt x="927511" y="637916"/>
                  <a:pt x="835384" y="634592"/>
                </a:cubicBezTo>
                <a:cubicBezTo>
                  <a:pt x="585515" y="638502"/>
                  <a:pt x="369598" y="764843"/>
                  <a:pt x="274386" y="959754"/>
                </a:cubicBezTo>
                <a:cubicBezTo>
                  <a:pt x="269223" y="970348"/>
                  <a:pt x="264102" y="980829"/>
                  <a:pt x="259028" y="991198"/>
                </a:cubicBezTo>
                <a:cubicBezTo>
                  <a:pt x="234948" y="1056808"/>
                  <a:pt x="216958" y="1124458"/>
                  <a:pt x="205220" y="1193366"/>
                </a:cubicBezTo>
                <a:lnTo>
                  <a:pt x="169050" y="1339642"/>
                </a:lnTo>
                <a:lnTo>
                  <a:pt x="121075" y="1339642"/>
                </a:lnTo>
                <a:lnTo>
                  <a:pt x="159347" y="1184383"/>
                </a:lnTo>
                <a:cubicBezTo>
                  <a:pt x="171152" y="1112428"/>
                  <a:pt x="189514" y="1041715"/>
                  <a:pt x="214214" y="973121"/>
                </a:cubicBezTo>
                <a:cubicBezTo>
                  <a:pt x="308845" y="744759"/>
                  <a:pt x="551587" y="592147"/>
                  <a:pt x="832514" y="588985"/>
                </a:cubicBezTo>
                <a:cubicBezTo>
                  <a:pt x="929572" y="592223"/>
                  <a:pt x="1025710" y="608809"/>
                  <a:pt x="1118325" y="638185"/>
                </a:cubicBezTo>
                <a:cubicBezTo>
                  <a:pt x="1254155" y="674771"/>
                  <a:pt x="1382413" y="709060"/>
                  <a:pt x="1502369" y="660409"/>
                </a:cubicBezTo>
                <a:cubicBezTo>
                  <a:pt x="1601647" y="620436"/>
                  <a:pt x="1667429" y="533282"/>
                  <a:pt x="1736828" y="441668"/>
                </a:cubicBezTo>
                <a:cubicBezTo>
                  <a:pt x="1786501" y="368909"/>
                  <a:pt x="1846652" y="303802"/>
                  <a:pt x="1915297" y="248487"/>
                </a:cubicBezTo>
                <a:cubicBezTo>
                  <a:pt x="2037595" y="158918"/>
                  <a:pt x="2162668" y="134912"/>
                  <a:pt x="2288083" y="143356"/>
                </a:cubicBezTo>
                <a:close/>
                <a:moveTo>
                  <a:pt x="2281064" y="1571"/>
                </a:moveTo>
                <a:cubicBezTo>
                  <a:pt x="2410776" y="10127"/>
                  <a:pt x="2540766" y="52245"/>
                  <a:pt x="2668614" y="93804"/>
                </a:cubicBezTo>
                <a:cubicBezTo>
                  <a:pt x="2865884" y="157980"/>
                  <a:pt x="3069803" y="224419"/>
                  <a:pt x="3263909" y="161511"/>
                </a:cubicBezTo>
                <a:cubicBezTo>
                  <a:pt x="3695045" y="24969"/>
                  <a:pt x="4065290" y="-95707"/>
                  <a:pt x="4420714" y="419476"/>
                </a:cubicBezTo>
                <a:cubicBezTo>
                  <a:pt x="4508706" y="554385"/>
                  <a:pt x="4584765" y="696652"/>
                  <a:pt x="4648059" y="844622"/>
                </a:cubicBezTo>
                <a:cubicBezTo>
                  <a:pt x="4689448" y="934070"/>
                  <a:pt x="4731616" y="1026832"/>
                  <a:pt x="4779769" y="1114299"/>
                </a:cubicBezTo>
                <a:cubicBezTo>
                  <a:pt x="4806962" y="1164018"/>
                  <a:pt x="4835979" y="1212448"/>
                  <a:pt x="4866635" y="1259696"/>
                </a:cubicBezTo>
                <a:lnTo>
                  <a:pt x="4922532" y="1339642"/>
                </a:lnTo>
                <a:lnTo>
                  <a:pt x="4863031" y="1339642"/>
                </a:lnTo>
                <a:lnTo>
                  <a:pt x="4823717" y="1283145"/>
                </a:lnTo>
                <a:cubicBezTo>
                  <a:pt x="4792694" y="1235083"/>
                  <a:pt x="4763317" y="1185779"/>
                  <a:pt x="4735771" y="1135116"/>
                </a:cubicBezTo>
                <a:cubicBezTo>
                  <a:pt x="4686844" y="1046283"/>
                  <a:pt x="4644059" y="952771"/>
                  <a:pt x="4602471" y="862744"/>
                </a:cubicBezTo>
                <a:cubicBezTo>
                  <a:pt x="4541842" y="717099"/>
                  <a:pt x="4468374" y="577085"/>
                  <a:pt x="4382986" y="444293"/>
                </a:cubicBezTo>
                <a:cubicBezTo>
                  <a:pt x="4063249" y="-17328"/>
                  <a:pt x="3753193" y="51419"/>
                  <a:pt x="3279524" y="204741"/>
                </a:cubicBezTo>
                <a:cubicBezTo>
                  <a:pt x="3070502" y="271443"/>
                  <a:pt x="2859396" y="202923"/>
                  <a:pt x="2654930" y="136657"/>
                </a:cubicBezTo>
                <a:cubicBezTo>
                  <a:pt x="2527083" y="95101"/>
                  <a:pt x="2402685" y="54638"/>
                  <a:pt x="2281167" y="46127"/>
                </a:cubicBezTo>
                <a:cubicBezTo>
                  <a:pt x="2159649" y="37616"/>
                  <a:pt x="2041012" y="61054"/>
                  <a:pt x="1924684" y="147296"/>
                </a:cubicBezTo>
                <a:cubicBezTo>
                  <a:pt x="1857316" y="202286"/>
                  <a:pt x="1798300" y="266771"/>
                  <a:pt x="1749527" y="338685"/>
                </a:cubicBezTo>
                <a:cubicBezTo>
                  <a:pt x="1676842" y="434998"/>
                  <a:pt x="1601940" y="534935"/>
                  <a:pt x="1486021" y="581244"/>
                </a:cubicBezTo>
                <a:cubicBezTo>
                  <a:pt x="1346958" y="637366"/>
                  <a:pt x="1199826" y="598172"/>
                  <a:pt x="1057560" y="559913"/>
                </a:cubicBezTo>
                <a:cubicBezTo>
                  <a:pt x="966136" y="530591"/>
                  <a:pt x="871113" y="513986"/>
                  <a:pt x="775244" y="510493"/>
                </a:cubicBezTo>
                <a:cubicBezTo>
                  <a:pt x="516074" y="514643"/>
                  <a:pt x="292454" y="645877"/>
                  <a:pt x="193652" y="848147"/>
                </a:cubicBezTo>
                <a:cubicBezTo>
                  <a:pt x="188319" y="859046"/>
                  <a:pt x="182845" y="870277"/>
                  <a:pt x="177512" y="881175"/>
                </a:cubicBezTo>
                <a:cubicBezTo>
                  <a:pt x="152795" y="949439"/>
                  <a:pt x="134569" y="1019894"/>
                  <a:pt x="123038" y="1091647"/>
                </a:cubicBezTo>
                <a:cubicBezTo>
                  <a:pt x="111974" y="1153504"/>
                  <a:pt x="96838" y="1214561"/>
                  <a:pt x="77759" y="1274396"/>
                </a:cubicBezTo>
                <a:lnTo>
                  <a:pt x="51621" y="1339642"/>
                </a:lnTo>
                <a:lnTo>
                  <a:pt x="0" y="1339642"/>
                </a:lnTo>
                <a:lnTo>
                  <a:pt x="31987" y="1260224"/>
                </a:lnTo>
                <a:cubicBezTo>
                  <a:pt x="50101" y="1202181"/>
                  <a:pt x="64605" y="1143084"/>
                  <a:pt x="75393" y="1083296"/>
                </a:cubicBezTo>
                <a:cubicBezTo>
                  <a:pt x="87933" y="1009011"/>
                  <a:pt x="107377" y="936073"/>
                  <a:pt x="133495" y="865419"/>
                </a:cubicBezTo>
                <a:cubicBezTo>
                  <a:pt x="231153" y="627909"/>
                  <a:pt x="480850" y="470002"/>
                  <a:pt x="772988" y="465629"/>
                </a:cubicBezTo>
                <a:cubicBezTo>
                  <a:pt x="873354" y="468776"/>
                  <a:pt x="972818" y="485988"/>
                  <a:pt x="1068518" y="516697"/>
                </a:cubicBezTo>
                <a:cubicBezTo>
                  <a:pt x="1209204" y="554215"/>
                  <a:pt x="1342522" y="590021"/>
                  <a:pt x="1467136" y="539775"/>
                </a:cubicBezTo>
                <a:cubicBezTo>
                  <a:pt x="1570453" y="497460"/>
                  <a:pt x="1638513" y="407595"/>
                  <a:pt x="1710391" y="311909"/>
                </a:cubicBezTo>
                <a:cubicBezTo>
                  <a:pt x="1761762" y="236192"/>
                  <a:pt x="1824046" y="168385"/>
                  <a:pt x="1895189" y="110726"/>
                </a:cubicBezTo>
                <a:cubicBezTo>
                  <a:pt x="2021920" y="18027"/>
                  <a:pt x="2151351" y="-6984"/>
                  <a:pt x="2281064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0" name="Group 2"/>
          <p:cNvGrpSpPr/>
          <p:nvPr/>
        </p:nvGrpSpPr>
        <p:grpSpPr>
          <a:xfrm>
            <a:off x="1873080" y="-3489840"/>
            <a:ext cx="10828080" cy="12555000"/>
            <a:chOff x="1873080" y="-3489840"/>
            <a:chExt cx="10828080" cy="12555000"/>
          </a:xfrm>
        </p:grpSpPr>
        <p:sp>
          <p:nvSpPr>
            <p:cNvPr id="121" name="CustomShape 3"/>
            <p:cNvSpPr/>
            <p:nvPr/>
          </p:nvSpPr>
          <p:spPr>
            <a:xfrm rot="9438000">
              <a:off x="3467880" y="-1773720"/>
              <a:ext cx="7494120" cy="977148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CustomShape 4"/>
            <p:cNvSpPr/>
            <p:nvPr/>
          </p:nvSpPr>
          <p:spPr>
            <a:xfrm rot="9438600">
              <a:off x="4216680" y="-2493720"/>
              <a:ext cx="6994800" cy="91267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bddcf1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" name="CustomShape 5"/>
            <p:cNvSpPr/>
            <p:nvPr/>
          </p:nvSpPr>
          <p:spPr>
            <a:xfrm rot="9438000">
              <a:off x="4320720" y="-1685160"/>
              <a:ext cx="6094080" cy="948384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4" name="CustomShape 6"/>
          <p:cNvSpPr/>
          <p:nvPr/>
        </p:nvSpPr>
        <p:spPr>
          <a:xfrm>
            <a:off x="3029400" y="104040"/>
            <a:ext cx="467280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ГБУЗ ЛО «Сланцевская мб». наставничество 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25" name="CustomShape 7"/>
          <p:cNvSpPr/>
          <p:nvPr/>
        </p:nvSpPr>
        <p:spPr>
          <a:xfrm>
            <a:off x="4524120" y="936000"/>
            <a:ext cx="497808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294568"/>
                </a:solidFill>
                <a:latin typeface="Cambria Math"/>
                <a:ea typeface="DejaVu Sans"/>
              </a:rPr>
              <a:t>Добродушный коллектив ГБУЗ ЛО «Сланцевской МБ» с радостью готов принять в свои ряды новых сотрудников, молодых специалистов!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6" name="CustomShape 8"/>
          <p:cNvSpPr/>
          <p:nvPr/>
        </p:nvSpPr>
        <p:spPr>
          <a:xfrm>
            <a:off x="4752000" y="1800000"/>
            <a:ext cx="489420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294568"/>
                </a:solidFill>
                <a:latin typeface="Cambria Math"/>
                <a:ea typeface="DejaVu Sans"/>
              </a:rPr>
              <a:t>Для того чтобы помочь нашим сотрудникам быстрее адаптироваться к условиям работы с 2016 года в больнице осуществляется программа наставничества: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7" name="CustomShape 9"/>
          <p:cNvSpPr/>
          <p:nvPr/>
        </p:nvSpPr>
        <p:spPr>
          <a:xfrm>
            <a:off x="5200560" y="2863080"/>
            <a:ext cx="4894200" cy="26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15000"/>
              </a:lnSpc>
            </a:pPr>
            <a:r>
              <a:rPr b="0" lang="ru-RU" sz="1600" spc="-1" strike="noStrike">
                <a:solidFill>
                  <a:srgbClr val="294568"/>
                </a:solidFill>
                <a:latin typeface="Cambria Math"/>
                <a:ea typeface="Times New Roman"/>
              </a:rPr>
              <a:t>*</a:t>
            </a:r>
            <a:r>
              <a:rPr b="0" lang="ru-RU" sz="1600" spc="-86" strike="noStrike">
                <a:solidFill>
                  <a:srgbClr val="294568"/>
                </a:solidFill>
                <a:latin typeface="Cambria Math"/>
                <a:ea typeface="Times New Roman"/>
              </a:rPr>
              <a:t>каждому молодому специалисту назначается опытный наставник.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ru-RU" sz="1600" spc="-86" strike="noStrike">
                <a:solidFill>
                  <a:srgbClr val="294568"/>
                </a:solidFill>
                <a:latin typeface="Cambria Math"/>
                <a:ea typeface="Times New Roman"/>
              </a:rPr>
              <a:t>* наставничество устанавливается на срок от шести месяцев до 1 года.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ru-RU" sz="1600" spc="-86" strike="noStrike">
                <a:solidFill>
                  <a:srgbClr val="294568"/>
                </a:solidFill>
                <a:latin typeface="Cambria Math"/>
                <a:ea typeface="Times New Roman"/>
              </a:rPr>
              <a:t>* к работе в качестве наставников привлекаются медицинские работники, проявившие способности к воспитательной работе, имеющие знания и практические навыки по должности, занимаемой молодым специалистом и стаж работы не менее 7 лет.</a:t>
            </a:r>
            <a:endParaRPr b="0" lang="ru-RU" sz="16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1584000" y="144000"/>
            <a:ext cx="669420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38" strike="noStrike" cap="all">
                <a:solidFill>
                  <a:srgbClr val="0d3b55"/>
                </a:solidFill>
                <a:latin typeface="Cambria Math"/>
                <a:ea typeface="Source Sans Pro Black"/>
              </a:rPr>
              <a:t>ГБУЗ ЛО «Сланцевская мб». Активный отдых сотрудников</a:t>
            </a:r>
            <a:endParaRPr b="0" lang="ru-RU" sz="2200" spc="-1" strike="noStrike">
              <a:latin typeface="Arial"/>
            </a:endParaRPr>
          </a:p>
        </p:txBody>
      </p:sp>
      <p:grpSp>
        <p:nvGrpSpPr>
          <p:cNvPr id="129" name="Group 2"/>
          <p:cNvGrpSpPr/>
          <p:nvPr/>
        </p:nvGrpSpPr>
        <p:grpSpPr>
          <a:xfrm>
            <a:off x="6911280" y="-2833560"/>
            <a:ext cx="5252760" cy="6043320"/>
            <a:chOff x="6911280" y="-2833560"/>
            <a:chExt cx="5252760" cy="6043320"/>
          </a:xfrm>
        </p:grpSpPr>
        <p:sp>
          <p:nvSpPr>
            <p:cNvPr id="130" name="CustomShape 3"/>
            <p:cNvSpPr/>
            <p:nvPr/>
          </p:nvSpPr>
          <p:spPr>
            <a:xfrm rot="20067600">
              <a:off x="7777800" y="-229932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CustomShape 4"/>
            <p:cNvSpPr/>
            <p:nvPr/>
          </p:nvSpPr>
          <p:spPr>
            <a:xfrm rot="20067600">
              <a:off x="7683840" y="-174312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CustomShape 5"/>
            <p:cNvSpPr/>
            <p:nvPr/>
          </p:nvSpPr>
          <p:spPr>
            <a:xfrm rot="20067600">
              <a:off x="8089200" y="-183600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3" name="Group 6"/>
          <p:cNvGrpSpPr/>
          <p:nvPr/>
        </p:nvGrpSpPr>
        <p:grpSpPr>
          <a:xfrm>
            <a:off x="-3162960" y="-2736720"/>
            <a:ext cx="6186600" cy="5687280"/>
            <a:chOff x="-3162960" y="-2736720"/>
            <a:chExt cx="6186600" cy="5687280"/>
          </a:xfrm>
        </p:grpSpPr>
        <p:sp>
          <p:nvSpPr>
            <p:cNvPr id="134" name="CustomShape 7"/>
            <p:cNvSpPr/>
            <p:nvPr/>
          </p:nvSpPr>
          <p:spPr>
            <a:xfrm rot="3130200">
              <a:off x="-1694520" y="-2247120"/>
              <a:ext cx="3544200" cy="4708440"/>
            </a:xfrm>
            <a:custGeom>
              <a:avLst/>
              <a:gdLst/>
              <a:ahLst/>
              <a:rect l="l" t="t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 rotWithShape="0">
              <a:gsLst>
                <a:gs pos="0">
                  <a:srgbClr val="80dede"/>
                </a:gs>
                <a:gs pos="100000">
                  <a:srgbClr val="85c1e7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" name="CustomShape 8"/>
            <p:cNvSpPr/>
            <p:nvPr/>
          </p:nvSpPr>
          <p:spPr>
            <a:xfrm rot="3130200">
              <a:off x="-2118600" y="-2081880"/>
              <a:ext cx="3578040" cy="4396320"/>
            </a:xfrm>
            <a:custGeom>
              <a:avLst/>
              <a:gdLst/>
              <a:ahLst/>
              <a:rect l="l" t="t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 rotWithShape="0">
              <a:gsLst>
                <a:gs pos="0">
                  <a:srgbClr val="7cefd8"/>
                </a:gs>
                <a:gs pos="100000">
                  <a:srgbClr val="6672e4"/>
                </a:gs>
              </a:gsLst>
              <a:lin ang="148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" name="CustomShape 9"/>
            <p:cNvSpPr/>
            <p:nvPr/>
          </p:nvSpPr>
          <p:spPr>
            <a:xfrm rot="3130200">
              <a:off x="-1624320" y="-1841040"/>
              <a:ext cx="3092400" cy="4137120"/>
            </a:xfrm>
            <a:custGeom>
              <a:avLst/>
              <a:gdLst/>
              <a:ahLst/>
              <a:rect l="l" t="t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 rotWithShape="0">
              <a:gsLst>
                <a:gs pos="0">
                  <a:srgbClr val="6672e4"/>
                </a:gs>
                <a:gs pos="100000">
                  <a:srgbClr val="7cefd8"/>
                </a:gs>
              </a:gsLst>
              <a:lin ang="1962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37" name="Graphic 9" descr=""/>
          <p:cNvPicPr/>
          <p:nvPr/>
        </p:nvPicPr>
        <p:blipFill>
          <a:blip r:embed="rId1"/>
          <a:srcRect l="0" t="58588" r="12985" b="0"/>
          <a:stretch/>
        </p:blipFill>
        <p:spPr>
          <a:xfrm>
            <a:off x="423720" y="576000"/>
            <a:ext cx="1873080" cy="828360"/>
          </a:xfrm>
          <a:prstGeom prst="rect">
            <a:avLst/>
          </a:prstGeom>
          <a:ln>
            <a:noFill/>
          </a:ln>
        </p:spPr>
      </p:pic>
      <p:pic>
        <p:nvPicPr>
          <p:cNvPr id="138" name="Graphic 9" descr=""/>
          <p:cNvPicPr/>
          <p:nvPr/>
        </p:nvPicPr>
        <p:blipFill>
          <a:blip r:embed="rId2"/>
          <a:srcRect l="0" t="58588" r="12985" b="0"/>
          <a:stretch/>
        </p:blipFill>
        <p:spPr>
          <a:xfrm>
            <a:off x="7632000" y="576000"/>
            <a:ext cx="1873080" cy="828360"/>
          </a:xfrm>
          <a:prstGeom prst="rect">
            <a:avLst/>
          </a:prstGeom>
          <a:ln>
            <a:noFill/>
          </a:ln>
        </p:spPr>
      </p:pic>
      <p:sp>
        <p:nvSpPr>
          <p:cNvPr id="139" name="CustomShape 10"/>
          <p:cNvSpPr/>
          <p:nvPr/>
        </p:nvSpPr>
        <p:spPr>
          <a:xfrm>
            <a:off x="880920" y="945720"/>
            <a:ext cx="712620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d3b55"/>
                </a:solidFill>
                <a:latin typeface="Cambria Math"/>
                <a:ea typeface="Calibri"/>
              </a:rPr>
              <a:t>Наши сотрудники принимают активное участие в мероприятиях города и района (Спартакиада трудовых коллективов, зимняя спартакиада, спортивно-туристские слёты и многое другое)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3"/>
          <a:stretch/>
        </p:blipFill>
        <p:spPr>
          <a:xfrm>
            <a:off x="267840" y="1884600"/>
            <a:ext cx="4626360" cy="308160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sp>
        <p:nvSpPr>
          <p:cNvPr id="141" name="CustomShape 11"/>
          <p:cNvSpPr/>
          <p:nvPr/>
        </p:nvSpPr>
        <p:spPr>
          <a:xfrm>
            <a:off x="-41040" y="5121000"/>
            <a:ext cx="5240160" cy="4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300" spc="-1" strike="noStrike">
                <a:solidFill>
                  <a:srgbClr val="294568"/>
                </a:solidFill>
                <a:latin typeface="Cambria Math"/>
                <a:ea typeface="DejaVu Sans"/>
              </a:rPr>
              <a:t>XIX спортивно-туристский слёт молодёжи Сланцевского муниципального района</a:t>
            </a:r>
            <a:endParaRPr b="0" lang="ru-RU" sz="13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4"/>
          <a:stretch/>
        </p:blipFill>
        <p:spPr>
          <a:xfrm>
            <a:off x="5112000" y="1872000"/>
            <a:ext cx="4605480" cy="3070080"/>
          </a:xfrm>
          <a:prstGeom prst="rect">
            <a:avLst/>
          </a:prstGeom>
          <a:ln>
            <a:noFill/>
          </a:ln>
          <a:effectLst>
            <a:outerShdw dir="2700000" dist="101823">
              <a:srgbClr val="808080"/>
            </a:outerShdw>
          </a:effectLst>
        </p:spPr>
      </p:pic>
      <p:sp>
        <p:nvSpPr>
          <p:cNvPr id="143" name="CustomShape 12"/>
          <p:cNvSpPr/>
          <p:nvPr/>
        </p:nvSpPr>
        <p:spPr>
          <a:xfrm>
            <a:off x="4838760" y="5121000"/>
            <a:ext cx="524016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300" spc="-1" strike="noStrike">
                <a:solidFill>
                  <a:srgbClr val="294568"/>
                </a:solidFill>
                <a:latin typeface="Cambria Math"/>
                <a:ea typeface="DejaVu Sans"/>
              </a:rPr>
              <a:t>Vl Зимняя Спартакиада учреждений здравоохранения ЛО</a:t>
            </a:r>
            <a:endParaRPr b="0" lang="ru-RU" sz="13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2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2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Application>LibreOffice/6.2.5.2$Windows_X86_64 LibreOffice_project/1ec314fa52f458adc18c4f025c545a4e8b22c159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2025-03-05T16:24:34Z</dcterms:created>
  <dc:creator/>
  <dc:description/>
  <dc:language>ru-RU</dc:language>
  <cp:lastModifiedBy/>
  <dcterms:modified xsi:type="dcterms:W3CDTF">2025-03-12T10:54:28Z</dcterms:modified>
  <cp:revision>57</cp:revision>
  <dc:subject/>
  <dc:title/>
</cp:coreProperties>
</file>