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7" r:id="rId8"/>
    <p:sldId id="275" r:id="rId9"/>
    <p:sldId id="278" r:id="rId10"/>
    <p:sldId id="279" r:id="rId11"/>
    <p:sldId id="280" r:id="rId12"/>
    <p:sldId id="281" r:id="rId13"/>
    <p:sldId id="273" r:id="rId14"/>
    <p:sldId id="266" r:id="rId15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рий Козырев" initials="ЮК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484CF"/>
    <a:srgbClr val="2191C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 autoAdjust="0"/>
  </p:normalViewPr>
  <p:slideViewPr>
    <p:cSldViewPr showGuides="1">
      <p:cViewPr varScale="1">
        <p:scale>
          <a:sx n="110" d="100"/>
          <a:sy n="110" d="100"/>
        </p:scale>
        <p:origin x="-510" y="-96"/>
      </p:cViewPr>
      <p:guideLst>
        <p:guide orient="horz" pos="213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BC3AFA-8B86-4293-B902-9021326BE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6C4383A-71FB-4918-AAD8-8C2DB747D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1A8163-8720-4BB4-BF1C-E4094FFB6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9B074B-F4A6-4B01-9774-6E7CB822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BF54E4-0E75-4D82-AC2E-C029F6613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8793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30A772-F936-4A06-8F25-474334A9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F017A4C-35A7-4E9B-A6D4-F84E1810A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F70B6F8-7585-47D6-A0AE-AA4D8A471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CC19E8B-3206-4DDD-B292-617841A6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926FDD4-78D2-459E-A8C4-ED0BEF9E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2599A41-4DCD-4AD1-A58D-6F4DEBD7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578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9A023C-3718-4D92-9AF3-0C13EDC35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5691B40-21F7-4CDF-8D77-78395A41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5472072-9261-4DD4-B006-3FA4DDAFB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4CB5001-4BDD-47F0-8C08-E7F8539C5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88D7B85-098B-47AA-AE26-961B328EE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5995E15-1A87-43F0-9983-D156DB3A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B7BFA66-E95E-4B3D-A368-5C8A5AEE8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85B3603-98D2-47C5-9FA9-5A016E35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2549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0DAC91-0EC4-45B7-B41F-0A3CB785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01D47AB-3BD7-424A-A796-BB161CF57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4D49663-BD51-4BB2-8E02-1DE4689B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BBBE390-0444-49BE-804C-F8F7BDCB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6729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6C29B13-3E5C-46F0-A823-F33D540F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770CC80-50D2-4524-8F9A-5648C9334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48D228C-244E-41C2-9475-A3F7620E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3034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39BFFF-7D4B-46A7-AA40-C6E376C0C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96F27A-7FC7-40C8-BD87-50F549F5D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9E14689-0759-4941-B4AE-6FC39ECFF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C875869-43D1-4EA2-A0AB-2E5E194A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FE07204-E155-4664-A93C-2CFD4C71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63BA261-09B2-4B55-BAD1-FBB8B35D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4539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CDD31-F738-4BBC-8197-60F2B6F8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42B7746-6DE4-4A58-BDA0-BD2B3AC1C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437B5AC-39D7-4EEF-80FB-F10FC0533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AA86078-E0BB-4EAF-BE97-AFE34FB7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C9C38B-3ED7-4C08-8B53-64AABBFF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E460EB6-84B5-4D9D-9421-77AA717CF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36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1CA08B-21C5-48B3-BBD4-516F8976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1DC6044-086D-4123-9A52-7023A8CAA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31F93CA-E619-4D30-84C4-F0EE705C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3E8E11-418A-45BD-BE48-9A018E59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C7D2DA-5EFC-422F-93C7-B6A5C1FC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2171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87425A3-DB50-4B33-ACEE-6BCFD722B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CDA87A4-01C8-4083-8921-F46C3CBB9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22CEBC-8441-45EE-84F1-77262CBE1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EB80D2-964F-4ED7-B22B-00C198AF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FDA51E-F499-4E15-A6C9-3D4C7ACF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232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BC3AFA-8B86-4293-B902-9021326BE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1000" y="774000"/>
            <a:ext cx="7515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6C4383A-71FB-4918-AAD8-8C2DB747D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1000" y="3253675"/>
            <a:ext cx="7515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161DC3A-B5EC-4569-A878-59E0E341E8D4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84E6EDC-8F7C-401B-A727-8F55A5763A7B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D897D550-7C44-4D29-A125-A534610B3308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B4370B82-17EE-4AB1-B4F1-D75CFA4BEB82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129D3A90-247A-4CD1-9840-86AF448F7477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7D6CBDAA-8C3E-408C-B9CD-B7012953E0CC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FAEDE28-86E6-4595-BBEE-95FF191E91D6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E3901798-1904-46FF-A8F6-2582959F592D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69290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95C691DB-68BF-4C8D-A575-7EBB0EE0C76A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7822E466-855B-4442-A397-FDD24D99F19E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="" xmlns:a16="http://schemas.microsoft.com/office/drawing/2014/main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2AF3CEDE-46AE-4D4F-93A9-CDDF28AD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24E023CD-DED5-4691-A1DC-108A375C4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07691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95C691DB-68BF-4C8D-A575-7EBB0EE0C76A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7822E466-855B-4442-A397-FDD24D99F19E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="" xmlns:a16="http://schemas.microsoft.com/office/drawing/2014/main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0"/>
            <a:ext cx="5186362" cy="684633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="" xmlns:a16="http://schemas.microsoft.com/office/drawing/2014/main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="" xmlns:a16="http://schemas.microsoft.com/office/drawing/2014/main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03132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95C691DB-68BF-4C8D-A575-7EBB0EE0C76A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7822E466-855B-4442-A397-FDD24D99F19E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="" xmlns:a16="http://schemas.microsoft.com/office/drawing/2014/main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="" xmlns:a16="http://schemas.microsoft.com/office/drawing/2014/main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="" xmlns:a16="http://schemas.microsoft.com/office/drawing/2014/main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="" xmlns:a16="http://schemas.microsoft.com/office/drawing/2014/main" id="{9FB325DF-4766-47F9-9CBB-0CD6BE9261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48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250" y="2980500"/>
            <a:ext cx="2086538" cy="2468749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="" xmlns:a16="http://schemas.microsoft.com/office/drawing/2014/main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6" y="234000"/>
            <a:ext cx="11236013" cy="1233499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="" xmlns:a16="http://schemas.microsoft.com/office/drawing/2014/main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1598653"/>
            <a:ext cx="11236012" cy="947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="" xmlns:a16="http://schemas.microsoft.com/office/drawing/2014/main" id="{9FB325DF-4766-47F9-9CBB-0CD6BE9261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86737" y="2983650"/>
            <a:ext cx="2086539" cy="2466150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2E5AA54B-D26A-4FDD-8A32-11E46BA12C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1224" y="2979000"/>
            <a:ext cx="2086539" cy="246615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="" xmlns:a16="http://schemas.microsoft.com/office/drawing/2014/main" id="{68C4A39F-8F8F-4CC0-88E8-7EDD8086DC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35711" y="2979000"/>
            <a:ext cx="2086539" cy="2466150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DFE45483-3B73-4DC3-A78E-F49C4277EF3E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B44A4B93-1154-4427-B0B0-93F9D2048A2B}"/>
              </a:ext>
            </a:extLst>
          </p:cNvPr>
          <p:cNvSpPr/>
          <p:nvPr userDrawn="1"/>
        </p:nvSpPr>
        <p:spPr>
          <a:xfrm>
            <a:off x="-3375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F7250F2F-6A76-4381-A16F-6B918D1A847E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C0F37CB5-26B5-4698-BC4B-E07005B713BE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Блок-схема: объединение 25">
              <a:extLst>
                <a:ext uri="{FF2B5EF4-FFF2-40B4-BE49-F238E27FC236}">
                  <a16:creationId xmlns="" xmlns:a16="http://schemas.microsoft.com/office/drawing/2014/main" id="{42E112E2-B4E8-40B3-BED9-D47D5A5CD45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409C83AA-7C31-4F01-99A3-B9D941353FE4}"/>
              </a:ext>
            </a:extLst>
          </p:cNvPr>
          <p:cNvGrpSpPr/>
          <p:nvPr userDrawn="1"/>
        </p:nvGrpSpPr>
        <p:grpSpPr>
          <a:xfrm>
            <a:off x="-69000" y="6583500"/>
            <a:ext cx="2844750" cy="274500"/>
            <a:chOff x="-35250" y="6583500"/>
            <a:chExt cx="2844750" cy="274500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31F3CD7D-983F-4060-8337-A23954D6CDF4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Блок-схема: объединение 28">
              <a:extLst>
                <a:ext uri="{FF2B5EF4-FFF2-40B4-BE49-F238E27FC236}">
                  <a16:creationId xmlns="" xmlns:a16="http://schemas.microsoft.com/office/drawing/2014/main" id="{AF2D8482-AB5B-4496-9ED4-C69853A1DFEF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Текст 18">
            <a:extLst>
              <a:ext uri="{FF2B5EF4-FFF2-40B4-BE49-F238E27FC236}">
                <a16:creationId xmlns="" xmlns:a16="http://schemas.microsoft.com/office/drawing/2014/main" id="{E72E958C-C475-41B5-937E-46FEA02757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2250" y="5586390"/>
            <a:ext cx="2086538" cy="947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="" xmlns:a16="http://schemas.microsoft.com/office/drawing/2014/main" id="{D1C827B0-45A2-484F-BB66-00CB8DD244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86737" y="5597640"/>
            <a:ext cx="2086538" cy="947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3" name="Текст 18">
            <a:extLst>
              <a:ext uri="{FF2B5EF4-FFF2-40B4-BE49-F238E27FC236}">
                <a16:creationId xmlns="" xmlns:a16="http://schemas.microsoft.com/office/drawing/2014/main" id="{026CA1D3-D999-4A98-8BD2-1061975B6C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1225" y="5597640"/>
            <a:ext cx="2086538" cy="947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="" xmlns:a16="http://schemas.microsoft.com/office/drawing/2014/main" id="{BF3A0BD0-8227-4841-92AB-1553AE2A2F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735711" y="5597640"/>
            <a:ext cx="2086538" cy="947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5372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2C8BD39-1AD3-49EC-AD88-8991F8046859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E9FB482-CF5D-48DE-B265-E9EAA917DC52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BC8214BF-AB9F-4AF4-A384-AF76185EC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850" y="-575"/>
            <a:ext cx="5186362" cy="6858575"/>
          </a:xfrm>
        </p:spPr>
        <p:txBody>
          <a:bodyPr/>
          <a:lstStyle/>
          <a:p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C5AA7176-3A2C-49F1-9C4E-FE527AD17C8A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6DD6CEFC-74C9-42E3-9A15-7E5AD03F1AB5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B05CC5AB-B2FE-45A2-8351-F7FAC24576A8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7E39241B-876E-4AED-942B-6E85AD20689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8B3513E3-026C-49C0-B81A-C96422514B45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Блок-схема: объединение 14">
              <a:extLst>
                <a:ext uri="{FF2B5EF4-FFF2-40B4-BE49-F238E27FC236}">
                  <a16:creationId xmlns="" xmlns:a16="http://schemas.microsoft.com/office/drawing/2014/main" id="{0B32E86A-746E-4797-A91A-A3FBCC6E9DF4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Заголовок 16">
            <a:extLst>
              <a:ext uri="{FF2B5EF4-FFF2-40B4-BE49-F238E27FC236}">
                <a16:creationId xmlns="" xmlns:a16="http://schemas.microsoft.com/office/drawing/2014/main" id="{F575B0D5-22DA-440E-9C31-B2A4DBC1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434E2D8C-514C-4478-9755-114A8D47B7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033588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03266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25D0F7-19DC-456E-839C-DB1B2201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E5D3E1-3BCD-461E-AC6D-8399001F7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0495C8-42D1-424C-8AB4-32DCC979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5AEE0F-97C6-4584-AC12-DA7F007C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E45AFAD-8A50-4EB2-BC1A-D8A6EAAA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0684085-A65D-48CB-853F-BA40CE30AECB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B24EF2B-DCC6-4F42-B182-52EA31DA44C1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70B8F308-D14E-468A-BDD0-FE5CA6BCC169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0A290FDB-D55C-47F4-8A80-20C71FD04293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7A9E373D-E381-4700-9BA1-4757289B24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8F2AEF08-A2F0-4D1E-808A-CE246DB84EBE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8D3008D3-099D-4E42-8849-EAF8119FD91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40C47B08-6053-429A-8F6A-35A633767771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627625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A2455A-A5BA-427C-9E38-9BE88496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5F5BE39-AF33-4136-BAD5-30C84A28D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0C0E4E-C9B5-430F-A9D0-B611903A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CA34D2-7520-407B-9C96-08E844DF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6B5428-3B62-484E-B940-38E8EE6F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352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presentation-creation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91E3D0-687F-4DE6-B6F0-85C1D708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35D4ADB-7653-4AC5-A885-1DE9BAA65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300A36-AF8E-4392-8277-191CACCFE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C583-3D21-4AAF-9AF3-3FB5AD7DB36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E257E4-61BE-4214-979E-63457ADDB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F8A263-EAA6-4512-A9EB-C85D57E12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9"/>
            <a:extLst>
              <a:ext uri="{FF2B5EF4-FFF2-40B4-BE49-F238E27FC236}">
                <a16:creationId xmlns="" xmlns:a16="http://schemas.microsoft.com/office/drawing/2014/main" id="{3338D9FF-21EF-468B-966D-AC02DDF3026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59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61" r:id="rId4"/>
    <p:sldLayoutId id="2147483665" r:id="rId5"/>
    <p:sldLayoutId id="2147483666" r:id="rId6"/>
    <p:sldLayoutId id="2147483662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>
            <a:extLst>
              <a:ext uri="{FF2B5EF4-FFF2-40B4-BE49-F238E27FC236}">
                <a16:creationId xmlns="" xmlns:a16="http://schemas.microsoft.com/office/drawing/2014/main" id="{AF29B94B-341B-4130-A56C-69AFAE243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0512" y="4214818"/>
            <a:ext cx="4071966" cy="2214578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Контакты</a:t>
            </a:r>
          </a:p>
          <a:p>
            <a:pPr algn="r"/>
            <a:r>
              <a:rPr 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Юридический адрес:</a:t>
            </a:r>
          </a:p>
          <a:p>
            <a:pPr algn="r"/>
            <a:r>
              <a:rPr 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185035, г. Петрозаводск,</a:t>
            </a:r>
          </a:p>
          <a:p>
            <a:pPr algn="r"/>
            <a:r>
              <a:rPr 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Ул. Кирова, д. 21.</a:t>
            </a:r>
          </a:p>
          <a:p>
            <a:pPr algn="r"/>
            <a:r>
              <a:rPr 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Телефон/факс: 78-44-63.</a:t>
            </a:r>
          </a:p>
          <a:p>
            <a:pPr algn="r"/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gdp1zdrav10.ru</a:t>
            </a:r>
            <a:endParaRPr lang="ru-RU" sz="1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17E9FCB-FDF7-48CA-A987-AB3159F272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6011508" cy="3857652"/>
          </a:xfrm>
          <a:custGeom>
            <a:avLst/>
            <a:gdLst>
              <a:gd name="connsiteX0" fmla="*/ 1135576 w 4544364"/>
              <a:gd name="connsiteY0" fmla="*/ 0 h 6829382"/>
              <a:gd name="connsiteX1" fmla="*/ 4532638 w 4544364"/>
              <a:gd name="connsiteY1" fmla="*/ 3065559 h 6829382"/>
              <a:gd name="connsiteX2" fmla="*/ 4544364 w 4544364"/>
              <a:gd name="connsiteY2" fmla="*/ 3219774 h 6829382"/>
              <a:gd name="connsiteX3" fmla="*/ 4544364 w 4544364"/>
              <a:gd name="connsiteY3" fmla="*/ 3609609 h 6829382"/>
              <a:gd name="connsiteX4" fmla="*/ 4532638 w 4544364"/>
              <a:gd name="connsiteY4" fmla="*/ 3763823 h 6829382"/>
              <a:gd name="connsiteX5" fmla="*/ 1135576 w 4544364"/>
              <a:gd name="connsiteY5" fmla="*/ 6829382 h 6829382"/>
              <a:gd name="connsiteX6" fmla="*/ 120151 w 4544364"/>
              <a:gd name="connsiteY6" fmla="*/ 6675864 h 6829382"/>
              <a:gd name="connsiteX7" fmla="*/ 0 w 4544364"/>
              <a:gd name="connsiteY7" fmla="*/ 6635210 h 6829382"/>
              <a:gd name="connsiteX8" fmla="*/ 0 w 4544364"/>
              <a:gd name="connsiteY8" fmla="*/ 194173 h 6829382"/>
              <a:gd name="connsiteX9" fmla="*/ 120151 w 4544364"/>
              <a:gd name="connsiteY9" fmla="*/ 153518 h 6829382"/>
              <a:gd name="connsiteX10" fmla="*/ 1135576 w 4544364"/>
              <a:gd name="connsiteY10" fmla="*/ 0 h 682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44364" h="6829382">
                <a:moveTo>
                  <a:pt x="1135576" y="0"/>
                </a:moveTo>
                <a:cubicBezTo>
                  <a:pt x="2903591" y="0"/>
                  <a:pt x="4357771" y="1343680"/>
                  <a:pt x="4532638" y="3065559"/>
                </a:cubicBezTo>
                <a:lnTo>
                  <a:pt x="4544364" y="3219774"/>
                </a:lnTo>
                <a:lnTo>
                  <a:pt x="4544364" y="3609609"/>
                </a:lnTo>
                <a:lnTo>
                  <a:pt x="4532638" y="3763823"/>
                </a:lnTo>
                <a:cubicBezTo>
                  <a:pt x="4357771" y="5485702"/>
                  <a:pt x="2903591" y="6829382"/>
                  <a:pt x="1135576" y="6829382"/>
                </a:cubicBezTo>
                <a:cubicBezTo>
                  <a:pt x="781973" y="6829382"/>
                  <a:pt x="440924" y="6775635"/>
                  <a:pt x="120151" y="6675864"/>
                </a:cubicBezTo>
                <a:lnTo>
                  <a:pt x="0" y="6635210"/>
                </a:lnTo>
                <a:lnTo>
                  <a:pt x="0" y="194173"/>
                </a:lnTo>
                <a:lnTo>
                  <a:pt x="120151" y="153518"/>
                </a:lnTo>
                <a:cubicBezTo>
                  <a:pt x="440924" y="53747"/>
                  <a:pt x="781973" y="0"/>
                  <a:pt x="1135576" y="0"/>
                </a:cubicBezTo>
                <a:close/>
              </a:path>
            </a:pathLst>
          </a:cu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7CFC1E0-04B4-4DF4-880F-E699422B9A4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007CF127-4088-463B-9FF9-7846F45FB650}"/>
              </a:ext>
            </a:extLst>
          </p:cNvPr>
          <p:cNvGrpSpPr/>
          <p:nvPr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="" xmlns:a16="http://schemas.microsoft.com/office/drawing/2014/main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="" xmlns:a16="http://schemas.microsoft.com/office/drawing/2014/main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Заголовок 20"/>
          <p:cNvSpPr>
            <a:spLocks noGrp="1"/>
          </p:cNvSpPr>
          <p:nvPr>
            <p:ph type="ctrTitle"/>
          </p:nvPr>
        </p:nvSpPr>
        <p:spPr>
          <a:xfrm>
            <a:off x="3595670" y="71414"/>
            <a:ext cx="8596330" cy="2286016"/>
          </a:xfrm>
        </p:spPr>
        <p:txBody>
          <a:bodyPr>
            <a:normAutofit/>
          </a:bodyPr>
          <a:lstStyle/>
          <a:p>
            <a:pPr algn="r"/>
            <a:r>
              <a:rPr lang="ru-RU" sz="4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</a:t>
            </a:r>
            <a:br>
              <a:rPr lang="ru-RU" sz="4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Республики Карелия</a:t>
            </a:r>
            <a:endParaRPr lang="ru-RU" sz="44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1076" y="2500306"/>
            <a:ext cx="70009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ГБУЗ РК «Городская детская поликлиника №1»</a:t>
            </a:r>
            <a:endParaRPr lang="ru-RU" sz="3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2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4">
            <a:extLst>
              <a:ext uri="{FF2B5EF4-FFF2-40B4-BE49-F238E27FC236}">
                <a16:creationId xmlns="" xmlns:a16="http://schemas.microsoft.com/office/drawing/2014/main" id="{E456EAED-0C51-432F-8E3C-893DF57E6EA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3581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ПОЧЕМУ ВЫБИРАЮТ НАС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Текст 6">
            <a:extLst>
              <a:ext uri="{FF2B5EF4-FFF2-40B4-BE49-F238E27FC236}">
                <a16:creationId xmlns="" xmlns:a16="http://schemas.microsoft.com/office/drawing/2014/main" id="{0B0E673E-299E-4405-BFE0-335C326928A6}"/>
              </a:ext>
            </a:extLst>
          </p:cNvPr>
          <p:cNvSpPr txBox="1">
            <a:spLocks/>
          </p:cNvSpPr>
          <p:nvPr/>
        </p:nvSpPr>
        <p:spPr>
          <a:xfrm>
            <a:off x="523836" y="1571612"/>
            <a:ext cx="3357585" cy="1611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Достойная заработная плата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в поликлинике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Врачи – 85 000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Медицинские сестры – 45 000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Фельдшеры – 53 000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Предусмотрены дополнительные специальные выплаты и оплата за дежурства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63D78755-B258-476F-B410-AD92BCF68B07}"/>
              </a:ext>
            </a:extLst>
          </p:cNvPr>
          <p:cNvSpPr txBox="1">
            <a:spLocks/>
          </p:cNvSpPr>
          <p:nvPr/>
        </p:nvSpPr>
        <p:spPr>
          <a:xfrm>
            <a:off x="4167174" y="1571612"/>
            <a:ext cx="2857520" cy="1857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Выплаты компенсационного характера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50% - за работу в районах приравненных к Крайнему Северу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15% - районный коэффициент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4% - за работу во вредных условиях труда</a:t>
            </a:r>
            <a:endParaRPr lang="ru-RU" sz="1400" dirty="0" smtClean="0"/>
          </a:p>
          <a:p>
            <a:pPr marL="0" indent="0">
              <a:lnSpc>
                <a:spcPct val="120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Текст 6">
            <a:extLst>
              <a:ext uri="{FF2B5EF4-FFF2-40B4-BE49-F238E27FC236}">
                <a16:creationId xmlns="" xmlns:a16="http://schemas.microsoft.com/office/drawing/2014/main" id="{C6E071BB-C39C-40CF-8AB0-0F4778A637FD}"/>
              </a:ext>
            </a:extLst>
          </p:cNvPr>
          <p:cNvSpPr txBox="1">
            <a:spLocks/>
          </p:cNvSpPr>
          <p:nvPr/>
        </p:nvSpPr>
        <p:spPr>
          <a:xfrm>
            <a:off x="523836" y="3143248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испытательного срока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Текст 6">
            <a:extLst>
              <a:ext uri="{FF2B5EF4-FFF2-40B4-BE49-F238E27FC236}">
                <a16:creationId xmlns="" xmlns:a16="http://schemas.microsoft.com/office/drawing/2014/main" id="{BCA160B0-241C-4FD5-AD7F-B1DDF0AC19B9}"/>
              </a:ext>
            </a:extLst>
          </p:cNvPr>
          <p:cNvSpPr txBox="1">
            <a:spLocks/>
          </p:cNvSpPr>
          <p:nvPr/>
        </p:nvSpPr>
        <p:spPr>
          <a:xfrm>
            <a:off x="523836" y="3929066"/>
            <a:ext cx="3143272" cy="2214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3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Увеличенный отпуск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28 календарных дней – основной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16 календарных дней – за работу в районах приравненных к Крайнему Северу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8 календарных дней – за работу во вредных условиях труда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 календарных дня – за работу на участке 3 года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Текст 6">
            <a:extLst>
              <a:ext uri="{FF2B5EF4-FFF2-40B4-BE49-F238E27FC236}">
                <a16:creationId xmlns="" xmlns:a16="http://schemas.microsoft.com/office/drawing/2014/main" id="{5515A542-183B-4B05-B44F-6DAB0C33EA9F}"/>
              </a:ext>
            </a:extLst>
          </p:cNvPr>
          <p:cNvSpPr txBox="1">
            <a:spLocks/>
          </p:cNvSpPr>
          <p:nvPr/>
        </p:nvSpPr>
        <p:spPr>
          <a:xfrm>
            <a:off x="4161491" y="4714884"/>
            <a:ext cx="2791765" cy="17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договора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ординатуры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Единовременные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ежемесячные выплаты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Гарантия трудоустройства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3F740E5-C230-4CE3-A42F-62F86C83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257136" y="1643050"/>
            <a:ext cx="266700" cy="266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0210428-F3FB-4367-A6A0-42D08A503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257136" y="3233738"/>
            <a:ext cx="266700" cy="2667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9A8667D-6D8A-4BD2-A5F4-88B381AB5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257136" y="3948118"/>
            <a:ext cx="266700" cy="2667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0F81E1F-1F58-4F3B-8509-CE7CF7EA7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900474" y="1643050"/>
            <a:ext cx="266700" cy="2667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F1D532B9-9177-4B92-A3A1-CCBBC3B67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900474" y="3429000"/>
            <a:ext cx="266700" cy="2667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68FF877-C8CF-4F97-A3E3-9F70A306C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900474" y="4786322"/>
            <a:ext cx="266700" cy="266700"/>
          </a:xfrm>
          <a:prstGeom prst="rect">
            <a:avLst/>
          </a:prstGeom>
        </p:spPr>
      </p:pic>
      <p:sp>
        <p:nvSpPr>
          <p:cNvPr id="27" name="Текст 6">
            <a:extLst>
              <a:ext uri="{FF2B5EF4-FFF2-40B4-BE49-F238E27FC236}">
                <a16:creationId xmlns="" xmlns:a16="http://schemas.microsoft.com/office/drawing/2014/main" id="{C6E071BB-C39C-40CF-8AB0-0F4778A637FD}"/>
              </a:ext>
            </a:extLst>
          </p:cNvPr>
          <p:cNvSpPr txBox="1">
            <a:spLocks/>
          </p:cNvSpPr>
          <p:nvPr/>
        </p:nvSpPr>
        <p:spPr>
          <a:xfrm>
            <a:off x="4167174" y="3357562"/>
            <a:ext cx="2857520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Оплата проезда к месту отдыха и обратно во время оплачиваемого отпуска 1 раз в два года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C:\Users\admin\Desktop\сетка\Екатерина\Фотки\Фото сотрудников\Гдп1\Участковая 1\IMG_20240909_120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4" y="714356"/>
            <a:ext cx="428628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3" descr="C:\Users\admin\Desktop\сетка\Екатерина\Фотки\Фото сотрудников\Гдп1\Участковая 2\2024080811110043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84" y="3571877"/>
            <a:ext cx="4286280" cy="285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4972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>
            <a:extLst>
              <a:ext uri="{FF2B5EF4-FFF2-40B4-BE49-F238E27FC236}">
                <a16:creationId xmlns="" xmlns:a16="http://schemas.microsoft.com/office/drawing/2014/main" id="{E456EAED-0C51-432F-8E3C-893DF57E6EAE}"/>
              </a:ext>
            </a:extLst>
          </p:cNvPr>
          <p:cNvSpPr txBox="1">
            <a:spLocks/>
          </p:cNvSpPr>
          <p:nvPr/>
        </p:nvSpPr>
        <p:spPr>
          <a:xfrm>
            <a:off x="523836" y="357166"/>
            <a:ext cx="73581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ПОЧЕМУ ВЫБИРАЮТ НАС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63D78755-B258-476F-B410-AD92BCF68B07}"/>
              </a:ext>
            </a:extLst>
          </p:cNvPr>
          <p:cNvSpPr txBox="1">
            <a:spLocks/>
          </p:cNvSpPr>
          <p:nvPr/>
        </p:nvSpPr>
        <p:spPr>
          <a:xfrm>
            <a:off x="4452926" y="1714488"/>
            <a:ext cx="2857520" cy="185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карьерного роста</a:t>
            </a:r>
          </a:p>
          <a:p>
            <a:pPr marL="0" indent="0">
              <a:lnSpc>
                <a:spcPct val="120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6">
            <a:extLst>
              <a:ext uri="{FF2B5EF4-FFF2-40B4-BE49-F238E27FC236}">
                <a16:creationId xmlns="" xmlns:a16="http://schemas.microsoft.com/office/drawing/2014/main" id="{C6E071BB-C39C-40CF-8AB0-0F4778A637FD}"/>
              </a:ext>
            </a:extLst>
          </p:cNvPr>
          <p:cNvSpPr txBox="1">
            <a:spLocks/>
          </p:cNvSpPr>
          <p:nvPr/>
        </p:nvSpPr>
        <p:spPr>
          <a:xfrm>
            <a:off x="738150" y="1714488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Вакантные педиатрические участки в центре города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6">
            <a:extLst>
              <a:ext uri="{FF2B5EF4-FFF2-40B4-BE49-F238E27FC236}">
                <a16:creationId xmlns="" xmlns:a16="http://schemas.microsoft.com/office/drawing/2014/main" id="{BCA160B0-241C-4FD5-AD7F-B1DDF0AC19B9}"/>
              </a:ext>
            </a:extLst>
          </p:cNvPr>
          <p:cNvSpPr txBox="1">
            <a:spLocks/>
          </p:cNvSpPr>
          <p:nvPr/>
        </p:nvSpPr>
        <p:spPr>
          <a:xfrm>
            <a:off x="738150" y="2428868"/>
            <a:ext cx="3143272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наставничества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3 месяцев до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Помощь опытного наставника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5515A542-183B-4B05-B44F-6DAB0C33EA9F}"/>
              </a:ext>
            </a:extLst>
          </p:cNvPr>
          <p:cNvSpPr txBox="1">
            <a:spLocks/>
          </p:cNvSpPr>
          <p:nvPr/>
        </p:nvSpPr>
        <p:spPr>
          <a:xfrm>
            <a:off x="4448073" y="2357430"/>
            <a:ext cx="2791765" cy="17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Активная работа с молодежью в Первичной профсоюзной организации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3F740E5-C230-4CE3-A42F-62F86C83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452398" y="1733540"/>
            <a:ext cx="266700" cy="2667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0210428-F3FB-4367-A6A0-42D08A503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452398" y="2500306"/>
            <a:ext cx="266700" cy="2667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9A8667D-6D8A-4BD2-A5F4-88B381AB5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452398" y="3429000"/>
            <a:ext cx="266700" cy="2667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0F81E1F-1F58-4F3B-8509-CE7CF7EA7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4114788" y="1714488"/>
            <a:ext cx="266700" cy="2667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68FF877-C8CF-4F97-A3E3-9F70A306C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4114788" y="2428868"/>
            <a:ext cx="266700" cy="266700"/>
          </a:xfrm>
          <a:prstGeom prst="rect">
            <a:avLst/>
          </a:prstGeom>
        </p:spPr>
      </p:pic>
      <p:sp>
        <p:nvSpPr>
          <p:cNvPr id="21" name="Текст 6">
            <a:extLst>
              <a:ext uri="{FF2B5EF4-FFF2-40B4-BE49-F238E27FC236}">
                <a16:creationId xmlns="" xmlns:a16="http://schemas.microsoft.com/office/drawing/2014/main" id="{C6E071BB-C39C-40CF-8AB0-0F4778A637FD}"/>
              </a:ext>
            </a:extLst>
          </p:cNvPr>
          <p:cNvSpPr txBox="1">
            <a:spLocks/>
          </p:cNvSpPr>
          <p:nvPr/>
        </p:nvSpPr>
        <p:spPr>
          <a:xfrm>
            <a:off x="738150" y="3357562"/>
            <a:ext cx="2857520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Частичная компенсация аренды жилья иногородним в течение первых двух лет работы 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168FF877-C8CF-4F97-A3E3-9F70A306C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4114788" y="3429000"/>
            <a:ext cx="266700" cy="266700"/>
          </a:xfrm>
          <a:prstGeom prst="rect">
            <a:avLst/>
          </a:prstGeom>
        </p:spPr>
      </p:pic>
      <p:sp>
        <p:nvSpPr>
          <p:cNvPr id="23" name="Текст 6">
            <a:extLst>
              <a:ext uri="{FF2B5EF4-FFF2-40B4-BE49-F238E27FC236}">
                <a16:creationId xmlns="" xmlns:a16="http://schemas.microsoft.com/office/drawing/2014/main" id="{5515A542-183B-4B05-B44F-6DAB0C33EA9F}"/>
              </a:ext>
            </a:extLst>
          </p:cNvPr>
          <p:cNvSpPr txBox="1">
            <a:spLocks/>
          </p:cNvSpPr>
          <p:nvPr/>
        </p:nvSpPr>
        <p:spPr>
          <a:xfrm>
            <a:off x="4448072" y="3357562"/>
            <a:ext cx="2791765" cy="17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работать рядом с домом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C:\Users\admin\Desktop\сетка\Екатерина\Фотки\Фото сотрудников\Гдп1\ДШО 1\2024110910363648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50" y="785794"/>
            <a:ext cx="3571900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68FF877-C8CF-4F97-A3E3-9F70A306C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4104534" y="4220190"/>
            <a:ext cx="280380" cy="280380"/>
          </a:xfrm>
          <a:prstGeom prst="rect">
            <a:avLst/>
          </a:prstGeom>
        </p:spPr>
      </p:pic>
      <p:sp>
        <p:nvSpPr>
          <p:cNvPr id="26" name="Текст 6">
            <a:extLst>
              <a:ext uri="{FF2B5EF4-FFF2-40B4-BE49-F238E27FC236}">
                <a16:creationId xmlns="" xmlns:a16="http://schemas.microsoft.com/office/drawing/2014/main" id="{5515A542-183B-4B05-B44F-6DAB0C33EA9F}"/>
              </a:ext>
            </a:extLst>
          </p:cNvPr>
          <p:cNvSpPr txBox="1">
            <a:spLocks/>
          </p:cNvSpPr>
          <p:nvPr/>
        </p:nvSpPr>
        <p:spPr>
          <a:xfrm>
            <a:off x="4447243" y="4143380"/>
            <a:ext cx="2791765" cy="17145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освоить профессиональную переподготовку по узкой специальности (при наличии интернатуры/ординатуры)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9A8667D-6D8A-4BD2-A5F4-88B381AB5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452398" y="4805374"/>
            <a:ext cx="266700" cy="266700"/>
          </a:xfrm>
          <a:prstGeom prst="rect">
            <a:avLst/>
          </a:prstGeom>
        </p:spPr>
      </p:pic>
      <p:sp>
        <p:nvSpPr>
          <p:cNvPr id="29" name="Текст 6">
            <a:extLst>
              <a:ext uri="{FF2B5EF4-FFF2-40B4-BE49-F238E27FC236}">
                <a16:creationId xmlns="" xmlns:a16="http://schemas.microsoft.com/office/drawing/2014/main" id="{C6E071BB-C39C-40CF-8AB0-0F4778A637FD}"/>
              </a:ext>
            </a:extLst>
          </p:cNvPr>
          <p:cNvSpPr txBox="1">
            <a:spLocks/>
          </p:cNvSpPr>
          <p:nvPr/>
        </p:nvSpPr>
        <p:spPr>
          <a:xfrm>
            <a:off x="738150" y="4714884"/>
            <a:ext cx="3214710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сроков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специальности, оказание помощи при прохождении периодической аккредитации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958FFA46-2870-4607-8B2D-0D3853D2B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596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УРОВЕНЬ СЧАСТЬЯ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4eT8gsMP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3322" y="3786190"/>
            <a:ext cx="4000528" cy="2648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C:\Users\admin\Desktop\сетка\Екатерина\Фотки\Фото День поликлиники 2023\DSC06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36" y="1071546"/>
            <a:ext cx="4071966" cy="2561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C:\Users\admin\Desktop\сетка\Екатерина\Фотки\День медицинской сестры 2024\1 отделение\DSC082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8678" y="1071546"/>
            <a:ext cx="4000528" cy="2530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7" descr="C:\Users\admin\Desktop\сетка\Екатерина\Фотки\День медицинской сестры 2024\2 отделение\DSC08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480" y="3786190"/>
            <a:ext cx="4071966" cy="2670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53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>
            <a:extLst>
              <a:ext uri="{FF2B5EF4-FFF2-40B4-BE49-F238E27FC236}">
                <a16:creationId xmlns="" xmlns:a16="http://schemas.microsoft.com/office/drawing/2014/main" id="{958FFA46-2870-4607-8B2D-0D3853D2BDA1}"/>
              </a:ext>
            </a:extLst>
          </p:cNvPr>
          <p:cNvSpPr txBox="1">
            <a:spLocks/>
          </p:cNvSpPr>
          <p:nvPr/>
        </p:nvSpPr>
        <p:spPr>
          <a:xfrm>
            <a:off x="1676400" y="2142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АКТУАЛЬНЫЕ ВАКАНСИИ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19172" y="1428736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algn="ctr">
              <a:buSzPct val="128000"/>
              <a:tabLst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</a:pPr>
            <a: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специалистов</a:t>
            </a:r>
          </a:p>
          <a:p>
            <a:pPr marL="715963" algn="ctr">
              <a:buSzPct val="128000"/>
              <a:tabLst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</a:pPr>
            <a: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 высшим образованием</a:t>
            </a:r>
            <a:endParaRPr lang="ru-RU" sz="24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4430" y="1285860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6913" indent="19050" algn="ctr">
              <a:buSzPct val="128000"/>
              <a:tabLst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</a:pPr>
            <a: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специалистов </a:t>
            </a:r>
          </a:p>
          <a:p>
            <a:pPr marL="696913" indent="19050" algn="ctr">
              <a:buSzPct val="128000"/>
              <a:tabLst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</a:pPr>
            <a: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 средним профессиональным </a:t>
            </a:r>
          </a:p>
          <a:p>
            <a:pPr marL="696913" indent="19050" algn="ctr">
              <a:buSzPct val="128000"/>
              <a:tabLst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</a:pPr>
            <a: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образованием</a:t>
            </a:r>
            <a:endParaRPr lang="ru-RU" sz="24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960" y="2500306"/>
            <a:ext cx="6643734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6913" indent="-514350">
              <a:lnSpc>
                <a:spcPct val="150000"/>
              </a:lnSpc>
              <a:buSzPct val="128000"/>
              <a:buAutoNum type="arabicPeriod"/>
              <a:tabLst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Врач-педиатр участковый</a:t>
            </a:r>
          </a:p>
          <a:p>
            <a:pPr marL="696913" indent="-514350">
              <a:lnSpc>
                <a:spcPct val="150000"/>
              </a:lnSpc>
              <a:buSzPct val="128000"/>
              <a:buAutoNum type="arabicPeriod"/>
              <a:tabLst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Врач-педиатр (педиатрическое отделение)</a:t>
            </a:r>
          </a:p>
          <a:p>
            <a:pPr marL="696913" indent="-514350">
              <a:lnSpc>
                <a:spcPct val="150000"/>
              </a:lnSpc>
              <a:buSzPct val="128000"/>
              <a:buAutoNum type="arabicPeriod"/>
              <a:tabLst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Врач-педиатр (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дошкольно-школьное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отделение)</a:t>
            </a:r>
          </a:p>
          <a:p>
            <a:pPr marL="696913" indent="-514350">
              <a:lnSpc>
                <a:spcPct val="150000"/>
              </a:lnSpc>
              <a:buSzPct val="128000"/>
              <a:buAutoNum type="arabicPeriod"/>
              <a:tabLst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</a:pP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Врач-детский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эндокринолог</a:t>
            </a:r>
          </a:p>
          <a:p>
            <a:pPr marL="696913" indent="-514350">
              <a:lnSpc>
                <a:spcPct val="150000"/>
              </a:lnSpc>
              <a:buSzPct val="128000"/>
              <a:buAutoNum type="arabicPeriod"/>
              <a:tabLst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</a:pP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Врач-оториноларинголог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6913" indent="-514350">
              <a:lnSpc>
                <a:spcPct val="150000"/>
              </a:lnSpc>
              <a:buSzPct val="128000"/>
              <a:buAutoNum type="arabicPeriod"/>
              <a:tabLst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Врач-невролог</a:t>
            </a:r>
          </a:p>
          <a:p>
            <a:pPr marL="696913" indent="-514350">
              <a:lnSpc>
                <a:spcPct val="150000"/>
              </a:lnSpc>
              <a:buSzPct val="128000"/>
              <a:buAutoNum type="arabicPeriod"/>
              <a:tabLst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Врач-рентгенолог</a:t>
            </a:r>
          </a:p>
          <a:p>
            <a:pPr marL="696913" indent="-514350">
              <a:buSzPct val="128000"/>
              <a:tabLst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</a:pP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10248" y="2500306"/>
            <a:ext cx="664373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6913" indent="-514350">
              <a:lnSpc>
                <a:spcPct val="150000"/>
              </a:lnSpc>
              <a:buSzPct val="128000"/>
              <a:buAutoNum type="arabicPeriod"/>
              <a:tabLst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Медицинская сестра (педиатрическое отделение)</a:t>
            </a:r>
          </a:p>
          <a:p>
            <a:pPr marL="696913" indent="-514350">
              <a:lnSpc>
                <a:spcPct val="150000"/>
              </a:lnSpc>
              <a:buSzPct val="128000"/>
              <a:buAutoNum type="arabicPeriod"/>
              <a:tabLst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Медицинская сестра (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дошкольно-школьное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отделение)</a:t>
            </a:r>
          </a:p>
          <a:p>
            <a:pPr marL="696913" indent="-514350">
              <a:lnSpc>
                <a:spcPct val="150000"/>
              </a:lnSpc>
              <a:buSzPct val="128000"/>
              <a:buAutoNum type="arabicPeriod"/>
              <a:tabLst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Медицинская сестра процедурной</a:t>
            </a:r>
          </a:p>
          <a:p>
            <a:pPr marL="696913" indent="-514350">
              <a:lnSpc>
                <a:spcPct val="150000"/>
              </a:lnSpc>
              <a:buSzPct val="128000"/>
              <a:buAutoNum type="arabicPeriod"/>
              <a:tabLst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Медицинская сестра функциональной диагностики</a:t>
            </a:r>
          </a:p>
          <a:p>
            <a:pPr marL="696913" indent="-514350">
              <a:lnSpc>
                <a:spcPct val="150000"/>
              </a:lnSpc>
              <a:buSzPct val="128000"/>
              <a:buAutoNum type="arabicPeriod"/>
              <a:tabLst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Фельдшер (педиатрическое отделение)</a:t>
            </a:r>
          </a:p>
          <a:p>
            <a:pPr marL="696913" indent="-514350">
              <a:lnSpc>
                <a:spcPct val="150000"/>
              </a:lnSpc>
              <a:buSzPct val="128000"/>
              <a:buAutoNum type="arabicPeriod"/>
              <a:tabLst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Фельдшер (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дошкольно-школьное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отделение)</a:t>
            </a:r>
          </a:p>
          <a:p>
            <a:pPr marL="696913" indent="-514350">
              <a:lnSpc>
                <a:spcPct val="150000"/>
              </a:lnSpc>
              <a:buSzPct val="128000"/>
              <a:buAutoNum type="arabicPeriod"/>
              <a:tabLst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6913" indent="-514350">
              <a:buSzPct val="128000"/>
              <a:tabLst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</a:pP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8E7EAC4F-4CA6-4923-B32A-5AC1D764D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8930" y="272152"/>
            <a:ext cx="7500990" cy="115026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ЖДЁМ В НАШУ КОМАНДУ!</a:t>
            </a: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7CFC1E0-04B4-4DF4-880F-E699422B9A4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007CF127-4088-463B-9FF9-7846F45FB650}"/>
              </a:ext>
            </a:extLst>
          </p:cNvPr>
          <p:cNvGrpSpPr/>
          <p:nvPr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="" xmlns:a16="http://schemas.microsoft.com/office/drawing/2014/main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="" xmlns:a16="http://schemas.microsoft.com/office/drawing/2014/main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Рисунок 26" descr="vkontakte_PNG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6844" y="4572008"/>
            <a:ext cx="1071570" cy="714380"/>
          </a:xfrm>
          <a:prstGeom prst="rect">
            <a:avLst/>
          </a:prstGeom>
        </p:spPr>
      </p:pic>
      <p:pic>
        <p:nvPicPr>
          <p:cNvPr id="29" name="Рисунок 28" descr="WWW-PNG-Pic-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1752" y="4714884"/>
            <a:ext cx="571504" cy="55569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96132" y="478632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https://babypol1.ru/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95538" y="478632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https://vk.com/babypol1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61068" t="31944" r="22526" b="38889"/>
          <a:stretch>
            <a:fillRect/>
          </a:stretch>
        </p:blipFill>
        <p:spPr bwMode="auto">
          <a:xfrm>
            <a:off x="2524100" y="2071678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l="61328" t="31944" r="22656" b="38889"/>
          <a:stretch>
            <a:fillRect/>
          </a:stretch>
        </p:blipFill>
        <p:spPr bwMode="auto">
          <a:xfrm>
            <a:off x="6810380" y="2000240"/>
            <a:ext cx="2500330" cy="256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7810512" y="414338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28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="" xmlns:a16="http://schemas.microsoft.com/office/drawing/2014/main" id="{9CB5E0D7-A100-4360-B842-E165E2E10A95}"/>
              </a:ext>
            </a:extLst>
          </p:cNvPr>
          <p:cNvSpPr txBox="1">
            <a:spLocks/>
          </p:cNvSpPr>
          <p:nvPr/>
        </p:nvSpPr>
        <p:spPr>
          <a:xfrm>
            <a:off x="335360" y="260648"/>
            <a:ext cx="9700826" cy="11095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РЕСПУБЛИКА КАРЕЛИЯ 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 ИЗ САМЫХ КРАСИВЫХ РЕГИОНОВ СТРАНЫ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335360" y="1628801"/>
            <a:ext cx="5328593" cy="3600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96" t="-115" r="12279" b="9578"/>
          <a:stretch/>
        </p:blipFill>
        <p:spPr bwMode="auto">
          <a:xfrm>
            <a:off x="6312024" y="1628800"/>
            <a:ext cx="5449816" cy="3600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Текст 14">
            <a:extLst>
              <a:ext uri="{FF2B5EF4-FFF2-40B4-BE49-F238E27FC236}">
                <a16:creationId xmlns="" xmlns:a16="http://schemas.microsoft.com/office/drawing/2014/main" id="{DF18954B-70A2-4125-B115-16AC3A7BBB0C}"/>
              </a:ext>
            </a:extLst>
          </p:cNvPr>
          <p:cNvSpPr txBox="1">
            <a:spLocks/>
          </p:cNvSpPr>
          <p:nvPr/>
        </p:nvSpPr>
        <p:spPr>
          <a:xfrm>
            <a:off x="617352" y="5373216"/>
            <a:ext cx="4785206" cy="9286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Горный парк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Рускеала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Мраморный каньон в Сортавальском районе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4">
            <a:extLst>
              <a:ext uri="{FF2B5EF4-FFF2-40B4-BE49-F238E27FC236}">
                <a16:creationId xmlns="" xmlns:a16="http://schemas.microsoft.com/office/drawing/2014/main" id="{DF18954B-70A2-4125-B115-16AC3A7BBB0C}"/>
              </a:ext>
            </a:extLst>
          </p:cNvPr>
          <p:cNvSpPr txBox="1">
            <a:spLocks/>
          </p:cNvSpPr>
          <p:nvPr/>
        </p:nvSpPr>
        <p:spPr>
          <a:xfrm>
            <a:off x="6209382" y="5361549"/>
            <a:ext cx="5655099" cy="9286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Музей-заповедник Кижи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из самых больших музеев под открытым небом 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России 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90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343"/>
          <a:stretch/>
        </p:blipFill>
        <p:spPr bwMode="auto">
          <a:xfrm>
            <a:off x="335360" y="404664"/>
            <a:ext cx="5319574" cy="38164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14">
            <a:extLst>
              <a:ext uri="{FF2B5EF4-FFF2-40B4-BE49-F238E27FC236}">
                <a16:creationId xmlns="" xmlns:a16="http://schemas.microsoft.com/office/drawing/2014/main" id="{DF18954B-70A2-4125-B115-16AC3A7BBB0C}"/>
              </a:ext>
            </a:extLst>
          </p:cNvPr>
          <p:cNvSpPr txBox="1">
            <a:spLocks/>
          </p:cNvSpPr>
          <p:nvPr/>
        </p:nvSpPr>
        <p:spPr>
          <a:xfrm>
            <a:off x="468952" y="4365104"/>
            <a:ext cx="5052390" cy="9286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Природный заповедник Кивач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из самых старейших заповедников страны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2276872"/>
            <a:ext cx="5832648" cy="38884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14">
            <a:extLst>
              <a:ext uri="{FF2B5EF4-FFF2-40B4-BE49-F238E27FC236}">
                <a16:creationId xmlns="" xmlns:a16="http://schemas.microsoft.com/office/drawing/2014/main" id="{DF18954B-70A2-4125-B115-16AC3A7BBB0C}"/>
              </a:ext>
            </a:extLst>
          </p:cNvPr>
          <p:cNvSpPr txBox="1">
            <a:spLocks/>
          </p:cNvSpPr>
          <p:nvPr/>
        </p:nvSpPr>
        <p:spPr>
          <a:xfrm>
            <a:off x="6414121" y="1196752"/>
            <a:ext cx="5052390" cy="9286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парк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Паанярви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 из самых охраняемых природных территорий страны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587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="" xmlns:a16="http://schemas.microsoft.com/office/drawing/2014/main" id="{9CB5E0D7-A100-4360-B842-E165E2E10A95}"/>
              </a:ext>
            </a:extLst>
          </p:cNvPr>
          <p:cNvSpPr txBox="1">
            <a:spLocks/>
          </p:cNvSpPr>
          <p:nvPr/>
        </p:nvSpPr>
        <p:spPr>
          <a:xfrm>
            <a:off x="-1404990" y="214290"/>
            <a:ext cx="11017224" cy="11095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ПЕТРОЗАВОДСК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СТОЛИЦА РЕСПУБЛИКИ КАРЕЛИЯ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488893"/>
            <a:ext cx="7140838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0B0E673E-299E-4405-BFE0-335C326928A6}"/>
              </a:ext>
            </a:extLst>
          </p:cNvPr>
          <p:cNvSpPr txBox="1">
            <a:spLocks/>
          </p:cNvSpPr>
          <p:nvPr/>
        </p:nvSpPr>
        <p:spPr>
          <a:xfrm>
            <a:off x="8472264" y="1445147"/>
            <a:ext cx="3357585" cy="446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Молодой развивающийся город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16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Население около 270 000 человек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Многонациональный город с богатой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историей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Признан самым культурным городом (согласно исследованиям Высшей школы экономики 2023 года)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Одна из самых красивых набережных в стране с современными и историческими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объектами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2 раза в день отправиться в Санкт-Петербург на  скоростном поезде «Ласточка» (430 км от Петрозаводска)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3F740E5-C230-4CE3-A42F-62F86C834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53805" y="1532979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422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92" y="743579"/>
            <a:ext cx="3552394" cy="26642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02" t="1947" r="6332" b="685"/>
          <a:stretch/>
        </p:blipFill>
        <p:spPr bwMode="auto">
          <a:xfrm>
            <a:off x="302955" y="743579"/>
            <a:ext cx="3774383" cy="26642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80" r="3922"/>
          <a:stretch/>
        </p:blipFill>
        <p:spPr bwMode="auto">
          <a:xfrm>
            <a:off x="8049440" y="748710"/>
            <a:ext cx="3613475" cy="26776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6">
            <a:extLst>
              <a:ext uri="{FF2B5EF4-FFF2-40B4-BE49-F238E27FC236}">
                <a16:creationId xmlns="" xmlns:a16="http://schemas.microsoft.com/office/drawing/2014/main" id="{9CB5E0D7-A100-4360-B842-E165E2E10A95}"/>
              </a:ext>
            </a:extLst>
          </p:cNvPr>
          <p:cNvSpPr txBox="1">
            <a:spLocks/>
          </p:cNvSpPr>
          <p:nvPr/>
        </p:nvSpPr>
        <p:spPr>
          <a:xfrm>
            <a:off x="-619172" y="142852"/>
            <a:ext cx="11017224" cy="11095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 ПЕТРОЗАВОДСКА</a:t>
            </a:r>
          </a:p>
          <a:p>
            <a:endParaRPr lang="ru-RU" sz="36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4">
            <a:extLst>
              <a:ext uri="{FF2B5EF4-FFF2-40B4-BE49-F238E27FC236}">
                <a16:creationId xmlns="" xmlns:a16="http://schemas.microsoft.com/office/drawing/2014/main" id="{DF18954B-70A2-4125-B115-16AC3A7BBB0C}"/>
              </a:ext>
            </a:extLst>
          </p:cNvPr>
          <p:cNvSpPr txBox="1">
            <a:spLocks/>
          </p:cNvSpPr>
          <p:nvPr/>
        </p:nvSpPr>
        <p:spPr>
          <a:xfrm>
            <a:off x="420654" y="3407875"/>
            <a:ext cx="3538984" cy="5040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театр Карелии</a:t>
            </a:r>
          </a:p>
        </p:txBody>
      </p:sp>
      <p:sp>
        <p:nvSpPr>
          <p:cNvPr id="13" name="Текст 14">
            <a:extLst>
              <a:ext uri="{FF2B5EF4-FFF2-40B4-BE49-F238E27FC236}">
                <a16:creationId xmlns="" xmlns:a16="http://schemas.microsoft.com/office/drawing/2014/main" id="{DF18954B-70A2-4125-B115-16AC3A7BBB0C}"/>
              </a:ext>
            </a:extLst>
          </p:cNvPr>
          <p:cNvSpPr txBox="1">
            <a:spLocks/>
          </p:cNvSpPr>
          <p:nvPr/>
        </p:nvSpPr>
        <p:spPr>
          <a:xfrm>
            <a:off x="4351469" y="3407875"/>
            <a:ext cx="3538984" cy="5040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театр Карелии</a:t>
            </a:r>
          </a:p>
        </p:txBody>
      </p:sp>
      <p:sp>
        <p:nvSpPr>
          <p:cNvPr id="14" name="Текст 14">
            <a:extLst>
              <a:ext uri="{FF2B5EF4-FFF2-40B4-BE49-F238E27FC236}">
                <a16:creationId xmlns="" xmlns:a16="http://schemas.microsoft.com/office/drawing/2014/main" id="{DF18954B-70A2-4125-B115-16AC3A7BBB0C}"/>
              </a:ext>
            </a:extLst>
          </p:cNvPr>
          <p:cNvSpPr txBox="1">
            <a:spLocks/>
          </p:cNvSpPr>
          <p:nvPr/>
        </p:nvSpPr>
        <p:spPr>
          <a:xfrm>
            <a:off x="8076824" y="3426408"/>
            <a:ext cx="3538984" cy="5040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кукол Карелии</a:t>
            </a:r>
          </a:p>
        </p:txBody>
      </p:sp>
      <p:pic>
        <p:nvPicPr>
          <p:cNvPr id="4110" name="Picture 14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65" r="11056" b="5062"/>
          <a:stretch/>
        </p:blipFill>
        <p:spPr bwMode="auto">
          <a:xfrm>
            <a:off x="302955" y="3703919"/>
            <a:ext cx="3809995" cy="24606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 14">
            <a:extLst>
              <a:ext uri="{FF2B5EF4-FFF2-40B4-BE49-F238E27FC236}">
                <a16:creationId xmlns="" xmlns:a16="http://schemas.microsoft.com/office/drawing/2014/main" id="{DF18954B-70A2-4125-B115-16AC3A7BBB0C}"/>
              </a:ext>
            </a:extLst>
          </p:cNvPr>
          <p:cNvSpPr txBox="1">
            <a:spLocks/>
          </p:cNvSpPr>
          <p:nvPr/>
        </p:nvSpPr>
        <p:spPr>
          <a:xfrm>
            <a:off x="420654" y="6164541"/>
            <a:ext cx="3538984" cy="5040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музей</a:t>
            </a:r>
          </a:p>
        </p:txBody>
      </p:sp>
      <p:pic>
        <p:nvPicPr>
          <p:cNvPr id="4112" name="Picture 16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3890"/>
          <a:stretch/>
        </p:blipFill>
        <p:spPr bwMode="auto">
          <a:xfrm>
            <a:off x="4299321" y="3728420"/>
            <a:ext cx="3558323" cy="24116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Текст 14">
            <a:extLst>
              <a:ext uri="{FF2B5EF4-FFF2-40B4-BE49-F238E27FC236}">
                <a16:creationId xmlns="" xmlns:a16="http://schemas.microsoft.com/office/drawing/2014/main" id="{DF18954B-70A2-4125-B115-16AC3A7BBB0C}"/>
              </a:ext>
            </a:extLst>
          </p:cNvPr>
          <p:cNvSpPr txBox="1">
            <a:spLocks/>
          </p:cNvSpPr>
          <p:nvPr/>
        </p:nvSpPr>
        <p:spPr>
          <a:xfrm>
            <a:off x="4279832" y="6139678"/>
            <a:ext cx="3538984" cy="5040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 изобразительных искусств</a:t>
            </a:r>
          </a:p>
        </p:txBody>
      </p:sp>
      <p:pic>
        <p:nvPicPr>
          <p:cNvPr id="4116" name="Picture 20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63" y="3728419"/>
            <a:ext cx="3616889" cy="24112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Текст 14">
            <a:extLst>
              <a:ext uri="{FF2B5EF4-FFF2-40B4-BE49-F238E27FC236}">
                <a16:creationId xmlns="" xmlns:a16="http://schemas.microsoft.com/office/drawing/2014/main" id="{DF18954B-70A2-4125-B115-16AC3A7BBB0C}"/>
              </a:ext>
            </a:extLst>
          </p:cNvPr>
          <p:cNvSpPr txBox="1">
            <a:spLocks/>
          </p:cNvSpPr>
          <p:nvPr/>
        </p:nvSpPr>
        <p:spPr>
          <a:xfrm>
            <a:off x="8086685" y="6139678"/>
            <a:ext cx="3538984" cy="5040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Городской выставочный зал</a:t>
            </a:r>
          </a:p>
        </p:txBody>
      </p:sp>
    </p:spTree>
    <p:extLst>
      <p:ext uri="{BB962C8B-B14F-4D97-AF65-F5344CB8AC3E}">
        <p14:creationId xmlns="" xmlns:p14="http://schemas.microsoft.com/office/powerpoint/2010/main" val="192252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0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62" b="5015"/>
          <a:stretch/>
        </p:blipFill>
        <p:spPr bwMode="auto">
          <a:xfrm>
            <a:off x="7067296" y="3774707"/>
            <a:ext cx="4222004" cy="28059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1" r="7301" b="13577"/>
          <a:stretch/>
        </p:blipFill>
        <p:spPr bwMode="auto">
          <a:xfrm>
            <a:off x="4494796" y="753774"/>
            <a:ext cx="4392487" cy="29288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44" y="753774"/>
            <a:ext cx="3941464" cy="29560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9CB5E0D7-A100-4360-B842-E165E2E10A95}"/>
              </a:ext>
            </a:extLst>
          </p:cNvPr>
          <p:cNvSpPr txBox="1">
            <a:spLocks/>
          </p:cNvSpPr>
          <p:nvPr/>
        </p:nvSpPr>
        <p:spPr>
          <a:xfrm>
            <a:off x="-619172" y="142852"/>
            <a:ext cx="11017224" cy="11095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КРАСОТА ПЕТРОЗАВОДСКА</a:t>
            </a:r>
          </a:p>
          <a:p>
            <a:endParaRPr lang="ru-RU" sz="36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34" t="6036" r="6816" b="2516"/>
          <a:stretch/>
        </p:blipFill>
        <p:spPr bwMode="auto">
          <a:xfrm>
            <a:off x="2207568" y="3772306"/>
            <a:ext cx="4752529" cy="2808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20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="" xmlns:a16="http://schemas.microsoft.com/office/drawing/2014/main" id="{9CB5E0D7-A100-4360-B842-E165E2E10A95}"/>
              </a:ext>
            </a:extLst>
          </p:cNvPr>
          <p:cNvSpPr txBox="1">
            <a:spLocks/>
          </p:cNvSpPr>
          <p:nvPr/>
        </p:nvSpPr>
        <p:spPr>
          <a:xfrm>
            <a:off x="4905324" y="142852"/>
            <a:ext cx="728667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 НАШЕЙ ПОЛИКЛИНИКЕ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8810" y="1857364"/>
            <a:ext cx="61436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Радиус обслуживания – 26 км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Более 23 000 прикрепленного населения</a:t>
            </a:r>
          </a:p>
          <a:p>
            <a:pPr>
              <a:buFont typeface="Wingdings" pitchFamily="2" charset="2"/>
              <a:buChar char="ü"/>
            </a:pPr>
            <a:endParaRPr lang="ru-RU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12143" r="12143"/>
          <a:stretch>
            <a:fillRect/>
          </a:stretch>
        </p:blipFill>
        <p:spPr bwMode="auto">
          <a:xfrm>
            <a:off x="452398" y="428605"/>
            <a:ext cx="4591739" cy="6072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602288" y="3357562"/>
            <a:ext cx="457200" cy="117476"/>
          </a:xfrm>
          <a:prstGeom prst="rect">
            <a:avLst/>
          </a:prstGeom>
          <a:solidFill>
            <a:srgbClr val="FFAFAF"/>
          </a:solidFill>
          <a:ln w="38160" cap="sq">
            <a:solidFill>
              <a:srgbClr val="FB1B2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1B334B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602288" y="3775083"/>
            <a:ext cx="457200" cy="118800"/>
          </a:xfrm>
          <a:prstGeom prst="rect">
            <a:avLst/>
          </a:prstGeom>
          <a:solidFill>
            <a:srgbClr val="BED3FE"/>
          </a:solidFill>
          <a:ln w="38160" cap="sq">
            <a:solidFill>
              <a:srgbClr val="0D79C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1B334B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602288" y="4453208"/>
            <a:ext cx="457200" cy="118800"/>
          </a:xfrm>
          <a:prstGeom prst="rect">
            <a:avLst/>
          </a:prstGeom>
          <a:solidFill>
            <a:srgbClr val="CAF297"/>
          </a:solidFill>
          <a:ln w="38160" cap="sq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1B334B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602288" y="5000636"/>
            <a:ext cx="457200" cy="118800"/>
          </a:xfrm>
          <a:prstGeom prst="rect">
            <a:avLst/>
          </a:prstGeom>
          <a:solidFill>
            <a:srgbClr val="B8C2E9"/>
          </a:solidFill>
          <a:ln w="38160" cap="sq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1B334B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238876" y="3674266"/>
            <a:ext cx="475769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b="1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«Детская республиканская больница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им. И.А. </a:t>
            </a:r>
            <a:r>
              <a:rPr lang="ru-RU" b="1" dirty="0" err="1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Григовича</a:t>
            </a:r>
            <a:r>
              <a:rPr lang="ru-RU" b="1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A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238876" y="4343371"/>
            <a:ext cx="487798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b="1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«Городская детская поликлиника №2»</a:t>
            </a:r>
            <a:endParaRPr lang="ru-RU" b="1" dirty="0">
              <a:solidFill>
                <a:srgbClr val="A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238876" y="4843437"/>
            <a:ext cx="4011396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b="1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«Городская поликлиника №4»</a:t>
            </a:r>
            <a:endParaRPr lang="ru-RU" b="1" dirty="0">
              <a:solidFill>
                <a:srgbClr val="A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238876" y="3200363"/>
            <a:ext cx="492922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b="1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«Городская детская поликлиника №1»</a:t>
            </a:r>
            <a:endParaRPr lang="ru-RU" b="1" dirty="0">
              <a:solidFill>
                <a:srgbClr val="A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F18954B-70A2-4125-B115-16AC3A7BBB0C}"/>
              </a:ext>
            </a:extLst>
          </p:cNvPr>
          <p:cNvSpPr txBox="1">
            <a:spLocks/>
          </p:cNvSpPr>
          <p:nvPr/>
        </p:nvSpPr>
        <p:spPr>
          <a:xfrm>
            <a:off x="-190544" y="642918"/>
            <a:ext cx="3538984" cy="5040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ПЕТРОЗАВОДСК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3F740E5-C230-4CE3-A42F-62F86C834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5381620" y="2000240"/>
            <a:ext cx="266700" cy="2667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3F740E5-C230-4CE3-A42F-62F86C834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5381620" y="2500306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5509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>
            <a:extLst>
              <a:ext uri="{FF2B5EF4-FFF2-40B4-BE49-F238E27FC236}">
                <a16:creationId xmlns="" xmlns:a16="http://schemas.microsoft.com/office/drawing/2014/main" id="{FCDDA247-1A86-4EAE-A75B-61CBDD23AC79}"/>
              </a:ext>
            </a:extLst>
          </p:cNvPr>
          <p:cNvSpPr txBox="1">
            <a:spLocks/>
          </p:cNvSpPr>
          <p:nvPr/>
        </p:nvSpPr>
        <p:spPr>
          <a:xfrm>
            <a:off x="4524364" y="571480"/>
            <a:ext cx="7143800" cy="11350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СТРУКТУРНЫЕ ПОДРАЗДЕЛЕНИЯ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1j3wxbDjvDw.jpg"/>
          <p:cNvPicPr>
            <a:picLocks noChangeAspect="1"/>
          </p:cNvPicPr>
          <p:nvPr/>
        </p:nvPicPr>
        <p:blipFill>
          <a:blip r:embed="rId2"/>
          <a:srcRect l="1463" r="2898" b="6896"/>
          <a:stretch>
            <a:fillRect/>
          </a:stretch>
        </p:blipFill>
        <p:spPr>
          <a:xfrm>
            <a:off x="380960" y="3786190"/>
            <a:ext cx="4716000" cy="242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ligg4h6EEI.jpg"/>
          <p:cNvPicPr>
            <a:picLocks noChangeAspect="1"/>
          </p:cNvPicPr>
          <p:nvPr/>
        </p:nvPicPr>
        <p:blipFill>
          <a:blip r:embed="rId3"/>
          <a:srcRect l="2335"/>
          <a:stretch>
            <a:fillRect/>
          </a:stretch>
        </p:blipFill>
        <p:spPr>
          <a:xfrm>
            <a:off x="380960" y="928670"/>
            <a:ext cx="471490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3F740E5-C230-4CE3-A42F-62F86C834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5667372" y="2143116"/>
            <a:ext cx="266700" cy="266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3F740E5-C230-4CE3-A42F-62F86C834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5667372" y="3500438"/>
            <a:ext cx="266700" cy="2667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3F740E5-C230-4CE3-A42F-62F86C834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5667372" y="4786322"/>
            <a:ext cx="266700" cy="2667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96000" y="1928802"/>
            <a:ext cx="6096000" cy="1081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Педиатрическое отделение участковой службы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3286124"/>
            <a:ext cx="6096000" cy="1081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Дошкольно-школьное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6000" y="4643446"/>
            <a:ext cx="6096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Консультативно-диагностическое отделение </a:t>
            </a:r>
          </a:p>
          <a:p>
            <a:pPr>
              <a:lnSpc>
                <a:spcPct val="120000"/>
              </a:lnSpc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69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7916789E-126A-40C4-BE4C-8167C0BB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662" y="285728"/>
            <a:ext cx="11236013" cy="1233499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СПЕЦИАЛИСТЫ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49574FBF-23A6-4368-9986-EE14B484E99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tretch>
            <a:fillRect/>
          </a:stretch>
        </p:blipFill>
        <p:spPr>
          <a:xfrm>
            <a:off x="738150" y="2714620"/>
            <a:ext cx="1891856" cy="246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0430493-FA70-43AC-9A25-1776CFE0548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6024562" y="2714620"/>
            <a:ext cx="2034573" cy="246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F18954B-70A2-4125-B115-16AC3A7BBB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81686" y="5357826"/>
            <a:ext cx="2357454" cy="7603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Нецветаева Л.Р.</a:t>
            </a:r>
            <a:endParaRPr lang="ru-RU" sz="15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Врач-офтальмолог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Текст 7">
            <a:extLst>
              <a:ext uri="{FF2B5EF4-FFF2-40B4-BE49-F238E27FC236}">
                <a16:creationId xmlns="" xmlns:a16="http://schemas.microsoft.com/office/drawing/2014/main" id="{E09AE1DF-92A9-4D52-9C6E-36DD849D4845}"/>
              </a:ext>
            </a:extLst>
          </p:cNvPr>
          <p:cNvSpPr txBox="1">
            <a:spLocks/>
          </p:cNvSpPr>
          <p:nvPr/>
        </p:nvSpPr>
        <p:spPr>
          <a:xfrm>
            <a:off x="5667372" y="1571612"/>
            <a:ext cx="2714644" cy="1019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Северный государственный медицинский университет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Текст 7">
            <a:extLst>
              <a:ext uri="{FF2B5EF4-FFF2-40B4-BE49-F238E27FC236}">
                <a16:creationId xmlns="" xmlns:a16="http://schemas.microsoft.com/office/drawing/2014/main" id="{E09AE1DF-92A9-4D52-9C6E-36DD849D4845}"/>
              </a:ext>
            </a:extLst>
          </p:cNvPr>
          <p:cNvSpPr txBox="1">
            <a:spLocks/>
          </p:cNvSpPr>
          <p:nvPr/>
        </p:nvSpPr>
        <p:spPr>
          <a:xfrm>
            <a:off x="738150" y="1643050"/>
            <a:ext cx="2071702" cy="876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Кольский базовый медицинский колледж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Текст 14">
            <a:extLst>
              <a:ext uri="{FF2B5EF4-FFF2-40B4-BE49-F238E27FC236}">
                <a16:creationId xmlns="" xmlns:a16="http://schemas.microsoft.com/office/drawing/2014/main" id="{DF18954B-70A2-4125-B115-16AC3A7BBB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3836" y="5357826"/>
            <a:ext cx="2357454" cy="9286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Поттоева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Т.А.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Медицинская сестра процедурная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Текст 7">
            <a:extLst>
              <a:ext uri="{FF2B5EF4-FFF2-40B4-BE49-F238E27FC236}">
                <a16:creationId xmlns="" xmlns:a16="http://schemas.microsoft.com/office/drawing/2014/main" id="{E09AE1DF-92A9-4D52-9C6E-36DD849D4845}"/>
              </a:ext>
            </a:extLst>
          </p:cNvPr>
          <p:cNvSpPr txBox="1">
            <a:spLocks/>
          </p:cNvSpPr>
          <p:nvPr/>
        </p:nvSpPr>
        <p:spPr>
          <a:xfrm>
            <a:off x="8739206" y="1643050"/>
            <a:ext cx="2071702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Петрозаводский базовый медицинский колледж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Текст 14">
            <a:extLst>
              <a:ext uri="{FF2B5EF4-FFF2-40B4-BE49-F238E27FC236}">
                <a16:creationId xmlns="" xmlns:a16="http://schemas.microsoft.com/office/drawing/2014/main" id="{DF18954B-70A2-4125-B115-16AC3A7BBB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67768" y="5357826"/>
            <a:ext cx="2357454" cy="10001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Иванова А.Н.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Медицинская сестра участковая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сетка\Екатерина\Фотки\Фото сотрудников\Гдп1\Участковая 1\20240905022744311.jpeg"/>
          <p:cNvPicPr>
            <a:picLocks noChangeAspect="1" noChangeArrowheads="1"/>
          </p:cNvPicPr>
          <p:nvPr/>
        </p:nvPicPr>
        <p:blipFill>
          <a:blip r:embed="rId4" cstate="print"/>
          <a:srcRect t="5392" b="10489"/>
          <a:stretch>
            <a:fillRect/>
          </a:stretch>
        </p:blipFill>
        <p:spPr bwMode="auto">
          <a:xfrm>
            <a:off x="3238479" y="2714620"/>
            <a:ext cx="1928827" cy="2433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E09AE1DF-92A9-4D52-9C6E-36DD849D4845}"/>
              </a:ext>
            </a:extLst>
          </p:cNvPr>
          <p:cNvSpPr txBox="1">
            <a:spLocks/>
          </p:cNvSpPr>
          <p:nvPr/>
        </p:nvSpPr>
        <p:spPr>
          <a:xfrm>
            <a:off x="2881290" y="1785926"/>
            <a:ext cx="2714644" cy="1019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Петрозаводский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государственный университет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Текст 14">
            <a:extLst>
              <a:ext uri="{FF2B5EF4-FFF2-40B4-BE49-F238E27FC236}">
                <a16:creationId xmlns="" xmlns:a16="http://schemas.microsoft.com/office/drawing/2014/main" id="{DF18954B-70A2-4125-B115-16AC3A7BBB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95604" y="5357826"/>
            <a:ext cx="2357454" cy="76031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Панфилова Е.В.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Врач-педиатр участковый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сетка\Екатерина\Фотки\Фото сотрудников\Гдп1\Участковая 1\_storage_emulated_0_DCIM_Camera_IMG_20240916_001723.jpg"/>
          <p:cNvPicPr>
            <a:picLocks noChangeAspect="1" noChangeArrowheads="1"/>
          </p:cNvPicPr>
          <p:nvPr/>
        </p:nvPicPr>
        <p:blipFill>
          <a:blip r:embed="rId5" cstate="print"/>
          <a:srcRect t="2202" r="3125" b="11909"/>
          <a:stretch>
            <a:fillRect/>
          </a:stretch>
        </p:blipFill>
        <p:spPr bwMode="auto">
          <a:xfrm>
            <a:off x="8810643" y="2714620"/>
            <a:ext cx="1987441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382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2d7a383a0ab338a6a5525e6aa9db33a90a2de"/>
</p:tagLst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557</Words>
  <Application>Microsoft Office PowerPoint</Application>
  <PresentationFormat>Произвольный</PresentationFormat>
  <Paragraphs>124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Министерство здравоохранения  Республики Карелия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НАШИ СПЕЦИАЛИСТЫ</vt:lpstr>
      <vt:lpstr>Слайд 10</vt:lpstr>
      <vt:lpstr>Слайд 11</vt:lpstr>
      <vt:lpstr>НАШ УРОВЕНЬ СЧАСТЬЯ</vt:lpstr>
      <vt:lpstr>Слайд 13</vt:lpstr>
      <vt:lpstr>ЖДЁМ В НАШУ КОМАНДУ!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admin</cp:lastModifiedBy>
  <cp:revision>121</cp:revision>
  <dcterms:created xsi:type="dcterms:W3CDTF">2020-05-02T19:28:51Z</dcterms:created>
  <dcterms:modified xsi:type="dcterms:W3CDTF">2025-03-27T11:35:31Z</dcterms:modified>
</cp:coreProperties>
</file>